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FC"/>
    <a:srgbClr val="69A5FD"/>
    <a:srgbClr val="6699FF"/>
    <a:srgbClr val="3399FF"/>
    <a:srgbClr val="9F7E19"/>
    <a:srgbClr val="000041"/>
    <a:srgbClr val="B4CADC"/>
    <a:srgbClr val="A7BED2"/>
    <a:srgbClr val="93AEC6"/>
    <a:srgbClr val="4D4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6" d="100"/>
          <a:sy n="66" d="100"/>
        </p:scale>
        <p:origin x="1500" y="72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749D4761-9D68-4432-B078-4F8FDFA46DD0}" type="datetimeFigureOut">
              <a:rPr lang="en-AU" smtClean="0"/>
              <a:t>17/03/2016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A8A58260-7E99-4A25-82DB-244425AB4D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195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1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1814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"The production function has been a powerful instrument of </a:t>
            </a:r>
            <a:r>
              <a:rPr lang="en-AU" dirty="0" err="1" smtClean="0"/>
              <a:t>miseducation</a:t>
            </a:r>
            <a:r>
              <a:rPr lang="en-AU" dirty="0" smtClean="0"/>
              <a:t>. The student of economic theory is taught to write Q = f (L, K ) where L is a quantity of labour, K a quantity of capital and Q a rate of output of commodities. He is instructed to assume all workers alike, and to measure L in man-hours of labour; he is told something about the index-number problem in choosing a unit of output; and then he is hurried on to the next question, in the hope that he will forget to ask in what units K is measured. Before he ever does ask, he has become a professor, and so sloppy habits of thought are handed on from one generation to the next"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C469F-7B78-4923-802E-3DF01715EC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9: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An introduction to firms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Principles of Microeconomics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4653136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9:  An introduction to firms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Product of labour curves (short-run)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813400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Earlier we talked about how decisions are made at the margins…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Marginal product of labour (MP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additional output produced by one additional worker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law of diminishing returns: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Assuming you keep fixed inputs constant, as you add more and more variable inputs (e.g. L) </a:t>
            </a:r>
            <a:r>
              <a:rPr lang="en-US" sz="1900" i="1" dirty="0" smtClean="0"/>
              <a:t>eventually</a:t>
            </a:r>
            <a:r>
              <a:rPr lang="en-US" sz="1900" dirty="0" smtClean="0"/>
              <a:t> their marginal product will decline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Product of labour curves (short-run)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813400" cy="326231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000" dirty="0" smtClean="0"/>
              <a:t>Average product of labour (AP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Simply average the MP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for each worker</a:t>
            </a:r>
          </a:p>
          <a:p>
            <a:pPr lvl="1">
              <a:lnSpc>
                <a:spcPct val="150000"/>
              </a:lnSpc>
              <a:buFont typeface="Symbol"/>
              <a:buChar char="Þ"/>
            </a:pPr>
            <a:r>
              <a:rPr lang="el-GR" sz="2000" u="sng" dirty="0" smtClean="0"/>
              <a:t>Σ</a:t>
            </a:r>
            <a:r>
              <a:rPr lang="en-AU" sz="2000" u="sng" dirty="0" smtClean="0"/>
              <a:t> </a:t>
            </a:r>
            <a:r>
              <a:rPr lang="en-US" sz="2000" u="sng" dirty="0" smtClean="0"/>
              <a:t>MP</a:t>
            </a:r>
            <a:r>
              <a:rPr lang="en-US" sz="2000" u="sng" baseline="-25000" dirty="0" smtClean="0"/>
              <a:t>L</a:t>
            </a:r>
            <a:r>
              <a:rPr lang="en-US" sz="2000" dirty="0" smtClean="0"/>
              <a:t> 	[Add up all the MP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and divide</a:t>
            </a:r>
          </a:p>
          <a:p>
            <a:pPr lvl="1">
              <a:spcBef>
                <a:spcPts val="0"/>
              </a:spcBef>
              <a:buNone/>
            </a:pPr>
            <a:r>
              <a:rPr lang="en-US" sz="2000" dirty="0" smtClean="0"/>
              <a:t>      L 	 by number of workers (L)]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If next MP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&gt; AP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: AP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must be increasing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If next MP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&lt; AP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: AP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must be decreasing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cs typeface="+mn-cs"/>
              </a:rPr>
              <a:t>If next MP</a:t>
            </a:r>
            <a:r>
              <a:rPr lang="en-US" sz="2000" baseline="-25000" dirty="0" smtClean="0">
                <a:cs typeface="+mn-cs"/>
              </a:rPr>
              <a:t>L</a:t>
            </a:r>
            <a:r>
              <a:rPr lang="en-US" sz="2000" dirty="0" smtClean="0">
                <a:cs typeface="+mn-cs"/>
              </a:rPr>
              <a:t> = AP</a:t>
            </a:r>
            <a:r>
              <a:rPr lang="en-US" sz="2000" baseline="-25000" dirty="0" smtClean="0">
                <a:cs typeface="+mn-cs"/>
              </a:rPr>
              <a:t>L</a:t>
            </a:r>
            <a:r>
              <a:rPr lang="en-US" sz="2000" dirty="0" smtClean="0">
                <a:cs typeface="+mn-cs"/>
              </a:rPr>
              <a:t> : no change in AP</a:t>
            </a:r>
            <a:r>
              <a:rPr lang="en-US" sz="2000" baseline="-25000" dirty="0" smtClean="0">
                <a:cs typeface="+mn-cs"/>
              </a:rPr>
              <a:t>L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Remember, this is the short-run – in the long-run we can always change K !</a:t>
            </a:r>
            <a:endParaRPr lang="en-US" sz="2000" dirty="0" smtClean="0">
              <a:cs typeface="+mn-cs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522848"/>
            <a:ext cx="8645534" cy="39210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692696"/>
            <a:ext cx="8496944" cy="576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Back to our example: </a:t>
            </a:r>
            <a:r>
              <a:rPr lang="en-US" sz="2800" b="1" kern="0" dirty="0" smtClean="0">
                <a:latin typeface="+mj-lt"/>
                <a:cs typeface="+mj-cs"/>
              </a:rPr>
              <a:t>Julie’s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photocopying shop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0960" cy="5939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Cost curves (short-run)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02942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All good so far!  But to make production decisions, we need to know the </a:t>
            </a:r>
            <a:r>
              <a:rPr lang="en-US" sz="2000" b="1" dirty="0" smtClean="0"/>
              <a:t>marginal cost (MC)</a:t>
            </a:r>
            <a:r>
              <a:rPr lang="en-US" sz="2000" dirty="0" smtClean="0"/>
              <a:t> of our output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MC is the additional cost to a firm of producing one more unit of a good or service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 smtClean="0"/>
              <a:t>			</a:t>
            </a:r>
            <a:r>
              <a:rPr lang="en-US" sz="2000" b="1" dirty="0" smtClean="0"/>
              <a:t>MC = </a:t>
            </a:r>
            <a:r>
              <a:rPr lang="el-GR" sz="2000" b="1" dirty="0" smtClean="0"/>
              <a:t>Δ</a:t>
            </a:r>
            <a:r>
              <a:rPr lang="en-US" sz="2000" b="1" dirty="0" smtClean="0"/>
              <a:t>TC / </a:t>
            </a:r>
            <a:r>
              <a:rPr lang="el-GR" sz="2000" b="1" dirty="0" smtClean="0"/>
              <a:t>Δ</a:t>
            </a:r>
            <a:r>
              <a:rPr lang="en-US" sz="2000" b="1" dirty="0" smtClean="0"/>
              <a:t>Q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484784"/>
            <a:ext cx="6264696" cy="3708708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Calibri" pitchFamily="34" charset="0"/>
              </a:rPr>
              <a:t>A note on MC</a:t>
            </a:r>
          </a:p>
          <a:p>
            <a:endParaRPr lang="en-AU" sz="1100" b="1" dirty="0" smtClean="0">
              <a:latin typeface="Calibri" pitchFamily="34" charset="0"/>
            </a:endParaRPr>
          </a:p>
          <a:p>
            <a:r>
              <a:rPr lang="en-AU" sz="2800" dirty="0" smtClean="0">
                <a:latin typeface="Calibri" pitchFamily="34" charset="0"/>
              </a:rPr>
              <a:t>The MC curve is the individual firm’s supply curve, but only where P </a:t>
            </a:r>
            <a:r>
              <a:rPr lang="en-AU" sz="2800" b="1" dirty="0" smtClean="0"/>
              <a:t>≥</a:t>
            </a:r>
            <a:r>
              <a:rPr lang="en-AU" sz="2800" dirty="0" smtClean="0">
                <a:latin typeface="Calibri" pitchFamily="34" charset="0"/>
              </a:rPr>
              <a:t> AVC </a:t>
            </a:r>
          </a:p>
          <a:p>
            <a:r>
              <a:rPr lang="en-AU" sz="2800" dirty="0" smtClean="0">
                <a:latin typeface="Calibri" pitchFamily="34" charset="0"/>
              </a:rPr>
              <a:t>[we will learn why next lecture !]</a:t>
            </a:r>
          </a:p>
          <a:p>
            <a:endParaRPr lang="en-AU" sz="2800" dirty="0" smtClean="0">
              <a:latin typeface="Calibri" pitchFamily="34" charset="0"/>
            </a:endParaRPr>
          </a:p>
          <a:p>
            <a:r>
              <a:rPr lang="en-AU" sz="2800" dirty="0" smtClean="0">
                <a:latin typeface="Calibri" pitchFamily="34" charset="0"/>
              </a:rPr>
              <a:t>To find the market supply curve, we simply add up (horizontally) all of the firm’s MC curves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Cost curves (short-run)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66938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AU" sz="2000" dirty="0" smtClean="0"/>
              <a:t>How does MC relate to ATC?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When MC &lt; ATC : ATC is falling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When MC &gt; ATC : ATC is rising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Therefore, MC = ATC at the lowest point in the ATC curve</a:t>
            </a:r>
          </a:p>
          <a:p>
            <a:pPr>
              <a:lnSpc>
                <a:spcPct val="150000"/>
              </a:lnSpc>
            </a:pPr>
            <a:endParaRPr lang="en-AU" sz="1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This relationship between MC and ATC also explains why the ATC is U-shaped...</a:t>
            </a: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07511b0-125b-4ce4-8857-e764c4590ea5" descr="3A75A39F-AACB-4D47-A177-D3A49FD6F009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/>
          <a:stretch>
            <a:fillRect/>
          </a:stretch>
        </p:blipFill>
        <p:spPr bwMode="auto">
          <a:xfrm>
            <a:off x="251520" y="620688"/>
            <a:ext cx="8640960" cy="594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6ab5257-ebcc-4f45-a5c1-a76bc73926c5" descr="98C4578E-B1EA-484F-AA28-A78AEF9B56FA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/>
          <a:stretch>
            <a:fillRect/>
          </a:stretch>
        </p:blipFill>
        <p:spPr bwMode="auto">
          <a:xfrm>
            <a:off x="251520" y="620688"/>
            <a:ext cx="864096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915816" y="1628800"/>
            <a:ext cx="2160240" cy="830997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Note the shape of the curves!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Cost curves (long-run)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28800"/>
            <a:ext cx="738946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In the long-run, we can change </a:t>
            </a:r>
            <a:r>
              <a:rPr lang="en-US" sz="2000" b="1" dirty="0" smtClean="0"/>
              <a:t>all</a:t>
            </a:r>
            <a:r>
              <a:rPr lang="en-US" sz="2000" dirty="0" smtClean="0"/>
              <a:t> the inputs to production (i.e. both L </a:t>
            </a:r>
            <a:r>
              <a:rPr lang="en-US" sz="2000" i="1" dirty="0" smtClean="0"/>
              <a:t>and</a:t>
            </a:r>
            <a:r>
              <a:rPr lang="en-US" sz="2000" dirty="0" smtClean="0"/>
              <a:t> K)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We can then graph a </a:t>
            </a:r>
            <a:r>
              <a:rPr lang="en-US" sz="1900" i="1" dirty="0" smtClean="0"/>
              <a:t>long-run</a:t>
            </a:r>
            <a:r>
              <a:rPr lang="en-US" sz="1900" dirty="0" smtClean="0"/>
              <a:t> ATC curve (LR ATC)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Economies of scale: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LR ATC falls as the firm increases output (Q)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Constant returns to scale: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LR ATC is unchanged as the firm increases output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Diseconomies of scale: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LR ATC rises as the firm increases output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Short-run v. long-run production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The production function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Product of labour curves (short-run)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Cost curves (short-run)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Cost curves (long-run)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Economies of scope</a:t>
            </a:r>
          </a:p>
          <a:p>
            <a:pPr eaLnBrk="1" hangingPunct="1">
              <a:lnSpc>
                <a:spcPct val="150000"/>
              </a:lnSpc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0960" cy="5976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Economies of scope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Lower LR ATC derived from producing more than one product with similar components or tasks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E.g. photocopiers and faxes; legal services and conveyancing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Short-run v. long-run production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Short-run: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period of time during which one of a firm’s inputs is fixed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Usually K is fixed, L is flexible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Long-run: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period of time which is long enough for a firm to vary all of its inputs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I.e. Both K and L are flexible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Short-run v. long-run production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957416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How does this relate to our mathematical understanding of production costs?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/>
              <a:t>Total cost = fixed cost + variable cost</a:t>
            </a:r>
          </a:p>
          <a:p>
            <a:pPr eaLnBrk="1" hangingPunct="1">
              <a:lnSpc>
                <a:spcPct val="150000"/>
              </a:lnSpc>
            </a:pPr>
            <a:endParaRPr lang="en-US" sz="2000" b="1" dirty="0" smtClean="0"/>
          </a:p>
          <a:p>
            <a:pPr eaLnBrk="1" hangingPunct="1">
              <a:lnSpc>
                <a:spcPct val="150000"/>
              </a:lnSpc>
            </a:pPr>
            <a:endParaRPr lang="en-US" sz="2000" b="1" dirty="0" smtClean="0"/>
          </a:p>
          <a:p>
            <a:pPr eaLnBrk="1" hangingPunct="1">
              <a:lnSpc>
                <a:spcPct val="150000"/>
              </a:lnSpc>
            </a:pPr>
            <a:endParaRPr lang="en-US" sz="2000" b="1" dirty="0" smtClean="0"/>
          </a:p>
          <a:p>
            <a:pPr eaLnBrk="1" hangingPunct="1">
              <a:lnSpc>
                <a:spcPct val="150000"/>
              </a:lnSpc>
            </a:pPr>
            <a:endParaRPr lang="en-US" sz="2400" b="1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4139952" y="3717032"/>
            <a:ext cx="0" cy="64807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5940152" y="3717032"/>
            <a:ext cx="0" cy="64807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771800" y="4365104"/>
            <a:ext cx="2000345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Can only be varied in the </a:t>
            </a:r>
            <a:r>
              <a:rPr lang="en-AU" b="1" dirty="0" smtClean="0">
                <a:latin typeface="Calibri" pitchFamily="34" charset="0"/>
              </a:rPr>
              <a:t>long-run</a:t>
            </a:r>
            <a:endParaRPr lang="en-AU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365104"/>
            <a:ext cx="2304256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Can be varied in the </a:t>
            </a:r>
            <a:r>
              <a:rPr lang="en-AU" b="1" dirty="0" smtClean="0">
                <a:latin typeface="Calibri" pitchFamily="34" charset="0"/>
              </a:rPr>
              <a:t>short-run </a:t>
            </a:r>
            <a:r>
              <a:rPr lang="en-AU" b="1" i="1" dirty="0" smtClean="0">
                <a:latin typeface="Calibri" pitchFamily="34" charset="0"/>
              </a:rPr>
              <a:t>and</a:t>
            </a:r>
            <a:r>
              <a:rPr lang="en-AU" b="1" dirty="0" smtClean="0">
                <a:latin typeface="Calibri" pitchFamily="34" charset="0"/>
              </a:rPr>
              <a:t> the long-run</a:t>
            </a:r>
            <a:endParaRPr lang="en-AU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Short-run v. long-run production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95741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Accounting profit v. economic profit (</a:t>
            </a:r>
            <a:r>
              <a:rPr lang="en-AU" sz="2400" dirty="0" smtClean="0">
                <a:latin typeface="Calibri" pitchFamily="34" charset="0"/>
              </a:rPr>
              <a:t>π</a:t>
            </a:r>
            <a:r>
              <a:rPr lang="en-AU" sz="2000" dirty="0" smtClean="0"/>
              <a:t>)</a:t>
            </a:r>
          </a:p>
          <a:p>
            <a:pPr lvl="1">
              <a:lnSpc>
                <a:spcPct val="150000"/>
              </a:lnSpc>
              <a:buNone/>
            </a:pPr>
            <a:r>
              <a:rPr lang="en-AU" sz="2800" dirty="0" smtClean="0">
                <a:latin typeface="Calibri" pitchFamily="34" charset="0"/>
              </a:rPr>
              <a:t>	π</a:t>
            </a:r>
            <a:r>
              <a:rPr lang="en-AU" sz="2000" dirty="0" smtClean="0">
                <a:latin typeface="Calibri" pitchFamily="34" charset="0"/>
              </a:rPr>
              <a:t> </a:t>
            </a:r>
            <a:r>
              <a:rPr lang="en-AU" sz="2000" dirty="0" smtClean="0"/>
              <a:t>= Total revenue – total costs</a:t>
            </a:r>
          </a:p>
          <a:p>
            <a:pPr lvl="1">
              <a:lnSpc>
                <a:spcPct val="150000"/>
              </a:lnSpc>
              <a:buNone/>
            </a:pPr>
            <a:r>
              <a:rPr lang="en-AU" sz="2000" dirty="0" smtClean="0"/>
              <a:t>In economics, costs include </a:t>
            </a:r>
            <a:r>
              <a:rPr lang="en-AU" sz="2000" b="1" dirty="0" smtClean="0"/>
              <a:t>opportunity costs</a:t>
            </a:r>
            <a:r>
              <a:rPr lang="en-AU" sz="2000" dirty="0" smtClean="0"/>
              <a:t>!</a:t>
            </a:r>
            <a:endParaRPr lang="en-US" sz="2000" b="1" dirty="0" smtClean="0"/>
          </a:p>
          <a:p>
            <a:pPr lvl="1">
              <a:lnSpc>
                <a:spcPct val="150000"/>
              </a:lnSpc>
              <a:spcBef>
                <a:spcPts val="400"/>
              </a:spcBef>
            </a:pPr>
            <a:r>
              <a:rPr lang="en-US" sz="2000" dirty="0" smtClean="0"/>
              <a:t>Normal </a:t>
            </a:r>
            <a:r>
              <a:rPr lang="en-AU" sz="2800" dirty="0" smtClean="0">
                <a:latin typeface="Calibri" pitchFamily="34" charset="0"/>
              </a:rPr>
              <a:t>π</a:t>
            </a:r>
            <a:r>
              <a:rPr lang="en-AU" sz="2000" dirty="0" smtClean="0"/>
              <a:t>:</a:t>
            </a:r>
            <a:r>
              <a:rPr lang="en-AU" sz="2800" dirty="0" smtClean="0">
                <a:latin typeface="Calibri" pitchFamily="34" charset="0"/>
              </a:rPr>
              <a:t>  π</a:t>
            </a:r>
            <a:r>
              <a:rPr lang="en-AU" sz="1600" dirty="0" smtClean="0">
                <a:latin typeface="Calibri" pitchFamily="34" charset="0"/>
              </a:rPr>
              <a:t> </a:t>
            </a:r>
            <a:r>
              <a:rPr lang="en-AU" sz="2000" dirty="0" smtClean="0"/>
              <a:t>= 0   [this is the minimum </a:t>
            </a:r>
            <a:r>
              <a:rPr lang="en-AU" sz="2800" dirty="0" smtClean="0">
                <a:latin typeface="Calibri" pitchFamily="34" charset="0"/>
              </a:rPr>
              <a:t>π</a:t>
            </a:r>
            <a:r>
              <a:rPr lang="en-AU" sz="2000" dirty="0" smtClean="0"/>
              <a:t> required to stay in the market]</a:t>
            </a:r>
          </a:p>
          <a:p>
            <a:pPr lvl="1">
              <a:lnSpc>
                <a:spcPct val="150000"/>
              </a:lnSpc>
              <a:spcBef>
                <a:spcPts val="400"/>
              </a:spcBef>
            </a:pPr>
            <a:r>
              <a:rPr lang="en-AU" sz="2000" dirty="0" smtClean="0"/>
              <a:t>Supranormal </a:t>
            </a:r>
            <a:r>
              <a:rPr lang="en-AU" sz="2800" dirty="0" smtClean="0">
                <a:latin typeface="Calibri" pitchFamily="34" charset="0"/>
              </a:rPr>
              <a:t>π</a:t>
            </a:r>
            <a:r>
              <a:rPr lang="en-AU" sz="2000" dirty="0" smtClean="0"/>
              <a:t>:</a:t>
            </a:r>
            <a:r>
              <a:rPr lang="en-AU" sz="2800" dirty="0" smtClean="0">
                <a:latin typeface="Calibri" pitchFamily="34" charset="0"/>
              </a:rPr>
              <a:t>  π</a:t>
            </a:r>
            <a:r>
              <a:rPr lang="en-AU" sz="2000" dirty="0" smtClean="0">
                <a:latin typeface="Calibri" pitchFamily="34" charset="0"/>
              </a:rPr>
              <a:t> </a:t>
            </a:r>
            <a:r>
              <a:rPr lang="en-AU" sz="2000" dirty="0" smtClean="0"/>
              <a:t>&gt; 0</a:t>
            </a:r>
          </a:p>
          <a:p>
            <a:pPr lvl="1">
              <a:lnSpc>
                <a:spcPct val="150000"/>
              </a:lnSpc>
              <a:spcBef>
                <a:spcPts val="400"/>
              </a:spcBef>
            </a:pPr>
            <a:r>
              <a:rPr lang="en-AU" sz="2000" dirty="0" smtClean="0"/>
              <a:t>Loss:  </a:t>
            </a:r>
            <a:r>
              <a:rPr lang="en-AU" sz="2800" dirty="0" smtClean="0">
                <a:latin typeface="Calibri" pitchFamily="34" charset="0"/>
              </a:rPr>
              <a:t>π</a:t>
            </a:r>
            <a:r>
              <a:rPr lang="en-AU" sz="2000" dirty="0" smtClean="0">
                <a:latin typeface="Calibri" pitchFamily="34" charset="0"/>
              </a:rPr>
              <a:t> </a:t>
            </a:r>
            <a:r>
              <a:rPr lang="en-AU" sz="2000" dirty="0" smtClean="0"/>
              <a:t>&lt; 0</a:t>
            </a: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production function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453360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So far we’ve been talking mostly about cost… but what about </a:t>
            </a:r>
            <a:r>
              <a:rPr lang="en-US" sz="2000" b="1" dirty="0" smtClean="0"/>
              <a:t>output</a:t>
            </a:r>
            <a:r>
              <a:rPr lang="en-US" sz="2000" dirty="0" smtClean="0"/>
              <a:t> </a:t>
            </a:r>
            <a:r>
              <a:rPr lang="en-US" sz="2000" b="1" dirty="0" smtClean="0"/>
              <a:t>(Q)</a:t>
            </a:r>
            <a:r>
              <a:rPr lang="en-US" sz="2000" dirty="0" smtClean="0"/>
              <a:t> ?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The production function:</a:t>
            </a:r>
          </a:p>
          <a:p>
            <a:pPr eaLnBrk="1" hangingPunct="1">
              <a:lnSpc>
                <a:spcPct val="150000"/>
              </a:lnSpc>
            </a:pPr>
            <a:endParaRPr lang="en-US" sz="500" dirty="0" smtClean="0"/>
          </a:p>
          <a:p>
            <a:pPr lvl="1">
              <a:lnSpc>
                <a:spcPct val="150000"/>
              </a:lnSpc>
              <a:buNone/>
            </a:pPr>
            <a:r>
              <a:rPr lang="en-US" sz="2000" dirty="0" smtClean="0"/>
              <a:t>			</a:t>
            </a:r>
            <a:r>
              <a:rPr lang="en-US" sz="2000" b="1" dirty="0" smtClean="0"/>
              <a:t>Q = f(L, K)</a:t>
            </a:r>
          </a:p>
          <a:p>
            <a:pPr eaLnBrk="1" hangingPunct="1">
              <a:lnSpc>
                <a:spcPct val="150000"/>
              </a:lnSpc>
            </a:pPr>
            <a:endParaRPr lang="en-US" sz="5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However, this is a gross oversimplification!</a:t>
            </a:r>
          </a:p>
          <a:p>
            <a:pPr lvl="1"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Assumption is usually that K is a fixed cost (FC) and L is a variable cost (</a:t>
            </a:r>
            <a:r>
              <a:rPr lang="en-US" sz="2000" smtClean="0"/>
              <a:t>VC)</a:t>
            </a: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production function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453360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Now let’s relate output to cost…</a:t>
            </a:r>
          </a:p>
          <a:p>
            <a:pPr eaLnBrk="1" hangingPunct="1">
              <a:lnSpc>
                <a:spcPct val="150000"/>
              </a:lnSpc>
            </a:pPr>
            <a:endParaRPr lang="en-US" sz="1200" dirty="0" smtClean="0"/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dirty="0" smtClean="0"/>
              <a:t>We start with our cost function: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00" dirty="0" smtClean="0"/>
              <a:t>		TC = FC + VC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 smtClean="0"/>
              <a:t>Then divide by Q (output)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 smtClean="0"/>
              <a:t>=&gt; Average TC = Average FC + Average VC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 smtClean="0"/>
              <a:t>=&gt; </a:t>
            </a:r>
            <a:r>
              <a:rPr lang="en-US" sz="2000" b="1" dirty="0" smtClean="0"/>
              <a:t>ATC = AFC + AVC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12776"/>
            <a:ext cx="8640961" cy="40324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600" y="692696"/>
            <a:ext cx="7272808" cy="5760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An example: Julie’s photocopying shop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production function</a:t>
            </a:r>
            <a:endParaRPr lang="en-US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0960" cy="5616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1977</TotalTime>
  <Words>699</Words>
  <Application>Microsoft Office PowerPoint</Application>
  <PresentationFormat>On-screen Show (4:3)</PresentationFormat>
  <Paragraphs>113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Symbol</vt:lpstr>
      <vt:lpstr>Times</vt:lpstr>
      <vt:lpstr>Verdana</vt:lpstr>
      <vt:lpstr>Lecture 1</vt:lpstr>
      <vt:lpstr>Principles of Microeconomics</vt:lpstr>
      <vt:lpstr>Overview</vt:lpstr>
      <vt:lpstr>Short-run v. long-run production</vt:lpstr>
      <vt:lpstr>Short-run v. long-run production</vt:lpstr>
      <vt:lpstr>Short-run v. long-run production</vt:lpstr>
      <vt:lpstr>The production function</vt:lpstr>
      <vt:lpstr>The production function</vt:lpstr>
      <vt:lpstr>PowerPoint Presentation</vt:lpstr>
      <vt:lpstr>The production function</vt:lpstr>
      <vt:lpstr>Product of labour curves (short-run)</vt:lpstr>
      <vt:lpstr>Product of labour curves (short-run)</vt:lpstr>
      <vt:lpstr>PowerPoint Presentation</vt:lpstr>
      <vt:lpstr>PowerPoint Presentation</vt:lpstr>
      <vt:lpstr>Cost curves (short-run)</vt:lpstr>
      <vt:lpstr>PowerPoint Presentation</vt:lpstr>
      <vt:lpstr>Cost curves (short-run)</vt:lpstr>
      <vt:lpstr>PowerPoint Presentation</vt:lpstr>
      <vt:lpstr>PowerPoint Presentation</vt:lpstr>
      <vt:lpstr>Cost curves (long-run)</vt:lpstr>
      <vt:lpstr>PowerPoint Presentation</vt:lpstr>
      <vt:lpstr>Economies of scope</vt:lpstr>
    </vt:vector>
  </TitlesOfParts>
  <Company>Grizli777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Bisar, Marimu</cp:lastModifiedBy>
  <cp:revision>242</cp:revision>
  <cp:lastPrinted>2016-03-17T02:58:47Z</cp:lastPrinted>
  <dcterms:created xsi:type="dcterms:W3CDTF">2011-01-27T06:03:15Z</dcterms:created>
  <dcterms:modified xsi:type="dcterms:W3CDTF">2016-03-17T03:38:02Z</dcterms:modified>
</cp:coreProperties>
</file>