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0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90" r:id="rId16"/>
    <p:sldId id="295" r:id="rId17"/>
    <p:sldId id="293" r:id="rId18"/>
    <p:sldId id="294" r:id="rId19"/>
    <p:sldId id="286" r:id="rId20"/>
    <p:sldId id="297" r:id="rId21"/>
    <p:sldId id="288" r:id="rId22"/>
    <p:sldId id="289" r:id="rId23"/>
    <p:sldId id="287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96" r:id="rId32"/>
    <p:sldId id="280" r:id="rId33"/>
    <p:sldId id="281" r:id="rId34"/>
    <p:sldId id="282" r:id="rId35"/>
    <p:sldId id="283" r:id="rId36"/>
    <p:sldId id="284" r:id="rId37"/>
    <p:sldId id="285" r:id="rId38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9A5FD"/>
    <a:srgbClr val="4A81FC"/>
    <a:srgbClr val="6699FF"/>
    <a:srgbClr val="3399FF"/>
    <a:srgbClr val="9F7E19"/>
    <a:srgbClr val="000041"/>
    <a:srgbClr val="B4CADC"/>
    <a:srgbClr val="A7BED2"/>
    <a:srgbClr val="93A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6" d="100"/>
          <a:sy n="66" d="100"/>
        </p:scale>
        <p:origin x="1500" y="72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BB286-7CCE-4E2D-BE0B-8CBE850F98E0}" type="datetimeFigureOut">
              <a:rPr lang="en-AU" smtClean="0"/>
              <a:t>1/03/2016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CA047-826E-4E2F-BA43-699C135FEC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0247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8012" y="41972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Line 35"/>
          <p:cNvSpPr>
            <a:spLocks noChangeShapeType="1"/>
          </p:cNvSpPr>
          <p:nvPr userDrawn="1"/>
        </p:nvSpPr>
        <p:spPr bwMode="auto">
          <a:xfrm flipH="1">
            <a:off x="7095356" y="2606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71600" y="2515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81200" y="46482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7890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1" y="250142"/>
            <a:ext cx="1728192" cy="1506364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4360" y="17999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The 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3: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Introducing demand and supply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Principles of Microeconomics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648200"/>
            <a:ext cx="5544616" cy="352436"/>
          </a:xfrm>
          <a:noFill/>
        </p:spPr>
        <p:txBody>
          <a:bodyPr/>
          <a:lstStyle/>
          <a:p>
            <a:r>
              <a:rPr lang="en-AU" sz="2000" b="1" dirty="0" smtClean="0"/>
              <a:t>Lecture 3:  Introducing Demand </a:t>
            </a:r>
          </a:p>
          <a:p>
            <a:r>
              <a:rPr lang="en-AU" sz="2000" b="1" dirty="0" smtClean="0"/>
              <a:t>and Supply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Demand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556792"/>
            <a:ext cx="6741392" cy="401876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200" dirty="0" smtClean="0"/>
              <a:t>Why are they called curves?</a:t>
            </a:r>
          </a:p>
          <a:p>
            <a:pPr>
              <a:lnSpc>
                <a:spcPct val="200000"/>
              </a:lnSpc>
            </a:pPr>
            <a:r>
              <a:rPr lang="en-US" sz="2200" dirty="0" smtClean="0"/>
              <a:t>Individual demand v. market demand</a:t>
            </a:r>
          </a:p>
          <a:p>
            <a:pPr lvl="1">
              <a:lnSpc>
                <a:spcPct val="200000"/>
              </a:lnSpc>
            </a:pPr>
            <a:r>
              <a:rPr lang="en-US" sz="2200" dirty="0" smtClean="0"/>
              <a:t>Calculating market demand: simply sum (horizontally) all of the individual demand curves!</a:t>
            </a:r>
          </a:p>
          <a:p>
            <a:pPr>
              <a:lnSpc>
                <a:spcPct val="20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Demand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84784"/>
            <a:ext cx="6741392" cy="4018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Movements</a:t>
            </a:r>
            <a:r>
              <a:rPr lang="en-US" sz="2000" dirty="0" smtClean="0"/>
              <a:t> along the curve are due to </a:t>
            </a:r>
            <a:r>
              <a:rPr lang="en-US" sz="2000" b="1" dirty="0" smtClean="0"/>
              <a:t>price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Shifts</a:t>
            </a:r>
            <a:r>
              <a:rPr lang="en-US" sz="2000" dirty="0" smtClean="0"/>
              <a:t> of the curve are due to: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 change in price of a related good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Substitutes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Complements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Changes in tastes and preferences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Income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The number of consumers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Expected future prices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524000" y="912813"/>
            <a:ext cx="6216651" cy="5165725"/>
            <a:chOff x="1524000" y="912813"/>
            <a:chExt cx="6216651" cy="5165725"/>
          </a:xfrm>
        </p:grpSpPr>
        <p:graphicFrame>
          <p:nvGraphicFramePr>
            <p:cNvPr id="6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819400" y="1295400"/>
            <a:ext cx="4030663" cy="3525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Drawing" r:id="rId3" imgW="4028760" imgH="3524040" progId="">
                    <p:embed/>
                  </p:oleObj>
                </mc:Choice>
                <mc:Fallback>
                  <p:oleObj name="Drawing" r:id="rId3" imgW="4028760" imgH="3524040" progId="">
                    <p:embed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1295400"/>
                          <a:ext cx="4030663" cy="3525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2363788" y="1150938"/>
              <a:ext cx="4694237" cy="4271962"/>
              <a:chOff x="1489" y="965"/>
              <a:chExt cx="2957" cy="2691"/>
            </a:xfrm>
          </p:grpSpPr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1489" y="965"/>
                <a:ext cx="0" cy="269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1490" y="3655"/>
                <a:ext cx="295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8" name="Rectangle 22"/>
            <p:cNvSpPr>
              <a:spLocks noChangeArrowheads="1"/>
            </p:cNvSpPr>
            <p:nvPr/>
          </p:nvSpPr>
          <p:spPr bwMode="auto">
            <a:xfrm>
              <a:off x="1724025" y="912813"/>
              <a:ext cx="421591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>
                  <a:latin typeface="Arial" charset="0"/>
                </a:rPr>
                <a:t>P</a:t>
              </a:r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6832600" y="5475288"/>
              <a:ext cx="461666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>
                  <a:latin typeface="Arial" charset="0"/>
                </a:rPr>
                <a:t>Q</a:t>
              </a:r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033588" y="5264150"/>
              <a:ext cx="379412" cy="515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>
                  <a:latin typeface="Arial" charset="0"/>
                </a:rPr>
                <a:t>0</a:t>
              </a:r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2063750" y="1144588"/>
              <a:ext cx="307975" cy="3659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 dirty="0">
                  <a:latin typeface="Arial" charset="0"/>
                </a:rPr>
                <a:t>5</a:t>
              </a:r>
            </a:p>
            <a:p>
              <a:pPr algn="r"/>
              <a:endParaRPr lang="en-US" sz="1800" b="1" dirty="0">
                <a:latin typeface="Arial" charset="0"/>
              </a:endParaRPr>
            </a:p>
            <a:p>
              <a:pPr algn="r"/>
              <a:endParaRPr lang="en-US" sz="1800" b="1" dirty="0">
                <a:latin typeface="Arial" charset="0"/>
              </a:endParaRPr>
            </a:p>
            <a:p>
              <a:pPr algn="r"/>
              <a:r>
                <a:rPr lang="en-US" sz="1800" b="1" dirty="0">
                  <a:latin typeface="Arial" charset="0"/>
                </a:rPr>
                <a:t>4</a:t>
              </a:r>
            </a:p>
            <a:p>
              <a:pPr algn="r"/>
              <a:endParaRPr lang="en-US" sz="1800" b="1" dirty="0">
                <a:latin typeface="Arial" charset="0"/>
              </a:endParaRPr>
            </a:p>
            <a:p>
              <a:pPr algn="r"/>
              <a:endParaRPr lang="en-US" sz="1800" b="1" dirty="0">
                <a:latin typeface="Arial" charset="0"/>
              </a:endParaRPr>
            </a:p>
            <a:p>
              <a:pPr algn="r"/>
              <a:r>
                <a:rPr lang="en-US" sz="1800" b="1" dirty="0">
                  <a:latin typeface="Arial" charset="0"/>
                </a:rPr>
                <a:t>3</a:t>
              </a:r>
            </a:p>
            <a:p>
              <a:pPr algn="r"/>
              <a:endParaRPr lang="en-US" sz="1800" b="1" dirty="0">
                <a:latin typeface="Arial" charset="0"/>
              </a:endParaRPr>
            </a:p>
            <a:p>
              <a:pPr algn="r"/>
              <a:endParaRPr lang="en-US" sz="1800" b="1" dirty="0">
                <a:latin typeface="Arial" charset="0"/>
              </a:endParaRPr>
            </a:p>
            <a:p>
              <a:pPr algn="r"/>
              <a:r>
                <a:rPr lang="en-US" sz="1800" b="1" dirty="0">
                  <a:latin typeface="Arial" charset="0"/>
                </a:rPr>
                <a:t>2</a:t>
              </a:r>
            </a:p>
            <a:p>
              <a:pPr algn="r"/>
              <a:endParaRPr lang="en-US" sz="1800" b="1" dirty="0">
                <a:latin typeface="Arial" charset="0"/>
              </a:endParaRPr>
            </a:p>
            <a:p>
              <a:pPr algn="r"/>
              <a:endParaRPr lang="en-US" sz="1800" b="1" dirty="0">
                <a:latin typeface="Arial" charset="0"/>
              </a:endParaRPr>
            </a:p>
            <a:p>
              <a:pPr algn="r"/>
              <a:r>
                <a:rPr lang="en-US" sz="1800" b="1" dirty="0">
                  <a:latin typeface="Arial" charset="0"/>
                </a:rPr>
                <a:t>1</a:t>
              </a:r>
            </a:p>
          </p:txBody>
        </p:sp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2598738" y="5413375"/>
              <a:ext cx="4521200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10    20    30    40    50    60    70    80</a:t>
              </a:r>
            </a:p>
          </p:txBody>
        </p:sp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6934200" y="4495800"/>
              <a:ext cx="575480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 smtClean="0">
                  <a:latin typeface="Arial" charset="0"/>
                </a:rPr>
                <a:t>D</a:t>
              </a:r>
              <a:r>
                <a:rPr lang="en-US" sz="2800" b="1" baseline="-25000" dirty="0" smtClean="0">
                  <a:latin typeface="Arial" charset="0"/>
                </a:rPr>
                <a:t>0</a:t>
              </a:r>
              <a:endParaRPr lang="en-US" sz="2800" b="1" baseline="-25000" dirty="0">
                <a:latin typeface="Arial" charset="0"/>
              </a:endParaRPr>
            </a:p>
          </p:txBody>
        </p:sp>
        <p:sp>
          <p:nvSpPr>
            <p:cNvPr id="14" name="Oval 28"/>
            <p:cNvSpPr>
              <a:spLocks noChangeArrowheads="1"/>
            </p:cNvSpPr>
            <p:nvPr/>
          </p:nvSpPr>
          <p:spPr bwMode="auto">
            <a:xfrm>
              <a:off x="4056063" y="2868613"/>
              <a:ext cx="195262" cy="2270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3581400" y="5715000"/>
              <a:ext cx="21748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>
                  <a:latin typeface="Arial" charset="0"/>
                </a:rPr>
                <a:t>Quantity demanded</a:t>
              </a:r>
            </a:p>
          </p:txBody>
        </p:sp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5148263" y="1557338"/>
              <a:ext cx="2592388" cy="1223963"/>
              <a:chOff x="3243" y="981"/>
              <a:chExt cx="1633" cy="771"/>
            </a:xfrm>
          </p:grpSpPr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3334" y="981"/>
                <a:ext cx="1451" cy="771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AU" sz="2400"/>
              </a:p>
            </p:txBody>
          </p:sp>
          <p:sp>
            <p:nvSpPr>
              <p:cNvPr id="22" name="Text Box 32"/>
              <p:cNvSpPr txBox="1">
                <a:spLocks noChangeArrowheads="1"/>
              </p:cNvSpPr>
              <p:nvPr/>
            </p:nvSpPr>
            <p:spPr bwMode="auto">
              <a:xfrm>
                <a:off x="3243" y="981"/>
                <a:ext cx="1633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charset="0"/>
                  </a:rPr>
                  <a:t>Movements along a</a:t>
                </a:r>
                <a:endParaRPr lang="en-US" sz="2400" b="1" dirty="0">
                  <a:latin typeface="Arial" charset="0"/>
                </a:endParaRPr>
              </a:p>
              <a:p>
                <a:pPr algn="ctr"/>
                <a:r>
                  <a:rPr lang="en-US" b="1" dirty="0" smtClean="0">
                    <a:latin typeface="Arial" charset="0"/>
                  </a:rPr>
                  <a:t>d</a:t>
                </a:r>
                <a:r>
                  <a:rPr lang="en-US" sz="2400" b="1" dirty="0" smtClean="0">
                    <a:latin typeface="Arial" charset="0"/>
                  </a:rPr>
                  <a:t>emand curve</a:t>
                </a:r>
                <a:endParaRPr lang="en-US" sz="2400" b="1" dirty="0">
                  <a:latin typeface="Arial" charset="0"/>
                </a:endParaRPr>
              </a:p>
            </p:txBody>
          </p:sp>
        </p:grpSp>
        <p:sp>
          <p:nvSpPr>
            <p:cNvPr id="17" name="Rectangle 37"/>
            <p:cNvSpPr>
              <a:spLocks noChangeArrowheads="1"/>
            </p:cNvSpPr>
            <p:nvPr/>
          </p:nvSpPr>
          <p:spPr bwMode="auto">
            <a:xfrm rot="16200000">
              <a:off x="770731" y="2999582"/>
              <a:ext cx="18700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>
                  <a:latin typeface="Arial" charset="0"/>
                </a:rPr>
                <a:t>Price ($ per unit)</a:t>
              </a:r>
            </a:p>
          </p:txBody>
        </p:sp>
      </p:grpSp>
      <p:cxnSp>
        <p:nvCxnSpPr>
          <p:cNvPr id="30" name="Straight Arrow Connector 29"/>
          <p:cNvCxnSpPr/>
          <p:nvPr/>
        </p:nvCxnSpPr>
        <p:spPr bwMode="auto">
          <a:xfrm>
            <a:off x="4355976" y="2996952"/>
            <a:ext cx="792088" cy="64807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3491880" y="1988840"/>
            <a:ext cx="648072" cy="7920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524000" y="912813"/>
            <a:ext cx="6781800" cy="5165725"/>
            <a:chOff x="1524000" y="912813"/>
            <a:chExt cx="6781800" cy="5165725"/>
          </a:xfrm>
        </p:grpSpPr>
        <p:graphicFrame>
          <p:nvGraphicFramePr>
            <p:cNvPr id="6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819400" y="1295400"/>
            <a:ext cx="4030663" cy="3525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Drawing" r:id="rId3" imgW="4028760" imgH="3524040" progId="">
                    <p:embed/>
                  </p:oleObj>
                </mc:Choice>
                <mc:Fallback>
                  <p:oleObj name="Drawing" r:id="rId3" imgW="4028760" imgH="3524040" progId="">
                    <p:embed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1295400"/>
                          <a:ext cx="4030663" cy="3525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2363788" y="1150938"/>
              <a:ext cx="4694237" cy="4271962"/>
              <a:chOff x="1489" y="965"/>
              <a:chExt cx="2957" cy="2691"/>
            </a:xfrm>
          </p:grpSpPr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1489" y="965"/>
                <a:ext cx="0" cy="269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1490" y="3655"/>
                <a:ext cx="295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8" name="Rectangle 22"/>
            <p:cNvSpPr>
              <a:spLocks noChangeArrowheads="1"/>
            </p:cNvSpPr>
            <p:nvPr/>
          </p:nvSpPr>
          <p:spPr bwMode="auto">
            <a:xfrm>
              <a:off x="1724025" y="912813"/>
              <a:ext cx="421591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>
                  <a:latin typeface="Arial" charset="0"/>
                </a:rPr>
                <a:t>P</a:t>
              </a:r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6832600" y="5475288"/>
              <a:ext cx="461666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>
                  <a:latin typeface="Arial" charset="0"/>
                </a:rPr>
                <a:t>Q</a:t>
              </a:r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033588" y="5264150"/>
              <a:ext cx="379412" cy="515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>
                  <a:latin typeface="Arial" charset="0"/>
                </a:rPr>
                <a:t>0</a:t>
              </a:r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2063750" y="1144588"/>
              <a:ext cx="307975" cy="3659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 dirty="0">
                  <a:latin typeface="Arial" charset="0"/>
                </a:rPr>
                <a:t>5</a:t>
              </a:r>
            </a:p>
            <a:p>
              <a:pPr algn="r"/>
              <a:endParaRPr lang="en-US" sz="1800" b="1" dirty="0">
                <a:latin typeface="Arial" charset="0"/>
              </a:endParaRPr>
            </a:p>
            <a:p>
              <a:pPr algn="r"/>
              <a:endParaRPr lang="en-US" sz="1800" b="1" dirty="0">
                <a:latin typeface="Arial" charset="0"/>
              </a:endParaRPr>
            </a:p>
            <a:p>
              <a:pPr algn="r"/>
              <a:r>
                <a:rPr lang="en-US" sz="1800" b="1" dirty="0">
                  <a:latin typeface="Arial" charset="0"/>
                </a:rPr>
                <a:t>4</a:t>
              </a:r>
            </a:p>
            <a:p>
              <a:pPr algn="r"/>
              <a:endParaRPr lang="en-US" sz="1800" b="1" dirty="0">
                <a:latin typeface="Arial" charset="0"/>
              </a:endParaRPr>
            </a:p>
            <a:p>
              <a:pPr algn="r"/>
              <a:endParaRPr lang="en-US" sz="1800" b="1" dirty="0">
                <a:latin typeface="Arial" charset="0"/>
              </a:endParaRPr>
            </a:p>
            <a:p>
              <a:pPr algn="r"/>
              <a:r>
                <a:rPr lang="en-US" sz="1800" b="1" dirty="0">
                  <a:latin typeface="Arial" charset="0"/>
                </a:rPr>
                <a:t>3</a:t>
              </a:r>
            </a:p>
            <a:p>
              <a:pPr algn="r"/>
              <a:endParaRPr lang="en-US" sz="1800" b="1" dirty="0">
                <a:latin typeface="Arial" charset="0"/>
              </a:endParaRPr>
            </a:p>
            <a:p>
              <a:pPr algn="r"/>
              <a:endParaRPr lang="en-US" sz="1800" b="1" dirty="0">
                <a:latin typeface="Arial" charset="0"/>
              </a:endParaRPr>
            </a:p>
            <a:p>
              <a:pPr algn="r"/>
              <a:r>
                <a:rPr lang="en-US" sz="1800" b="1" dirty="0">
                  <a:latin typeface="Arial" charset="0"/>
                </a:rPr>
                <a:t>2</a:t>
              </a:r>
            </a:p>
            <a:p>
              <a:pPr algn="r"/>
              <a:endParaRPr lang="en-US" sz="1800" b="1" dirty="0">
                <a:latin typeface="Arial" charset="0"/>
              </a:endParaRPr>
            </a:p>
            <a:p>
              <a:pPr algn="r"/>
              <a:endParaRPr lang="en-US" sz="1800" b="1" dirty="0">
                <a:latin typeface="Arial" charset="0"/>
              </a:endParaRPr>
            </a:p>
            <a:p>
              <a:pPr algn="r"/>
              <a:r>
                <a:rPr lang="en-US" sz="1800" b="1" dirty="0">
                  <a:latin typeface="Arial" charset="0"/>
                </a:rPr>
                <a:t>1</a:t>
              </a:r>
            </a:p>
          </p:txBody>
        </p:sp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2598738" y="5413375"/>
              <a:ext cx="4521200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10    20    30    40    50    60    70    80</a:t>
              </a:r>
            </a:p>
          </p:txBody>
        </p:sp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6934200" y="4495800"/>
              <a:ext cx="575480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 smtClean="0">
                  <a:latin typeface="Arial" charset="0"/>
                </a:rPr>
                <a:t>D</a:t>
              </a:r>
              <a:r>
                <a:rPr lang="en-US" sz="2800" b="1" baseline="-25000" dirty="0" smtClean="0">
                  <a:latin typeface="Arial" charset="0"/>
                </a:rPr>
                <a:t>0</a:t>
              </a:r>
              <a:endParaRPr lang="en-US" sz="2800" b="1" baseline="-25000" dirty="0">
                <a:latin typeface="Arial" charset="0"/>
              </a:endParaRPr>
            </a:p>
          </p:txBody>
        </p:sp>
        <p:sp>
          <p:nvSpPr>
            <p:cNvPr id="14" name="Oval 28"/>
            <p:cNvSpPr>
              <a:spLocks noChangeArrowheads="1"/>
            </p:cNvSpPr>
            <p:nvPr/>
          </p:nvSpPr>
          <p:spPr bwMode="auto">
            <a:xfrm>
              <a:off x="4056063" y="2868613"/>
              <a:ext cx="195262" cy="2270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3581400" y="5715000"/>
              <a:ext cx="21748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>
                  <a:latin typeface="Arial" charset="0"/>
                </a:rPr>
                <a:t>Quantity demanded</a:t>
              </a:r>
            </a:p>
          </p:txBody>
        </p:sp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3657600" y="1219200"/>
              <a:ext cx="4648200" cy="3411538"/>
              <a:chOff x="2304" y="768"/>
              <a:chExt cx="2928" cy="2149"/>
            </a:xfrm>
          </p:grpSpPr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3379" y="935"/>
                <a:ext cx="1315" cy="635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AU" sz="2400"/>
              </a:p>
            </p:txBody>
          </p:sp>
          <p:grpSp>
            <p:nvGrpSpPr>
              <p:cNvPr id="5" name="Group 39"/>
              <p:cNvGrpSpPr>
                <a:grpSpLocks/>
              </p:cNvGrpSpPr>
              <p:nvPr/>
            </p:nvGrpSpPr>
            <p:grpSpPr bwMode="auto">
              <a:xfrm>
                <a:off x="2304" y="768"/>
                <a:ext cx="2928" cy="2149"/>
                <a:chOff x="2304" y="768"/>
                <a:chExt cx="2928" cy="2149"/>
              </a:xfrm>
            </p:grpSpPr>
            <p:sp>
              <p:nvSpPr>
                <p:cNvPr id="20" name="Freeform 30"/>
                <p:cNvSpPr>
                  <a:spLocks/>
                </p:cNvSpPr>
                <p:nvPr/>
              </p:nvSpPr>
              <p:spPr bwMode="auto">
                <a:xfrm>
                  <a:off x="2304" y="768"/>
                  <a:ext cx="2355" cy="1969"/>
                </a:xfrm>
                <a:custGeom>
                  <a:avLst/>
                  <a:gdLst>
                    <a:gd name="T0" fmla="*/ 0 w 2355"/>
                    <a:gd name="T1" fmla="*/ 0 h 1969"/>
                    <a:gd name="T2" fmla="*/ 102 w 2355"/>
                    <a:gd name="T3" fmla="*/ 158 h 1969"/>
                    <a:gd name="T4" fmla="*/ 213 w 2355"/>
                    <a:gd name="T5" fmla="*/ 314 h 1969"/>
                    <a:gd name="T6" fmla="*/ 329 w 2355"/>
                    <a:gd name="T7" fmla="*/ 465 h 1969"/>
                    <a:gd name="T8" fmla="*/ 453 w 2355"/>
                    <a:gd name="T9" fmla="*/ 612 h 1969"/>
                    <a:gd name="T10" fmla="*/ 581 w 2355"/>
                    <a:gd name="T11" fmla="*/ 754 h 1969"/>
                    <a:gd name="T12" fmla="*/ 717 w 2355"/>
                    <a:gd name="T13" fmla="*/ 891 h 1969"/>
                    <a:gd name="T14" fmla="*/ 858 w 2355"/>
                    <a:gd name="T15" fmla="*/ 1023 h 1969"/>
                    <a:gd name="T16" fmla="*/ 1004 w 2355"/>
                    <a:gd name="T17" fmla="*/ 1151 h 1969"/>
                    <a:gd name="T18" fmla="*/ 1156 w 2355"/>
                    <a:gd name="T19" fmla="*/ 1272 h 1969"/>
                    <a:gd name="T20" fmla="*/ 1313 w 2355"/>
                    <a:gd name="T21" fmla="*/ 1389 h 1969"/>
                    <a:gd name="T22" fmla="*/ 1474 w 2355"/>
                    <a:gd name="T23" fmla="*/ 1500 h 1969"/>
                    <a:gd name="T24" fmla="*/ 1641 w 2355"/>
                    <a:gd name="T25" fmla="*/ 1605 h 1969"/>
                    <a:gd name="T26" fmla="*/ 1812 w 2355"/>
                    <a:gd name="T27" fmla="*/ 1704 h 1969"/>
                    <a:gd name="T28" fmla="*/ 1988 w 2355"/>
                    <a:gd name="T29" fmla="*/ 1798 h 1969"/>
                    <a:gd name="T30" fmla="*/ 2169 w 2355"/>
                    <a:gd name="T31" fmla="*/ 1886 h 1969"/>
                    <a:gd name="T32" fmla="*/ 2354 w 2355"/>
                    <a:gd name="T33" fmla="*/ 1968 h 196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55"/>
                    <a:gd name="T52" fmla="*/ 0 h 1969"/>
                    <a:gd name="T53" fmla="*/ 2355 w 2355"/>
                    <a:gd name="T54" fmla="*/ 1969 h 196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55" h="1969">
                      <a:moveTo>
                        <a:pt x="0" y="0"/>
                      </a:moveTo>
                      <a:lnTo>
                        <a:pt x="102" y="158"/>
                      </a:lnTo>
                      <a:lnTo>
                        <a:pt x="213" y="314"/>
                      </a:lnTo>
                      <a:lnTo>
                        <a:pt x="329" y="465"/>
                      </a:lnTo>
                      <a:lnTo>
                        <a:pt x="453" y="612"/>
                      </a:lnTo>
                      <a:lnTo>
                        <a:pt x="581" y="754"/>
                      </a:lnTo>
                      <a:lnTo>
                        <a:pt x="717" y="891"/>
                      </a:lnTo>
                      <a:lnTo>
                        <a:pt x="858" y="1023"/>
                      </a:lnTo>
                      <a:lnTo>
                        <a:pt x="1004" y="1151"/>
                      </a:lnTo>
                      <a:lnTo>
                        <a:pt x="1156" y="1272"/>
                      </a:lnTo>
                      <a:lnTo>
                        <a:pt x="1313" y="1389"/>
                      </a:lnTo>
                      <a:lnTo>
                        <a:pt x="1474" y="1500"/>
                      </a:lnTo>
                      <a:lnTo>
                        <a:pt x="1641" y="1605"/>
                      </a:lnTo>
                      <a:lnTo>
                        <a:pt x="1812" y="1704"/>
                      </a:lnTo>
                      <a:lnTo>
                        <a:pt x="1988" y="1798"/>
                      </a:lnTo>
                      <a:lnTo>
                        <a:pt x="2169" y="1886"/>
                      </a:lnTo>
                      <a:lnTo>
                        <a:pt x="2354" y="1968"/>
                      </a:lnTo>
                    </a:path>
                  </a:pathLst>
                </a:custGeom>
                <a:noFill/>
                <a:ln w="50800" cap="rnd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1" name="AutoShape 31"/>
                <p:cNvSpPr>
                  <a:spLocks noChangeArrowheads="1"/>
                </p:cNvSpPr>
                <p:nvPr/>
              </p:nvSpPr>
              <p:spPr bwMode="auto">
                <a:xfrm rot="10800000">
                  <a:off x="3312" y="2256"/>
                  <a:ext cx="480" cy="240"/>
                </a:xfrm>
                <a:prstGeom prst="lef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2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379" y="981"/>
                  <a:ext cx="1327" cy="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Arial" charset="0"/>
                    </a:rPr>
                    <a:t>Expansion </a:t>
                  </a:r>
                  <a:r>
                    <a:rPr lang="en-US" sz="2400" b="1" dirty="0">
                      <a:latin typeface="Arial" charset="0"/>
                    </a:rPr>
                    <a:t>in </a:t>
                  </a:r>
                </a:p>
                <a:p>
                  <a:pPr algn="ctr"/>
                  <a:r>
                    <a:rPr lang="en-US" b="1" dirty="0" smtClean="0">
                      <a:latin typeface="Arial" charset="0"/>
                    </a:rPr>
                    <a:t>d</a:t>
                  </a:r>
                  <a:r>
                    <a:rPr lang="en-US" sz="2400" b="1" dirty="0" smtClean="0">
                      <a:latin typeface="Arial" charset="0"/>
                    </a:rPr>
                    <a:t>emand</a:t>
                  </a:r>
                  <a:endParaRPr lang="en-US" sz="2400" b="1" dirty="0">
                    <a:latin typeface="Arial" charset="0"/>
                  </a:endParaRPr>
                </a:p>
              </p:txBody>
            </p:sp>
            <p:sp>
              <p:nvSpPr>
                <p:cNvPr id="24" name="Rectangle 36"/>
                <p:cNvSpPr>
                  <a:spLocks noChangeArrowheads="1"/>
                </p:cNvSpPr>
                <p:nvPr/>
              </p:nvSpPr>
              <p:spPr bwMode="auto">
                <a:xfrm>
                  <a:off x="4704" y="2592"/>
                  <a:ext cx="528" cy="32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/>
                <a:p>
                  <a:r>
                    <a:rPr lang="en-US" sz="2800" b="1" dirty="0" smtClean="0">
                      <a:latin typeface="Arial" charset="0"/>
                    </a:rPr>
                    <a:t>D</a:t>
                  </a:r>
                  <a:r>
                    <a:rPr lang="en-US" sz="2800" b="1" baseline="-25000" dirty="0" smtClean="0">
                      <a:latin typeface="Arial" charset="0"/>
                    </a:rPr>
                    <a:t>1</a:t>
                  </a:r>
                  <a:endParaRPr lang="en-US" sz="2800" b="1" baseline="-25000" dirty="0">
                    <a:latin typeface="Arial" charset="0"/>
                  </a:endParaRPr>
                </a:p>
              </p:txBody>
            </p:sp>
          </p:grpSp>
        </p:grpSp>
        <p:sp>
          <p:nvSpPr>
            <p:cNvPr id="17" name="Rectangle 37"/>
            <p:cNvSpPr>
              <a:spLocks noChangeArrowheads="1"/>
            </p:cNvSpPr>
            <p:nvPr/>
          </p:nvSpPr>
          <p:spPr bwMode="auto">
            <a:xfrm rot="16200000">
              <a:off x="770731" y="2999582"/>
              <a:ext cx="18700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>
                  <a:latin typeface="Arial" charset="0"/>
                </a:rPr>
                <a:t>Price ($ per unit)</a:t>
              </a: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1547664" y="908720"/>
            <a:ext cx="5985680" cy="5165725"/>
            <a:chOff x="1524000" y="903288"/>
            <a:chExt cx="5985680" cy="5165725"/>
          </a:xfrm>
        </p:grpSpPr>
        <p:graphicFrame>
          <p:nvGraphicFramePr>
            <p:cNvPr id="28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819400" y="1285875"/>
            <a:ext cx="4030663" cy="3525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Drawing" r:id="rId3" imgW="4028760" imgH="3524040" progId="">
                    <p:embed/>
                  </p:oleObj>
                </mc:Choice>
                <mc:Fallback>
                  <p:oleObj name="Drawing" r:id="rId3" imgW="4028760" imgH="3524040" progId="">
                    <p:embed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1285875"/>
                          <a:ext cx="4030663" cy="3525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6934200" y="4486275"/>
              <a:ext cx="575480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 smtClean="0">
                  <a:latin typeface="Arial" charset="0"/>
                </a:rPr>
                <a:t>D</a:t>
              </a:r>
              <a:r>
                <a:rPr lang="en-US" sz="2800" b="1" baseline="-25000" dirty="0" smtClean="0">
                  <a:latin typeface="Arial" charset="0"/>
                </a:rPr>
                <a:t>0</a:t>
              </a:r>
              <a:endParaRPr lang="en-US" sz="2800" b="1" baseline="-25000" dirty="0">
                <a:latin typeface="Arial" charset="0"/>
              </a:endParaRPr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4056063" y="2859088"/>
              <a:ext cx="195262" cy="2270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2" name="AutoShape 27"/>
            <p:cNvSpPr>
              <a:spLocks noChangeArrowheads="1"/>
            </p:cNvSpPr>
            <p:nvPr/>
          </p:nvSpPr>
          <p:spPr bwMode="auto">
            <a:xfrm>
              <a:off x="4404320" y="3639592"/>
              <a:ext cx="533400" cy="381000"/>
            </a:xfrm>
            <a:prstGeom prst="leftArrow">
              <a:avLst>
                <a:gd name="adj1" fmla="val 50000"/>
                <a:gd name="adj2" fmla="val 35000"/>
              </a:avLst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363788" y="1141413"/>
              <a:ext cx="4694237" cy="4271962"/>
              <a:chOff x="1489" y="965"/>
              <a:chExt cx="2957" cy="2691"/>
            </a:xfrm>
          </p:grpSpPr>
          <p:sp>
            <p:nvSpPr>
              <p:cNvPr id="47" name="Line 13"/>
              <p:cNvSpPr>
                <a:spLocks noChangeShapeType="1"/>
              </p:cNvSpPr>
              <p:nvPr/>
            </p:nvSpPr>
            <p:spPr bwMode="auto">
              <a:xfrm>
                <a:off x="1489" y="965"/>
                <a:ext cx="0" cy="269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8" name="Line 14"/>
              <p:cNvSpPr>
                <a:spLocks noChangeShapeType="1"/>
              </p:cNvSpPr>
              <p:nvPr/>
            </p:nvSpPr>
            <p:spPr bwMode="auto">
              <a:xfrm>
                <a:off x="1490" y="3655"/>
                <a:ext cx="295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1724025" y="903288"/>
              <a:ext cx="421591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>
                  <a:latin typeface="Arial" charset="0"/>
                </a:rPr>
                <a:t>P</a:t>
              </a:r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auto">
            <a:xfrm>
              <a:off x="6832600" y="5465763"/>
              <a:ext cx="461666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>
                  <a:latin typeface="Arial" charset="0"/>
                </a:rPr>
                <a:t>Q</a:t>
              </a:r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2033588" y="5254625"/>
              <a:ext cx="379412" cy="515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>
                  <a:latin typeface="Arial" charset="0"/>
                </a:rPr>
                <a:t>0</a:t>
              </a:r>
            </a:p>
          </p:txBody>
        </p:sp>
        <p:sp>
          <p:nvSpPr>
            <p:cNvPr id="39" name="Rectangle 18"/>
            <p:cNvSpPr>
              <a:spLocks noChangeArrowheads="1"/>
            </p:cNvSpPr>
            <p:nvPr/>
          </p:nvSpPr>
          <p:spPr bwMode="auto">
            <a:xfrm>
              <a:off x="2063750" y="1135063"/>
              <a:ext cx="307975" cy="3659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5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4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3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2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1</a:t>
              </a:r>
            </a:p>
          </p:txBody>
        </p:sp>
        <p:sp>
          <p:nvSpPr>
            <p:cNvPr id="40" name="Rectangle 19"/>
            <p:cNvSpPr>
              <a:spLocks noChangeArrowheads="1"/>
            </p:cNvSpPr>
            <p:nvPr/>
          </p:nvSpPr>
          <p:spPr bwMode="auto">
            <a:xfrm>
              <a:off x="2598738" y="5403850"/>
              <a:ext cx="4521200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10    20    30    40    50    60    70    80</a:t>
              </a:r>
            </a:p>
          </p:txBody>
        </p:sp>
        <p:sp>
          <p:nvSpPr>
            <p:cNvPr id="41" name="Freeform 22"/>
            <p:cNvSpPr>
              <a:spLocks/>
            </p:cNvSpPr>
            <p:nvPr/>
          </p:nvSpPr>
          <p:spPr bwMode="auto">
            <a:xfrm>
              <a:off x="2560638" y="1979613"/>
              <a:ext cx="3738562" cy="3125787"/>
            </a:xfrm>
            <a:custGeom>
              <a:avLst/>
              <a:gdLst>
                <a:gd name="T0" fmla="*/ 0 w 2355"/>
                <a:gd name="T1" fmla="*/ 0 h 1969"/>
                <a:gd name="T2" fmla="*/ 2147483647 w 2355"/>
                <a:gd name="T3" fmla="*/ 2147483647 h 1969"/>
                <a:gd name="T4" fmla="*/ 2147483647 w 2355"/>
                <a:gd name="T5" fmla="*/ 2147483647 h 1969"/>
                <a:gd name="T6" fmla="*/ 2147483647 w 2355"/>
                <a:gd name="T7" fmla="*/ 2147483647 h 1969"/>
                <a:gd name="T8" fmla="*/ 2147483647 w 2355"/>
                <a:gd name="T9" fmla="*/ 2147483647 h 1969"/>
                <a:gd name="T10" fmla="*/ 2147483647 w 2355"/>
                <a:gd name="T11" fmla="*/ 2147483647 h 1969"/>
                <a:gd name="T12" fmla="*/ 2147483647 w 2355"/>
                <a:gd name="T13" fmla="*/ 2147483647 h 1969"/>
                <a:gd name="T14" fmla="*/ 2147483647 w 2355"/>
                <a:gd name="T15" fmla="*/ 2147483647 h 1969"/>
                <a:gd name="T16" fmla="*/ 2147483647 w 2355"/>
                <a:gd name="T17" fmla="*/ 2147483647 h 1969"/>
                <a:gd name="T18" fmla="*/ 2147483647 w 2355"/>
                <a:gd name="T19" fmla="*/ 2147483647 h 1969"/>
                <a:gd name="T20" fmla="*/ 2147483647 w 2355"/>
                <a:gd name="T21" fmla="*/ 2147483647 h 1969"/>
                <a:gd name="T22" fmla="*/ 2147483647 w 2355"/>
                <a:gd name="T23" fmla="*/ 2147483647 h 1969"/>
                <a:gd name="T24" fmla="*/ 2147483647 w 2355"/>
                <a:gd name="T25" fmla="*/ 2147483647 h 1969"/>
                <a:gd name="T26" fmla="*/ 2147483647 w 2355"/>
                <a:gd name="T27" fmla="*/ 2147483647 h 1969"/>
                <a:gd name="T28" fmla="*/ 2147483647 w 2355"/>
                <a:gd name="T29" fmla="*/ 2147483647 h 1969"/>
                <a:gd name="T30" fmla="*/ 2147483647 w 2355"/>
                <a:gd name="T31" fmla="*/ 2147483647 h 1969"/>
                <a:gd name="T32" fmla="*/ 2147483647 w 2355"/>
                <a:gd name="T33" fmla="*/ 2147483647 h 19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55"/>
                <a:gd name="T52" fmla="*/ 0 h 1969"/>
                <a:gd name="T53" fmla="*/ 2355 w 2355"/>
                <a:gd name="T54" fmla="*/ 1969 h 19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55" h="1969">
                  <a:moveTo>
                    <a:pt x="0" y="0"/>
                  </a:moveTo>
                  <a:lnTo>
                    <a:pt x="102" y="158"/>
                  </a:lnTo>
                  <a:lnTo>
                    <a:pt x="213" y="314"/>
                  </a:lnTo>
                  <a:lnTo>
                    <a:pt x="329" y="465"/>
                  </a:lnTo>
                  <a:lnTo>
                    <a:pt x="453" y="612"/>
                  </a:lnTo>
                  <a:lnTo>
                    <a:pt x="581" y="754"/>
                  </a:lnTo>
                  <a:lnTo>
                    <a:pt x="717" y="891"/>
                  </a:lnTo>
                  <a:lnTo>
                    <a:pt x="858" y="1023"/>
                  </a:lnTo>
                  <a:lnTo>
                    <a:pt x="1004" y="1151"/>
                  </a:lnTo>
                  <a:lnTo>
                    <a:pt x="1156" y="1272"/>
                  </a:lnTo>
                  <a:lnTo>
                    <a:pt x="1313" y="1389"/>
                  </a:lnTo>
                  <a:lnTo>
                    <a:pt x="1474" y="1500"/>
                  </a:lnTo>
                  <a:lnTo>
                    <a:pt x="1641" y="1605"/>
                  </a:lnTo>
                  <a:lnTo>
                    <a:pt x="1812" y="1704"/>
                  </a:lnTo>
                  <a:lnTo>
                    <a:pt x="1988" y="1798"/>
                  </a:lnTo>
                  <a:lnTo>
                    <a:pt x="2169" y="1886"/>
                  </a:lnTo>
                  <a:lnTo>
                    <a:pt x="2354" y="1968"/>
                  </a:lnTo>
                </a:path>
              </a:pathLst>
            </a:custGeom>
            <a:noFill/>
            <a:ln w="50800" cap="rnd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" name="Rectangle 24"/>
            <p:cNvSpPr>
              <a:spLocks noChangeArrowheads="1"/>
            </p:cNvSpPr>
            <p:nvPr/>
          </p:nvSpPr>
          <p:spPr bwMode="auto">
            <a:xfrm>
              <a:off x="3733800" y="5705475"/>
              <a:ext cx="21748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>
                  <a:latin typeface="Arial" charset="0"/>
                </a:rPr>
                <a:t>Quantity demanded</a:t>
              </a:r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6324600" y="4867275"/>
              <a:ext cx="838200" cy="515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 b="1" dirty="0" smtClean="0">
                  <a:latin typeface="Arial" charset="0"/>
                </a:rPr>
                <a:t>D</a:t>
              </a:r>
              <a:r>
                <a:rPr lang="en-US" sz="2800" b="1" baseline="-25000" dirty="0" smtClean="0">
                  <a:latin typeface="Arial" charset="0"/>
                </a:rPr>
                <a:t>1</a:t>
              </a:r>
              <a:endParaRPr lang="en-US" sz="2800" b="1" baseline="-25000" dirty="0">
                <a:latin typeface="Arial" charset="0"/>
              </a:endParaRPr>
            </a:p>
          </p:txBody>
        </p: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 rot="16200000">
              <a:off x="770731" y="2990057"/>
              <a:ext cx="18700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>
                  <a:latin typeface="Arial" charset="0"/>
                </a:rPr>
                <a:t>Price ($ per unit)</a:t>
              </a: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4548336" y="1407344"/>
              <a:ext cx="2232248" cy="93610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AU" sz="2400"/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4548336" y="1479352"/>
              <a:ext cx="235352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latin typeface="Arial" charset="0"/>
                </a:rPr>
                <a:t>Contraction </a:t>
              </a:r>
              <a:r>
                <a:rPr lang="en-US" sz="2400" b="1" dirty="0">
                  <a:latin typeface="Arial" charset="0"/>
                </a:rPr>
                <a:t>in </a:t>
              </a:r>
            </a:p>
            <a:p>
              <a:pPr algn="ctr"/>
              <a:r>
                <a:rPr lang="en-US" b="1" dirty="0" smtClean="0">
                  <a:latin typeface="Arial" charset="0"/>
                </a:rPr>
                <a:t>d</a:t>
              </a:r>
              <a:r>
                <a:rPr lang="en-US" sz="2400" b="1" dirty="0" smtClean="0">
                  <a:latin typeface="Arial" charset="0"/>
                </a:rPr>
                <a:t>emand</a:t>
              </a:r>
              <a:endParaRPr lang="en-US" sz="2400" b="1" dirty="0">
                <a:latin typeface="Arial" charset="0"/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Utility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729683"/>
            <a:ext cx="6552728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sz="2400" dirty="0" smtClean="0"/>
              <a:t>Again: utility = satisfaction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I.e. The level of utility derived from the purchase of a good is the level of satisfaction that good gives the consumer…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Utility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729683"/>
            <a:ext cx="6552728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Utility is </a:t>
            </a:r>
            <a:r>
              <a:rPr lang="en-US" sz="2400" b="1" dirty="0" smtClean="0"/>
              <a:t>ordinal</a:t>
            </a:r>
            <a:r>
              <a:rPr lang="en-US" sz="2400" dirty="0" smtClean="0"/>
              <a:t>, not cardinal </a:t>
            </a:r>
          </a:p>
          <a:p>
            <a:pPr>
              <a:lnSpc>
                <a:spcPct val="150000"/>
              </a:lnSpc>
              <a:buNone/>
            </a:pPr>
            <a:r>
              <a:rPr lang="en-AU" sz="2200" dirty="0" smtClean="0"/>
              <a:t>(e.g. U = 10 is not twice the utility of U = 5)</a:t>
            </a:r>
          </a:p>
          <a:p>
            <a:pPr marL="342900" lvl="1" indent="-342900">
              <a:lnSpc>
                <a:spcPct val="150000"/>
              </a:lnSpc>
              <a:buFontTx/>
              <a:buChar char="•"/>
            </a:pPr>
            <a:endParaRPr lang="en-AU" sz="2400" dirty="0" smtClean="0"/>
          </a:p>
          <a:p>
            <a:pPr marL="342900" lvl="1" indent="-342900">
              <a:lnSpc>
                <a:spcPct val="150000"/>
              </a:lnSpc>
              <a:buFontTx/>
              <a:buChar char="•"/>
            </a:pPr>
            <a:r>
              <a:rPr lang="en-AU" sz="2400" dirty="0" smtClean="0"/>
              <a:t>When we plot them, utility curves cannot intersect =&gt; they are always parallel!</a:t>
            </a:r>
          </a:p>
          <a:p>
            <a:pPr marL="342900" lvl="1" indent="-342900">
              <a:lnSpc>
                <a:spcPct val="150000"/>
              </a:lnSpc>
              <a:buFontTx/>
              <a:buChar char="•"/>
            </a:pPr>
            <a:endParaRPr lang="en-AU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Utility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628800"/>
            <a:ext cx="6696744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Diminishing marginal utility is what makes utility curves </a:t>
            </a:r>
            <a:r>
              <a:rPr lang="en-AU" sz="2400" dirty="0" smtClean="0"/>
              <a:t>inwards-bending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Utility curves can also be called </a:t>
            </a:r>
            <a:r>
              <a:rPr lang="en-US" sz="2400" b="1" dirty="0" smtClean="0"/>
              <a:t>indifference curves</a:t>
            </a:r>
            <a:endParaRPr lang="en-US" sz="2200" b="1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764704"/>
            <a:ext cx="5252045" cy="5262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56176" y="1700808"/>
            <a:ext cx="223224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+mn-lt"/>
              </a:rPr>
              <a:t>An example of utility curves (‘indifference curves’)</a:t>
            </a:r>
            <a:endParaRPr lang="en-AU" dirty="0">
              <a:latin typeface="+mn-lt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Extension: How we derive the demand curve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84784"/>
            <a:ext cx="6984776" cy="4018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We now know the basic reasons for why the demand curve is sloped the way it is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I.e. We now know why the law of demand holds true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But how do we know the </a:t>
            </a:r>
            <a:r>
              <a:rPr lang="en-US" sz="2200" b="1" dirty="0" smtClean="0"/>
              <a:t>exact points </a:t>
            </a:r>
            <a:r>
              <a:rPr lang="en-US" sz="2200" dirty="0" smtClean="0"/>
              <a:t>along which we should draw the demand curve?? 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I.e. </a:t>
            </a:r>
            <a:r>
              <a:rPr lang="en-US" sz="2200" b="1" dirty="0" smtClean="0"/>
              <a:t>How do we derive the demand curve?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72816"/>
            <a:ext cx="756084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Demand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Utility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Extension: How we derive the demand curve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Supply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demand and supply model in equilibrium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 note on notation</a:t>
            </a:r>
          </a:p>
          <a:p>
            <a:pPr eaLnBrk="1" hangingPunct="1">
              <a:lnSpc>
                <a:spcPct val="150000"/>
              </a:lnSpc>
            </a:pPr>
            <a:endParaRPr lang="en-US" sz="24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Extension: How we derive the demand curve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84784"/>
            <a:ext cx="6741392" cy="4018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We know how to derive the supply curve, because – as we will see later in the course – we know that </a:t>
            </a:r>
            <a:r>
              <a:rPr lang="en-US" sz="2400" b="1" dirty="0" smtClean="0"/>
              <a:t>producers seek to maximise profit</a:t>
            </a:r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But what are consumers trying to maximise??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Extension: How we derive the demand curve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632848" cy="4018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Answer: </a:t>
            </a:r>
            <a:r>
              <a:rPr lang="en-US" sz="2400" b="1" dirty="0" smtClean="0"/>
              <a:t>Utility!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But utility (satisfaction) is not measured in $$ =&gt; i.e. ‘5 Kina of utility’ makes no sense!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Keep in mind that the utility you get from a product CHANGES as you consume more of it!</a:t>
            </a:r>
          </a:p>
          <a:p>
            <a:pPr lvl="4">
              <a:lnSpc>
                <a:spcPct val="150000"/>
              </a:lnSpc>
            </a:pPr>
            <a:r>
              <a:rPr lang="en-US" sz="2400" dirty="0" smtClean="0"/>
              <a:t>Remember diminishing marginal utility?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en-US" sz="24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Extension: How we derive the demand curve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84784"/>
            <a:ext cx="7272808" cy="4018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So how do we relate utility (a non-$$ variable) to the demand and supply model, which </a:t>
            </a:r>
            <a:r>
              <a:rPr lang="en-US" sz="2400" b="1" dirty="0" smtClean="0"/>
              <a:t>requires </a:t>
            </a:r>
            <a:r>
              <a:rPr lang="en-US" sz="2400" dirty="0" smtClean="0"/>
              <a:t>that we think in $$?</a:t>
            </a:r>
          </a:p>
          <a:p>
            <a:pPr>
              <a:lnSpc>
                <a:spcPct val="150000"/>
              </a:lnSpc>
            </a:pPr>
            <a:endParaRPr lang="en-US" sz="5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We look at how much utility we get with different budget constraints…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…but budget constraints in terms of </a:t>
            </a:r>
            <a:r>
              <a:rPr lang="en-US" sz="2400" b="1" dirty="0" smtClean="0"/>
              <a:t>quantity</a:t>
            </a:r>
            <a:r>
              <a:rPr lang="en-US" sz="2400" dirty="0" smtClean="0"/>
              <a:t> rather than price!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8"/>
            <a:ext cx="5400600" cy="597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6016" y="692696"/>
            <a:ext cx="3924944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200" b="1" dirty="0" smtClean="0">
                <a:latin typeface="+mn-lt"/>
              </a:rPr>
              <a:t>PCC </a:t>
            </a:r>
            <a:r>
              <a:rPr lang="en-AU" sz="2200" dirty="0" smtClean="0">
                <a:latin typeface="+mn-lt"/>
              </a:rPr>
              <a:t>= Price consumption curve (tracks the quantity consumed as the price of X changes)</a:t>
            </a:r>
            <a:endParaRPr lang="en-AU" sz="2200" dirty="0">
              <a:latin typeface="+mn-lt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16016" y="2204864"/>
            <a:ext cx="3924944" cy="523220"/>
            <a:chOff x="4716016" y="2204864"/>
            <a:chExt cx="3924944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4716016" y="2204864"/>
              <a:ext cx="3924944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latin typeface="+mn-lt"/>
                </a:rPr>
                <a:t>       = Budget constraint </a:t>
              </a:r>
              <a:r>
                <a:rPr lang="en-AU" sz="2800" dirty="0" smtClean="0">
                  <a:solidFill>
                    <a:schemeClr val="bg1"/>
                  </a:solidFill>
                  <a:latin typeface="+mn-lt"/>
                </a:rPr>
                <a:t>.</a:t>
              </a:r>
              <a:endParaRPr lang="en-AU" sz="280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39948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60032" y="2250528"/>
              <a:ext cx="648072" cy="45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7" name="Straight Arrow Connector 26"/>
          <p:cNvCxnSpPr/>
          <p:nvPr/>
        </p:nvCxnSpPr>
        <p:spPr bwMode="auto">
          <a:xfrm flipH="1" flipV="1">
            <a:off x="4427984" y="2924944"/>
            <a:ext cx="1296144" cy="28803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2719042" y="4797152"/>
            <a:ext cx="3024336" cy="57606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724128" y="4797152"/>
            <a:ext cx="3312368" cy="193899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+mn-lt"/>
              </a:rPr>
              <a:t>...and we can read down to the demand curve to see what is happening to price to induce these changes in quantity...</a:t>
            </a:r>
            <a:endParaRPr lang="en-AU" sz="2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2780928"/>
            <a:ext cx="3312368" cy="193899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+mn-lt"/>
              </a:rPr>
              <a:t>As we increase our budget constraint (from AB to AB1), we can see where we maximise utility and track how the quantity of X changes...</a:t>
            </a:r>
            <a:endParaRPr lang="en-AU" sz="2000" dirty="0">
              <a:latin typeface="+mn-lt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Supply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02942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100" b="1" dirty="0" smtClean="0"/>
              <a:t>The law of supply: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There is a positive relationship between the price of a product and the quantity supplied</a:t>
            </a:r>
          </a:p>
          <a:p>
            <a:pPr>
              <a:lnSpc>
                <a:spcPct val="150000"/>
              </a:lnSpc>
            </a:pPr>
            <a:r>
              <a:rPr lang="en-US" sz="2100" dirty="0" smtClean="0"/>
              <a:t>Conditions: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Ceteris </a:t>
            </a:r>
            <a:r>
              <a:rPr lang="en-US" sz="2100" dirty="0" err="1" smtClean="0"/>
              <a:t>parabis</a:t>
            </a:r>
            <a:endParaRPr lang="en-US" sz="2100" dirty="0" smtClean="0"/>
          </a:p>
          <a:p>
            <a:pPr lvl="1">
              <a:lnSpc>
                <a:spcPct val="150000"/>
              </a:lnSpc>
            </a:pPr>
            <a:endParaRPr lang="en-US" sz="1200" dirty="0" smtClean="0"/>
          </a:p>
          <a:p>
            <a:pPr>
              <a:lnSpc>
                <a:spcPct val="150000"/>
              </a:lnSpc>
            </a:pPr>
            <a:r>
              <a:rPr lang="en-US" sz="2100" dirty="0" smtClean="0"/>
              <a:t>Individual supply v. market supply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Again, simply horizontally sum the quantities 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Supply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741392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An example: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grpSp>
        <p:nvGrpSpPr>
          <p:cNvPr id="2" name="Group 14"/>
          <p:cNvGrpSpPr/>
          <p:nvPr/>
        </p:nvGrpSpPr>
        <p:grpSpPr>
          <a:xfrm>
            <a:off x="467544" y="2420888"/>
            <a:ext cx="7704856" cy="5094288"/>
            <a:chOff x="1143000" y="1755775"/>
            <a:chExt cx="7772400" cy="509428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676400" y="3116263"/>
              <a:ext cx="7239000" cy="3733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70000"/>
                </a:lnSpc>
                <a:tabLst>
                  <a:tab pos="1876425" algn="r"/>
                  <a:tab pos="5888038" algn="r"/>
                </a:tabLst>
              </a:pPr>
              <a:r>
                <a:rPr lang="en-US"/>
                <a:t> </a:t>
              </a:r>
              <a:r>
                <a:rPr lang="en-US" i="1">
                  <a:latin typeface="Arial" charset="0"/>
                </a:rPr>
                <a:t>a</a:t>
              </a:r>
              <a:r>
                <a:rPr lang="en-US">
                  <a:latin typeface="Arial" charset="0"/>
                </a:rPr>
                <a:t>	5	12 000</a:t>
              </a:r>
            </a:p>
            <a:p>
              <a:pPr>
                <a:lnSpc>
                  <a:spcPct val="110000"/>
                </a:lnSpc>
                <a:tabLst>
                  <a:tab pos="1876425" algn="r"/>
                  <a:tab pos="5888038" algn="r"/>
                </a:tabLst>
              </a:pPr>
              <a:r>
                <a:rPr lang="en-US">
                  <a:latin typeface="Arial" charset="0"/>
                </a:rPr>
                <a:t> </a:t>
              </a:r>
              <a:r>
                <a:rPr lang="en-US" i="1">
                  <a:latin typeface="Arial" charset="0"/>
                </a:rPr>
                <a:t>b</a:t>
              </a:r>
              <a:r>
                <a:rPr lang="en-US">
                  <a:latin typeface="Arial" charset="0"/>
                </a:rPr>
                <a:t>	4	10 000</a:t>
              </a:r>
            </a:p>
            <a:p>
              <a:pPr>
                <a:lnSpc>
                  <a:spcPct val="110000"/>
                </a:lnSpc>
                <a:tabLst>
                  <a:tab pos="1876425" algn="r"/>
                  <a:tab pos="5888038" algn="r"/>
                </a:tabLst>
              </a:pPr>
              <a:r>
                <a:rPr lang="en-US">
                  <a:latin typeface="Arial" charset="0"/>
                </a:rPr>
                <a:t> </a:t>
              </a:r>
              <a:r>
                <a:rPr lang="en-US" i="1">
                  <a:latin typeface="Arial" charset="0"/>
                </a:rPr>
                <a:t>c</a:t>
              </a:r>
              <a:r>
                <a:rPr lang="en-US">
                  <a:latin typeface="Arial" charset="0"/>
                </a:rPr>
                <a:t>	3	7 000</a:t>
              </a:r>
            </a:p>
            <a:p>
              <a:pPr>
                <a:lnSpc>
                  <a:spcPct val="110000"/>
                </a:lnSpc>
                <a:tabLst>
                  <a:tab pos="1876425" algn="r"/>
                  <a:tab pos="5888038" algn="r"/>
                </a:tabLst>
              </a:pPr>
              <a:r>
                <a:rPr lang="en-US">
                  <a:latin typeface="Arial" charset="0"/>
                </a:rPr>
                <a:t> </a:t>
              </a:r>
              <a:r>
                <a:rPr lang="en-US" i="1">
                  <a:latin typeface="Arial" charset="0"/>
                </a:rPr>
                <a:t>d</a:t>
              </a:r>
              <a:r>
                <a:rPr lang="en-US">
                  <a:latin typeface="Arial" charset="0"/>
                </a:rPr>
                <a:t>	2	4 000</a:t>
              </a:r>
            </a:p>
            <a:p>
              <a:pPr>
                <a:lnSpc>
                  <a:spcPct val="110000"/>
                </a:lnSpc>
                <a:tabLst>
                  <a:tab pos="1876425" algn="r"/>
                  <a:tab pos="5888038" algn="r"/>
                </a:tabLst>
              </a:pPr>
              <a:r>
                <a:rPr lang="en-US">
                  <a:latin typeface="Arial" charset="0"/>
                </a:rPr>
                <a:t> </a:t>
              </a:r>
              <a:r>
                <a:rPr lang="en-US" i="1">
                  <a:latin typeface="Arial" charset="0"/>
                </a:rPr>
                <a:t>e</a:t>
              </a:r>
              <a:r>
                <a:rPr lang="en-US">
                  <a:latin typeface="Arial" charset="0"/>
                </a:rPr>
                <a:t>	1	1 000	 	</a:t>
              </a:r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1143000" y="1755775"/>
              <a:ext cx="7696200" cy="3197225"/>
              <a:chOff x="1143000" y="1755775"/>
              <a:chExt cx="7696200" cy="3197225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1828800" y="2963863"/>
                <a:ext cx="68532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1838325" y="1755775"/>
                <a:ext cx="68484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143000" y="1820863"/>
                <a:ext cx="7696200" cy="11128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lnSpc>
                    <a:spcPct val="70000"/>
                  </a:lnSpc>
                  <a:spcBef>
                    <a:spcPct val="60000"/>
                  </a:spcBef>
                  <a:tabLst>
                    <a:tab pos="2049463" algn="ctr"/>
                    <a:tab pos="5945188" algn="ctr"/>
                  </a:tabLst>
                </a:pPr>
                <a:r>
                  <a:rPr lang="en-US" sz="3200" dirty="0"/>
                  <a:t>	    </a:t>
                </a:r>
                <a:r>
                  <a:rPr lang="en-US" sz="2400" dirty="0">
                    <a:latin typeface="Arial" charset="0"/>
                  </a:rPr>
                  <a:t>Price</a:t>
                </a:r>
                <a:r>
                  <a:rPr lang="en-US" sz="2400" dirty="0"/>
                  <a:t>	 </a:t>
                </a:r>
                <a:r>
                  <a:rPr lang="en-US" sz="2400" dirty="0">
                    <a:latin typeface="Arial" charset="0"/>
                  </a:rPr>
                  <a:t>Quantity supplied                </a:t>
                </a:r>
              </a:p>
              <a:p>
                <a:pPr>
                  <a:lnSpc>
                    <a:spcPct val="140000"/>
                  </a:lnSpc>
                  <a:tabLst>
                    <a:tab pos="2049463" algn="ctr"/>
                    <a:tab pos="5945188" algn="ctr"/>
                  </a:tabLst>
                </a:pPr>
                <a:r>
                  <a:rPr lang="en-US" sz="2400" dirty="0"/>
                  <a:t>	      </a:t>
                </a:r>
                <a:r>
                  <a:rPr lang="en-US" sz="2400" dirty="0">
                    <a:latin typeface="Arial" charset="0"/>
                  </a:rPr>
                  <a:t>per unit($)	 per week</a:t>
                </a:r>
                <a:r>
                  <a:rPr lang="en-US" sz="3200" dirty="0">
                    <a:latin typeface="Arial" charset="0"/>
                  </a:rPr>
                  <a:t> </a:t>
                </a:r>
                <a:endParaRPr lang="en-US" sz="1800" b="1" dirty="0"/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>
                <a:off x="1828800" y="4953000"/>
                <a:ext cx="68532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371600" y="609600"/>
            <a:ext cx="6329066" cy="5392738"/>
            <a:chOff x="1371600" y="609600"/>
            <a:chExt cx="6329066" cy="5392738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392363" y="1076325"/>
              <a:ext cx="4694237" cy="4271963"/>
              <a:chOff x="1489" y="965"/>
              <a:chExt cx="2957" cy="2691"/>
            </a:xfrm>
          </p:grpSpPr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>
                <a:off x="1489" y="965"/>
                <a:ext cx="0" cy="269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2" name="Line 22"/>
              <p:cNvSpPr>
                <a:spLocks noChangeShapeType="1"/>
              </p:cNvSpPr>
              <p:nvPr/>
            </p:nvSpPr>
            <p:spPr bwMode="auto">
              <a:xfrm>
                <a:off x="1490" y="3655"/>
                <a:ext cx="295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2209800" y="609600"/>
              <a:ext cx="421591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>
                  <a:latin typeface="Arial" charset="0"/>
                </a:rPr>
                <a:t>P</a:t>
              </a:r>
            </a:p>
          </p:txBody>
        </p:sp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7239000" y="5029200"/>
              <a:ext cx="461666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>
                  <a:latin typeface="Arial" charset="0"/>
                </a:rPr>
                <a:t>Q</a:t>
              </a:r>
            </a:p>
          </p:txBody>
        </p: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2062163" y="5189538"/>
              <a:ext cx="379412" cy="5159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>
                  <a:latin typeface="Arial" charset="0"/>
                </a:rPr>
                <a:t>0</a:t>
              </a: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2012950" y="1095375"/>
              <a:ext cx="307975" cy="3659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5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4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3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2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1</a:t>
              </a: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2547938" y="5364163"/>
              <a:ext cx="4521200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 2       4      6      8    10    12    14    16</a:t>
              </a:r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 rot="16200000">
              <a:off x="561181" y="3107532"/>
              <a:ext cx="19843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 b="1">
                  <a:latin typeface="Arial" charset="0"/>
                </a:rPr>
                <a:t>Price ($ per unit)</a:t>
              </a:r>
            </a:p>
          </p:txBody>
        </p: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2819400" y="5638800"/>
              <a:ext cx="33305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 b="1">
                  <a:latin typeface="Arial" charset="0"/>
                </a:rPr>
                <a:t>Quantity supplied (000/week)</a:t>
              </a:r>
            </a:p>
          </p:txBody>
        </p:sp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4860925" y="877888"/>
              <a:ext cx="520700" cy="498475"/>
              <a:chOff x="3062" y="553"/>
              <a:chExt cx="328" cy="314"/>
            </a:xfrm>
          </p:grpSpPr>
          <p:sp>
            <p:nvSpPr>
              <p:cNvPr id="29" name="Oval 32"/>
              <p:cNvSpPr>
                <a:spLocks noChangeArrowheads="1"/>
              </p:cNvSpPr>
              <p:nvPr/>
            </p:nvSpPr>
            <p:spPr bwMode="auto">
              <a:xfrm>
                <a:off x="3267" y="724"/>
                <a:ext cx="123" cy="14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0" name="Text Box 35"/>
              <p:cNvSpPr txBox="1">
                <a:spLocks noChangeArrowheads="1"/>
              </p:cNvSpPr>
              <p:nvPr/>
            </p:nvSpPr>
            <p:spPr bwMode="auto">
              <a:xfrm>
                <a:off x="3062" y="553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AU" sz="2400" i="1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4403725" y="1639888"/>
              <a:ext cx="458788" cy="527050"/>
              <a:chOff x="2774" y="1033"/>
              <a:chExt cx="289" cy="332"/>
            </a:xfrm>
          </p:grpSpPr>
          <p:sp>
            <p:nvSpPr>
              <p:cNvPr id="27" name="Oval 31"/>
              <p:cNvSpPr>
                <a:spLocks noChangeArrowheads="1"/>
              </p:cNvSpPr>
              <p:nvPr/>
            </p:nvSpPr>
            <p:spPr bwMode="auto">
              <a:xfrm>
                <a:off x="2940" y="1222"/>
                <a:ext cx="123" cy="14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8" name="Text Box 36"/>
              <p:cNvSpPr txBox="1">
                <a:spLocks noChangeArrowheads="1"/>
              </p:cNvSpPr>
              <p:nvPr/>
            </p:nvSpPr>
            <p:spPr bwMode="auto">
              <a:xfrm>
                <a:off x="2774" y="1033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AU" sz="2400" i="1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3717925" y="2401888"/>
              <a:ext cx="463550" cy="655637"/>
              <a:chOff x="2342" y="1513"/>
              <a:chExt cx="292" cy="413"/>
            </a:xfrm>
          </p:grpSpPr>
          <p:sp>
            <p:nvSpPr>
              <p:cNvPr id="25" name="Oval 28"/>
              <p:cNvSpPr>
                <a:spLocks noChangeArrowheads="1"/>
              </p:cNvSpPr>
              <p:nvPr/>
            </p:nvSpPr>
            <p:spPr bwMode="auto">
              <a:xfrm>
                <a:off x="2511" y="1783"/>
                <a:ext cx="123" cy="14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" name="Text Box 37"/>
              <p:cNvSpPr txBox="1">
                <a:spLocks noChangeArrowheads="1"/>
              </p:cNvSpPr>
              <p:nvPr/>
            </p:nvSpPr>
            <p:spPr bwMode="auto">
              <a:xfrm>
                <a:off x="2342" y="1513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AU" sz="2400" i="1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14" name="Group 44"/>
            <p:cNvGrpSpPr>
              <a:grpSpLocks/>
            </p:cNvGrpSpPr>
            <p:nvPr/>
          </p:nvGrpSpPr>
          <p:grpSpPr bwMode="auto">
            <a:xfrm>
              <a:off x="3032125" y="3240088"/>
              <a:ext cx="398463" cy="655637"/>
              <a:chOff x="1910" y="2041"/>
              <a:chExt cx="251" cy="413"/>
            </a:xfrm>
          </p:grpSpPr>
          <p:sp>
            <p:nvSpPr>
              <p:cNvPr id="23" name="Oval 30"/>
              <p:cNvSpPr>
                <a:spLocks noChangeArrowheads="1"/>
              </p:cNvSpPr>
              <p:nvPr/>
            </p:nvSpPr>
            <p:spPr bwMode="auto">
              <a:xfrm>
                <a:off x="2038" y="2311"/>
                <a:ext cx="123" cy="14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4" name="Text Box 38"/>
              <p:cNvSpPr txBox="1">
                <a:spLocks noChangeArrowheads="1"/>
              </p:cNvSpPr>
              <p:nvPr/>
            </p:nvSpPr>
            <p:spPr bwMode="auto">
              <a:xfrm>
                <a:off x="1910" y="2041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AU" sz="2400" i="1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2422525" y="4002088"/>
              <a:ext cx="354013" cy="684212"/>
              <a:chOff x="1526" y="2521"/>
              <a:chExt cx="223" cy="431"/>
            </a:xfrm>
          </p:grpSpPr>
          <p:sp>
            <p:nvSpPr>
              <p:cNvPr id="21" name="Oval 29"/>
              <p:cNvSpPr>
                <a:spLocks noChangeArrowheads="1"/>
              </p:cNvSpPr>
              <p:nvPr/>
            </p:nvSpPr>
            <p:spPr bwMode="auto">
              <a:xfrm>
                <a:off x="1546" y="2809"/>
                <a:ext cx="123" cy="14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2" name="Text Box 39"/>
              <p:cNvSpPr txBox="1">
                <a:spLocks noChangeArrowheads="1"/>
              </p:cNvSpPr>
              <p:nvPr/>
            </p:nvSpPr>
            <p:spPr bwMode="auto">
              <a:xfrm>
                <a:off x="1526" y="2521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AU" sz="2400" i="1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16" name="Group 46"/>
            <p:cNvGrpSpPr>
              <a:grpSpLocks/>
            </p:cNvGrpSpPr>
            <p:nvPr/>
          </p:nvGrpSpPr>
          <p:grpSpPr bwMode="auto">
            <a:xfrm>
              <a:off x="2565400" y="838200"/>
              <a:ext cx="3495675" cy="3713163"/>
              <a:chOff x="1616" y="528"/>
              <a:chExt cx="2202" cy="2339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616" y="540"/>
                <a:ext cx="1888" cy="2327"/>
              </a:xfrm>
              <a:custGeom>
                <a:avLst/>
                <a:gdLst>
                  <a:gd name="T0" fmla="*/ 0 w 3453"/>
                  <a:gd name="T1" fmla="*/ 37 h 4205"/>
                  <a:gd name="T2" fmla="*/ 4 w 3453"/>
                  <a:gd name="T3" fmla="*/ 33 h 4205"/>
                  <a:gd name="T4" fmla="*/ 8 w 3453"/>
                  <a:gd name="T5" fmla="*/ 29 h 4205"/>
                  <a:gd name="T6" fmla="*/ 11 w 3453"/>
                  <a:gd name="T7" fmla="*/ 24 h 4205"/>
                  <a:gd name="T8" fmla="*/ 15 w 3453"/>
                  <a:gd name="T9" fmla="*/ 19 h 4205"/>
                  <a:gd name="T10" fmla="*/ 19 w 3453"/>
                  <a:gd name="T11" fmla="*/ 15 h 4205"/>
                  <a:gd name="T12" fmla="*/ 21 w 3453"/>
                  <a:gd name="T13" fmla="*/ 10 h 4205"/>
                  <a:gd name="T14" fmla="*/ 25 w 3453"/>
                  <a:gd name="T15" fmla="*/ 5 h 4205"/>
                  <a:gd name="T16" fmla="*/ 27 w 3453"/>
                  <a:gd name="T17" fmla="*/ 0 h 42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53"/>
                  <a:gd name="T28" fmla="*/ 0 h 4205"/>
                  <a:gd name="T29" fmla="*/ 3453 w 3453"/>
                  <a:gd name="T30" fmla="*/ 4205 h 42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53" h="4205">
                    <a:moveTo>
                      <a:pt x="0" y="4205"/>
                    </a:moveTo>
                    <a:lnTo>
                      <a:pt x="498" y="3738"/>
                    </a:lnTo>
                    <a:lnTo>
                      <a:pt x="977" y="3253"/>
                    </a:lnTo>
                    <a:lnTo>
                      <a:pt x="1438" y="2751"/>
                    </a:lnTo>
                    <a:lnTo>
                      <a:pt x="1881" y="2232"/>
                    </a:lnTo>
                    <a:lnTo>
                      <a:pt x="2303" y="1697"/>
                    </a:lnTo>
                    <a:lnTo>
                      <a:pt x="2707" y="1148"/>
                    </a:lnTo>
                    <a:lnTo>
                      <a:pt x="3089" y="583"/>
                    </a:lnTo>
                    <a:lnTo>
                      <a:pt x="3453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3552" y="528"/>
                <a:ext cx="266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800" b="1" dirty="0" smtClean="0">
                    <a:latin typeface="Arial" charset="0"/>
                  </a:rPr>
                  <a:t>S</a:t>
                </a:r>
                <a:endParaRPr lang="en-US" sz="2800" b="1" dirty="0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Supply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741392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100" b="1" dirty="0" smtClean="0"/>
              <a:t>Movements</a:t>
            </a:r>
            <a:r>
              <a:rPr lang="en-US" sz="2100" dirty="0" smtClean="0"/>
              <a:t> along the curve are due to </a:t>
            </a:r>
            <a:r>
              <a:rPr lang="en-US" sz="2100" b="1" dirty="0" smtClean="0"/>
              <a:t>price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/>
              <a:t>Shifts</a:t>
            </a:r>
            <a:r>
              <a:rPr lang="en-US" sz="2100" dirty="0" smtClean="0"/>
              <a:t> of the curve are due to: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Prices of inputs (i.e. changes in production costs)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Technological change / productivity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Number of firms in the market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Expected future prices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Prices of substitutes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4932040" y="2492896"/>
            <a:ext cx="3124200" cy="762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Arial" charset="0"/>
              </a:rPr>
              <a:t>Movements </a:t>
            </a:r>
            <a:r>
              <a:rPr lang="en-US" sz="2400" b="1" dirty="0">
                <a:latin typeface="Arial" charset="0"/>
              </a:rPr>
              <a:t>along</a:t>
            </a:r>
          </a:p>
          <a:p>
            <a:pPr algn="ctr"/>
            <a:r>
              <a:rPr lang="en-US" sz="2400" b="1" dirty="0">
                <a:latin typeface="Arial" charset="0"/>
              </a:rPr>
              <a:t>a supply curve</a:t>
            </a:r>
            <a:endParaRPr lang="en-AU" sz="2400" b="1" dirty="0"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203848" y="2924944"/>
            <a:ext cx="648072" cy="72008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4067944" y="1916832"/>
            <a:ext cx="576064" cy="7920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Group 5"/>
          <p:cNvGrpSpPr/>
          <p:nvPr/>
        </p:nvGrpSpPr>
        <p:grpSpPr>
          <a:xfrm>
            <a:off x="1371600" y="609600"/>
            <a:ext cx="6329066" cy="5392738"/>
            <a:chOff x="1371600" y="609600"/>
            <a:chExt cx="6329066" cy="5392738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392363" y="1076325"/>
              <a:ext cx="4694237" cy="4271963"/>
              <a:chOff x="1489" y="965"/>
              <a:chExt cx="2957" cy="2691"/>
            </a:xfrm>
          </p:grpSpPr>
          <p:sp>
            <p:nvSpPr>
              <p:cNvPr id="33" name="Line 21"/>
              <p:cNvSpPr>
                <a:spLocks noChangeShapeType="1"/>
              </p:cNvSpPr>
              <p:nvPr/>
            </p:nvSpPr>
            <p:spPr bwMode="auto">
              <a:xfrm>
                <a:off x="1489" y="965"/>
                <a:ext cx="0" cy="269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4" name="Line 22"/>
              <p:cNvSpPr>
                <a:spLocks noChangeShapeType="1"/>
              </p:cNvSpPr>
              <p:nvPr/>
            </p:nvSpPr>
            <p:spPr bwMode="auto">
              <a:xfrm>
                <a:off x="1490" y="3655"/>
                <a:ext cx="295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2209800" y="609600"/>
              <a:ext cx="421591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>
                  <a:latin typeface="Arial" charset="0"/>
                </a:rPr>
                <a:t>P</a:t>
              </a:r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7239000" y="5029200"/>
              <a:ext cx="461666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>
                  <a:latin typeface="Arial" charset="0"/>
                </a:rPr>
                <a:t>Q</a:t>
              </a:r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2062163" y="5189538"/>
              <a:ext cx="379412" cy="5159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>
                  <a:latin typeface="Arial" charset="0"/>
                </a:rPr>
                <a:t>0</a:t>
              </a:r>
            </a:p>
          </p:txBody>
        </p:sp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2012950" y="1095375"/>
              <a:ext cx="307975" cy="3659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5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4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3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2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1</a:t>
              </a:r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2547938" y="5364163"/>
              <a:ext cx="4521200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 2       4      6      8    10    12    14    16</a:t>
              </a:r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 rot="16200000">
              <a:off x="561181" y="3107532"/>
              <a:ext cx="19843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 b="1">
                  <a:latin typeface="Arial" charset="0"/>
                </a:rPr>
                <a:t>Price ($ per unit)</a:t>
              </a:r>
            </a:p>
          </p:txBody>
        </p:sp>
        <p:sp>
          <p:nvSpPr>
            <p:cNvPr id="14" name="Rectangle 34"/>
            <p:cNvSpPr>
              <a:spLocks noChangeArrowheads="1"/>
            </p:cNvSpPr>
            <p:nvPr/>
          </p:nvSpPr>
          <p:spPr bwMode="auto">
            <a:xfrm>
              <a:off x="2819400" y="5638800"/>
              <a:ext cx="33305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 b="1">
                  <a:latin typeface="Arial" charset="0"/>
                </a:rPr>
                <a:t>Quantity supplied (000/week)</a:t>
              </a:r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3986213" y="2830513"/>
              <a:ext cx="195263" cy="2270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2565400" y="838200"/>
              <a:ext cx="3495675" cy="3713163"/>
              <a:chOff x="1616" y="528"/>
              <a:chExt cx="2202" cy="2339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616" y="540"/>
                <a:ext cx="1888" cy="2327"/>
              </a:xfrm>
              <a:custGeom>
                <a:avLst/>
                <a:gdLst>
                  <a:gd name="T0" fmla="*/ 0 w 3453"/>
                  <a:gd name="T1" fmla="*/ 37 h 4205"/>
                  <a:gd name="T2" fmla="*/ 4 w 3453"/>
                  <a:gd name="T3" fmla="*/ 33 h 4205"/>
                  <a:gd name="T4" fmla="*/ 8 w 3453"/>
                  <a:gd name="T5" fmla="*/ 29 h 4205"/>
                  <a:gd name="T6" fmla="*/ 11 w 3453"/>
                  <a:gd name="T7" fmla="*/ 24 h 4205"/>
                  <a:gd name="T8" fmla="*/ 15 w 3453"/>
                  <a:gd name="T9" fmla="*/ 19 h 4205"/>
                  <a:gd name="T10" fmla="*/ 19 w 3453"/>
                  <a:gd name="T11" fmla="*/ 15 h 4205"/>
                  <a:gd name="T12" fmla="*/ 21 w 3453"/>
                  <a:gd name="T13" fmla="*/ 10 h 4205"/>
                  <a:gd name="T14" fmla="*/ 25 w 3453"/>
                  <a:gd name="T15" fmla="*/ 5 h 4205"/>
                  <a:gd name="T16" fmla="*/ 27 w 3453"/>
                  <a:gd name="T17" fmla="*/ 0 h 42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53"/>
                  <a:gd name="T28" fmla="*/ 0 h 4205"/>
                  <a:gd name="T29" fmla="*/ 3453 w 3453"/>
                  <a:gd name="T30" fmla="*/ 4205 h 42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53" h="4205">
                    <a:moveTo>
                      <a:pt x="0" y="4205"/>
                    </a:moveTo>
                    <a:lnTo>
                      <a:pt x="498" y="3738"/>
                    </a:lnTo>
                    <a:lnTo>
                      <a:pt x="977" y="3253"/>
                    </a:lnTo>
                    <a:lnTo>
                      <a:pt x="1438" y="2751"/>
                    </a:lnTo>
                    <a:lnTo>
                      <a:pt x="1881" y="2232"/>
                    </a:lnTo>
                    <a:lnTo>
                      <a:pt x="2303" y="1697"/>
                    </a:lnTo>
                    <a:lnTo>
                      <a:pt x="2707" y="1148"/>
                    </a:lnTo>
                    <a:lnTo>
                      <a:pt x="3089" y="583"/>
                    </a:lnTo>
                    <a:lnTo>
                      <a:pt x="3453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3552" y="528"/>
                <a:ext cx="266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800" b="1" dirty="0" smtClean="0">
                    <a:latin typeface="Arial" charset="0"/>
                  </a:rPr>
                  <a:t>S</a:t>
                </a:r>
                <a:endParaRPr lang="en-US" sz="2800" b="1" dirty="0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5580112" y="2924944"/>
            <a:ext cx="2520280" cy="762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Arial" charset="0"/>
              </a:rPr>
              <a:t>An expansion in</a:t>
            </a:r>
            <a:endParaRPr lang="en-US" sz="2400" b="1" dirty="0">
              <a:latin typeface="Arial" charset="0"/>
            </a:endParaRPr>
          </a:p>
          <a:p>
            <a:pPr algn="ctr"/>
            <a:r>
              <a:rPr lang="en-US" sz="2400" b="1" dirty="0" smtClean="0">
                <a:latin typeface="Arial" charset="0"/>
              </a:rPr>
              <a:t>supply</a:t>
            </a:r>
            <a:endParaRPr lang="en-AU" sz="2400" b="1" dirty="0">
              <a:latin typeface="Arial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392363" y="1076325"/>
            <a:ext cx="4694237" cy="4271963"/>
            <a:chOff x="1489" y="965"/>
            <a:chExt cx="2957" cy="2691"/>
          </a:xfrm>
        </p:grpSpPr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1489" y="965"/>
              <a:ext cx="0" cy="26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1490" y="3655"/>
              <a:ext cx="29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2209800" y="609600"/>
            <a:ext cx="421591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>
                <a:latin typeface="Arial" charset="0"/>
              </a:rPr>
              <a:t>P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7239000" y="5029200"/>
            <a:ext cx="46166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>
                <a:latin typeface="Arial" charset="0"/>
              </a:rPr>
              <a:t>Q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2062163" y="518953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>
                <a:latin typeface="Arial" charset="0"/>
              </a:rPr>
              <a:t>0</a:t>
            </a: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2012950" y="1095375"/>
            <a:ext cx="307975" cy="3659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1800" b="1">
                <a:latin typeface="Arial" charset="0"/>
              </a:rPr>
              <a:t>5</a:t>
            </a:r>
          </a:p>
          <a:p>
            <a:pPr algn="r"/>
            <a:endParaRPr lang="en-US" sz="1800" b="1">
              <a:latin typeface="Arial" charset="0"/>
            </a:endParaRPr>
          </a:p>
          <a:p>
            <a:pPr algn="r"/>
            <a:endParaRPr lang="en-US" sz="1800" b="1">
              <a:latin typeface="Arial" charset="0"/>
            </a:endParaRPr>
          </a:p>
          <a:p>
            <a:pPr algn="r"/>
            <a:r>
              <a:rPr lang="en-US" sz="1800" b="1">
                <a:latin typeface="Arial" charset="0"/>
              </a:rPr>
              <a:t>4</a:t>
            </a:r>
          </a:p>
          <a:p>
            <a:pPr algn="r"/>
            <a:endParaRPr lang="en-US" sz="1800" b="1">
              <a:latin typeface="Arial" charset="0"/>
            </a:endParaRPr>
          </a:p>
          <a:p>
            <a:pPr algn="r"/>
            <a:endParaRPr lang="en-US" sz="1800" b="1">
              <a:latin typeface="Arial" charset="0"/>
            </a:endParaRPr>
          </a:p>
          <a:p>
            <a:pPr algn="r"/>
            <a:r>
              <a:rPr lang="en-US" sz="1800" b="1">
                <a:latin typeface="Arial" charset="0"/>
              </a:rPr>
              <a:t>3</a:t>
            </a:r>
          </a:p>
          <a:p>
            <a:pPr algn="r"/>
            <a:endParaRPr lang="en-US" sz="1800" b="1">
              <a:latin typeface="Arial" charset="0"/>
            </a:endParaRPr>
          </a:p>
          <a:p>
            <a:pPr algn="r"/>
            <a:endParaRPr lang="en-US" sz="1800" b="1">
              <a:latin typeface="Arial" charset="0"/>
            </a:endParaRPr>
          </a:p>
          <a:p>
            <a:pPr algn="r"/>
            <a:r>
              <a:rPr lang="en-US" sz="1800" b="1">
                <a:latin typeface="Arial" charset="0"/>
              </a:rPr>
              <a:t>2</a:t>
            </a:r>
          </a:p>
          <a:p>
            <a:pPr algn="r"/>
            <a:endParaRPr lang="en-US" sz="1800" b="1">
              <a:latin typeface="Arial" charset="0"/>
            </a:endParaRPr>
          </a:p>
          <a:p>
            <a:pPr algn="r"/>
            <a:endParaRPr lang="en-US" sz="1800" b="1">
              <a:latin typeface="Arial" charset="0"/>
            </a:endParaRPr>
          </a:p>
          <a:p>
            <a:pPr algn="r"/>
            <a:r>
              <a:rPr lang="en-US" sz="1800" b="1">
                <a:latin typeface="Arial" charset="0"/>
              </a:rPr>
              <a:t>1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2547938" y="5364163"/>
            <a:ext cx="45212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 2       4      6      8    10    12    14    16</a:t>
            </a: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 rot="16200000">
            <a:off x="561181" y="3107532"/>
            <a:ext cx="198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Price ($ per unit)</a:t>
            </a:r>
          </a:p>
        </p:txBody>
      </p:sp>
      <p:sp>
        <p:nvSpPr>
          <p:cNvPr id="14" name="Rectangle 34"/>
          <p:cNvSpPr>
            <a:spLocks noChangeArrowheads="1"/>
          </p:cNvSpPr>
          <p:nvPr/>
        </p:nvSpPr>
        <p:spPr bwMode="auto">
          <a:xfrm>
            <a:off x="2819400" y="5638800"/>
            <a:ext cx="3330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Quantity supplied (000/week)</a:t>
            </a:r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3986213" y="2830513"/>
            <a:ext cx="195263" cy="2270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2565400" y="765175"/>
            <a:ext cx="3497263" cy="3786188"/>
            <a:chOff x="1616" y="482"/>
            <a:chExt cx="2203" cy="2385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616" y="540"/>
              <a:ext cx="1888" cy="2327"/>
            </a:xfrm>
            <a:custGeom>
              <a:avLst/>
              <a:gdLst>
                <a:gd name="T0" fmla="*/ 0 w 3453"/>
                <a:gd name="T1" fmla="*/ 37 h 4205"/>
                <a:gd name="T2" fmla="*/ 4 w 3453"/>
                <a:gd name="T3" fmla="*/ 33 h 4205"/>
                <a:gd name="T4" fmla="*/ 8 w 3453"/>
                <a:gd name="T5" fmla="*/ 29 h 4205"/>
                <a:gd name="T6" fmla="*/ 11 w 3453"/>
                <a:gd name="T7" fmla="*/ 24 h 4205"/>
                <a:gd name="T8" fmla="*/ 15 w 3453"/>
                <a:gd name="T9" fmla="*/ 19 h 4205"/>
                <a:gd name="T10" fmla="*/ 19 w 3453"/>
                <a:gd name="T11" fmla="*/ 15 h 4205"/>
                <a:gd name="T12" fmla="*/ 21 w 3453"/>
                <a:gd name="T13" fmla="*/ 10 h 4205"/>
                <a:gd name="T14" fmla="*/ 25 w 3453"/>
                <a:gd name="T15" fmla="*/ 5 h 4205"/>
                <a:gd name="T16" fmla="*/ 27 w 3453"/>
                <a:gd name="T17" fmla="*/ 0 h 4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53"/>
                <a:gd name="T28" fmla="*/ 0 h 4205"/>
                <a:gd name="T29" fmla="*/ 3453 w 3453"/>
                <a:gd name="T30" fmla="*/ 4205 h 4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53" h="4205">
                  <a:moveTo>
                    <a:pt x="0" y="4205"/>
                  </a:moveTo>
                  <a:lnTo>
                    <a:pt x="498" y="3738"/>
                  </a:lnTo>
                  <a:lnTo>
                    <a:pt x="977" y="3253"/>
                  </a:lnTo>
                  <a:lnTo>
                    <a:pt x="1438" y="2751"/>
                  </a:lnTo>
                  <a:lnTo>
                    <a:pt x="1881" y="2232"/>
                  </a:lnTo>
                  <a:lnTo>
                    <a:pt x="2303" y="1697"/>
                  </a:lnTo>
                  <a:lnTo>
                    <a:pt x="2707" y="1148"/>
                  </a:lnTo>
                  <a:lnTo>
                    <a:pt x="3089" y="583"/>
                  </a:lnTo>
                  <a:lnTo>
                    <a:pt x="3453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470" y="482"/>
              <a:ext cx="349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 smtClean="0">
                  <a:latin typeface="Arial" charset="0"/>
                </a:rPr>
                <a:t>S</a:t>
              </a:r>
              <a:r>
                <a:rPr lang="en-US" sz="2800" b="1" baseline="-25000" dirty="0" smtClean="0">
                  <a:latin typeface="Arial" charset="0"/>
                </a:rPr>
                <a:t>0</a:t>
              </a:r>
              <a:endParaRPr lang="en-US" sz="2800" b="1" dirty="0">
                <a:latin typeface="Arial" charset="0"/>
              </a:endParaRP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3563888" y="836712"/>
            <a:ext cx="3506788" cy="3713163"/>
            <a:chOff x="1616" y="528"/>
            <a:chExt cx="2209" cy="2339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616" y="540"/>
              <a:ext cx="1888" cy="2327"/>
            </a:xfrm>
            <a:custGeom>
              <a:avLst/>
              <a:gdLst>
                <a:gd name="T0" fmla="*/ 0 w 3453"/>
                <a:gd name="T1" fmla="*/ 37 h 4205"/>
                <a:gd name="T2" fmla="*/ 4 w 3453"/>
                <a:gd name="T3" fmla="*/ 33 h 4205"/>
                <a:gd name="T4" fmla="*/ 8 w 3453"/>
                <a:gd name="T5" fmla="*/ 29 h 4205"/>
                <a:gd name="T6" fmla="*/ 11 w 3453"/>
                <a:gd name="T7" fmla="*/ 24 h 4205"/>
                <a:gd name="T8" fmla="*/ 15 w 3453"/>
                <a:gd name="T9" fmla="*/ 19 h 4205"/>
                <a:gd name="T10" fmla="*/ 19 w 3453"/>
                <a:gd name="T11" fmla="*/ 15 h 4205"/>
                <a:gd name="T12" fmla="*/ 21 w 3453"/>
                <a:gd name="T13" fmla="*/ 10 h 4205"/>
                <a:gd name="T14" fmla="*/ 25 w 3453"/>
                <a:gd name="T15" fmla="*/ 5 h 4205"/>
                <a:gd name="T16" fmla="*/ 27 w 3453"/>
                <a:gd name="T17" fmla="*/ 0 h 4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53"/>
                <a:gd name="T28" fmla="*/ 0 h 4205"/>
                <a:gd name="T29" fmla="*/ 3453 w 3453"/>
                <a:gd name="T30" fmla="*/ 4205 h 4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53" h="4205">
                  <a:moveTo>
                    <a:pt x="0" y="4205"/>
                  </a:moveTo>
                  <a:lnTo>
                    <a:pt x="498" y="3738"/>
                  </a:lnTo>
                  <a:lnTo>
                    <a:pt x="977" y="3253"/>
                  </a:lnTo>
                  <a:lnTo>
                    <a:pt x="1438" y="2751"/>
                  </a:lnTo>
                  <a:lnTo>
                    <a:pt x="1881" y="2232"/>
                  </a:lnTo>
                  <a:lnTo>
                    <a:pt x="2303" y="1697"/>
                  </a:lnTo>
                  <a:lnTo>
                    <a:pt x="2707" y="1148"/>
                  </a:lnTo>
                  <a:lnTo>
                    <a:pt x="3089" y="583"/>
                  </a:lnTo>
                  <a:lnTo>
                    <a:pt x="3453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476" y="528"/>
              <a:ext cx="349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 smtClean="0">
                  <a:latin typeface="Arial" charset="0"/>
                </a:rPr>
                <a:t>S</a:t>
              </a:r>
              <a:r>
                <a:rPr lang="en-US" sz="2800" b="1" baseline="-25000" dirty="0" smtClean="0">
                  <a:latin typeface="Arial" charset="0"/>
                </a:rPr>
                <a:t>1</a:t>
              </a:r>
              <a:endParaRPr lang="en-US" sz="2800" b="1" baseline="-25000" dirty="0">
                <a:latin typeface="Arial" charset="0"/>
              </a:endParaRPr>
            </a:p>
          </p:txBody>
        </p:sp>
      </p:grpSp>
      <p:sp>
        <p:nvSpPr>
          <p:cNvPr id="25" name="AutoShape 31"/>
          <p:cNvSpPr>
            <a:spLocks noChangeArrowheads="1"/>
          </p:cNvSpPr>
          <p:nvPr/>
        </p:nvSpPr>
        <p:spPr bwMode="auto">
          <a:xfrm rot="10800000">
            <a:off x="4860032" y="1916832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75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Demand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556792"/>
            <a:ext cx="6741392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b="1" dirty="0" smtClean="0"/>
              <a:t>The law of demand: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There is an inverse relationship between the price of a product and the quantity demanded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I.e. as the price of a good increases, people become less willing to buy it, and vice-versa!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Conditions: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Ceteris </a:t>
            </a:r>
            <a:r>
              <a:rPr lang="en-US" sz="2000" dirty="0" err="1" smtClean="0"/>
              <a:t>parabis</a:t>
            </a:r>
            <a:r>
              <a:rPr lang="en-US" sz="2000" dirty="0" smtClean="0"/>
              <a:t> (‘all else being equal’; 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 smtClean="0"/>
              <a:t>	i.e. holding other variables constant)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5580112" y="2924944"/>
            <a:ext cx="2520280" cy="762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Arial" charset="0"/>
              </a:rPr>
              <a:t>A contraction in</a:t>
            </a:r>
            <a:endParaRPr lang="en-US" sz="2400" b="1" dirty="0">
              <a:latin typeface="Arial" charset="0"/>
            </a:endParaRPr>
          </a:p>
          <a:p>
            <a:pPr algn="ctr"/>
            <a:r>
              <a:rPr lang="en-US" sz="2400" b="1" dirty="0" smtClean="0">
                <a:latin typeface="Arial" charset="0"/>
              </a:rPr>
              <a:t>supply</a:t>
            </a:r>
            <a:endParaRPr lang="en-AU" sz="2400" b="1" dirty="0">
              <a:latin typeface="Arial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392363" y="1076325"/>
            <a:ext cx="4694237" cy="4271963"/>
            <a:chOff x="1489" y="965"/>
            <a:chExt cx="2957" cy="2691"/>
          </a:xfrm>
        </p:grpSpPr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1489" y="965"/>
              <a:ext cx="0" cy="26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1490" y="3655"/>
              <a:ext cx="29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2209800" y="609600"/>
            <a:ext cx="421591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>
                <a:latin typeface="Arial" charset="0"/>
              </a:rPr>
              <a:t>P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7239000" y="5029200"/>
            <a:ext cx="46166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>
                <a:latin typeface="Arial" charset="0"/>
              </a:rPr>
              <a:t>Q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2062163" y="518953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>
                <a:latin typeface="Arial" charset="0"/>
              </a:rPr>
              <a:t>0</a:t>
            </a: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2012950" y="1095375"/>
            <a:ext cx="307975" cy="3659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1800" b="1">
                <a:latin typeface="Arial" charset="0"/>
              </a:rPr>
              <a:t>5</a:t>
            </a:r>
          </a:p>
          <a:p>
            <a:pPr algn="r"/>
            <a:endParaRPr lang="en-US" sz="1800" b="1">
              <a:latin typeface="Arial" charset="0"/>
            </a:endParaRPr>
          </a:p>
          <a:p>
            <a:pPr algn="r"/>
            <a:endParaRPr lang="en-US" sz="1800" b="1">
              <a:latin typeface="Arial" charset="0"/>
            </a:endParaRPr>
          </a:p>
          <a:p>
            <a:pPr algn="r"/>
            <a:r>
              <a:rPr lang="en-US" sz="1800" b="1">
                <a:latin typeface="Arial" charset="0"/>
              </a:rPr>
              <a:t>4</a:t>
            </a:r>
          </a:p>
          <a:p>
            <a:pPr algn="r"/>
            <a:endParaRPr lang="en-US" sz="1800" b="1">
              <a:latin typeface="Arial" charset="0"/>
            </a:endParaRPr>
          </a:p>
          <a:p>
            <a:pPr algn="r"/>
            <a:endParaRPr lang="en-US" sz="1800" b="1">
              <a:latin typeface="Arial" charset="0"/>
            </a:endParaRPr>
          </a:p>
          <a:p>
            <a:pPr algn="r"/>
            <a:r>
              <a:rPr lang="en-US" sz="1800" b="1">
                <a:latin typeface="Arial" charset="0"/>
              </a:rPr>
              <a:t>3</a:t>
            </a:r>
          </a:p>
          <a:p>
            <a:pPr algn="r"/>
            <a:endParaRPr lang="en-US" sz="1800" b="1">
              <a:latin typeface="Arial" charset="0"/>
            </a:endParaRPr>
          </a:p>
          <a:p>
            <a:pPr algn="r"/>
            <a:endParaRPr lang="en-US" sz="1800" b="1">
              <a:latin typeface="Arial" charset="0"/>
            </a:endParaRPr>
          </a:p>
          <a:p>
            <a:pPr algn="r"/>
            <a:r>
              <a:rPr lang="en-US" sz="1800" b="1">
                <a:latin typeface="Arial" charset="0"/>
              </a:rPr>
              <a:t>2</a:t>
            </a:r>
          </a:p>
          <a:p>
            <a:pPr algn="r"/>
            <a:endParaRPr lang="en-US" sz="1800" b="1">
              <a:latin typeface="Arial" charset="0"/>
            </a:endParaRPr>
          </a:p>
          <a:p>
            <a:pPr algn="r"/>
            <a:endParaRPr lang="en-US" sz="1800" b="1">
              <a:latin typeface="Arial" charset="0"/>
            </a:endParaRPr>
          </a:p>
          <a:p>
            <a:pPr algn="r"/>
            <a:r>
              <a:rPr lang="en-US" sz="1800" b="1">
                <a:latin typeface="Arial" charset="0"/>
              </a:rPr>
              <a:t>1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2547938" y="5364163"/>
            <a:ext cx="45212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 2       4      6      8    10    12    14    16</a:t>
            </a: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 rot="16200000">
            <a:off x="561181" y="3107532"/>
            <a:ext cx="198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Price ($ per unit)</a:t>
            </a:r>
          </a:p>
        </p:txBody>
      </p:sp>
      <p:sp>
        <p:nvSpPr>
          <p:cNvPr id="14" name="Rectangle 34"/>
          <p:cNvSpPr>
            <a:spLocks noChangeArrowheads="1"/>
          </p:cNvSpPr>
          <p:nvPr/>
        </p:nvSpPr>
        <p:spPr bwMode="auto">
          <a:xfrm>
            <a:off x="2819400" y="5638800"/>
            <a:ext cx="3330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Quantity supplied (000/week)</a:t>
            </a:r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3986213" y="2830513"/>
            <a:ext cx="195263" cy="2270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2565400" y="836612"/>
            <a:ext cx="3497263" cy="3714750"/>
            <a:chOff x="1616" y="527"/>
            <a:chExt cx="2203" cy="2340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616" y="540"/>
              <a:ext cx="1888" cy="2327"/>
            </a:xfrm>
            <a:custGeom>
              <a:avLst/>
              <a:gdLst>
                <a:gd name="T0" fmla="*/ 0 w 3453"/>
                <a:gd name="T1" fmla="*/ 37 h 4205"/>
                <a:gd name="T2" fmla="*/ 4 w 3453"/>
                <a:gd name="T3" fmla="*/ 33 h 4205"/>
                <a:gd name="T4" fmla="*/ 8 w 3453"/>
                <a:gd name="T5" fmla="*/ 29 h 4205"/>
                <a:gd name="T6" fmla="*/ 11 w 3453"/>
                <a:gd name="T7" fmla="*/ 24 h 4205"/>
                <a:gd name="T8" fmla="*/ 15 w 3453"/>
                <a:gd name="T9" fmla="*/ 19 h 4205"/>
                <a:gd name="T10" fmla="*/ 19 w 3453"/>
                <a:gd name="T11" fmla="*/ 15 h 4205"/>
                <a:gd name="T12" fmla="*/ 21 w 3453"/>
                <a:gd name="T13" fmla="*/ 10 h 4205"/>
                <a:gd name="T14" fmla="*/ 25 w 3453"/>
                <a:gd name="T15" fmla="*/ 5 h 4205"/>
                <a:gd name="T16" fmla="*/ 27 w 3453"/>
                <a:gd name="T17" fmla="*/ 0 h 4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53"/>
                <a:gd name="T28" fmla="*/ 0 h 4205"/>
                <a:gd name="T29" fmla="*/ 3453 w 3453"/>
                <a:gd name="T30" fmla="*/ 4205 h 4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53" h="4205">
                  <a:moveTo>
                    <a:pt x="0" y="4205"/>
                  </a:moveTo>
                  <a:lnTo>
                    <a:pt x="498" y="3738"/>
                  </a:lnTo>
                  <a:lnTo>
                    <a:pt x="977" y="3253"/>
                  </a:lnTo>
                  <a:lnTo>
                    <a:pt x="1438" y="2751"/>
                  </a:lnTo>
                  <a:lnTo>
                    <a:pt x="1881" y="2232"/>
                  </a:lnTo>
                  <a:lnTo>
                    <a:pt x="2303" y="1697"/>
                  </a:lnTo>
                  <a:lnTo>
                    <a:pt x="2707" y="1148"/>
                  </a:lnTo>
                  <a:lnTo>
                    <a:pt x="3089" y="583"/>
                  </a:lnTo>
                  <a:lnTo>
                    <a:pt x="3453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470" y="527"/>
              <a:ext cx="349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 smtClean="0">
                  <a:latin typeface="Arial" charset="0"/>
                </a:rPr>
                <a:t>S</a:t>
              </a:r>
              <a:r>
                <a:rPr lang="en-US" sz="2800" b="1" baseline="-25000" dirty="0" smtClean="0">
                  <a:latin typeface="Arial" charset="0"/>
                </a:rPr>
                <a:t>0</a:t>
              </a:r>
              <a:endParaRPr lang="en-US" sz="2800" b="1" dirty="0">
                <a:latin typeface="Arial" charset="0"/>
              </a:endParaRP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555776" y="836712"/>
            <a:ext cx="2493878" cy="2736304"/>
            <a:chOff x="1616" y="528"/>
            <a:chExt cx="2143" cy="2339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616" y="540"/>
              <a:ext cx="1888" cy="2327"/>
            </a:xfrm>
            <a:custGeom>
              <a:avLst/>
              <a:gdLst>
                <a:gd name="T0" fmla="*/ 0 w 3453"/>
                <a:gd name="T1" fmla="*/ 37 h 4205"/>
                <a:gd name="T2" fmla="*/ 4 w 3453"/>
                <a:gd name="T3" fmla="*/ 33 h 4205"/>
                <a:gd name="T4" fmla="*/ 8 w 3453"/>
                <a:gd name="T5" fmla="*/ 29 h 4205"/>
                <a:gd name="T6" fmla="*/ 11 w 3453"/>
                <a:gd name="T7" fmla="*/ 24 h 4205"/>
                <a:gd name="T8" fmla="*/ 15 w 3453"/>
                <a:gd name="T9" fmla="*/ 19 h 4205"/>
                <a:gd name="T10" fmla="*/ 19 w 3453"/>
                <a:gd name="T11" fmla="*/ 15 h 4205"/>
                <a:gd name="T12" fmla="*/ 21 w 3453"/>
                <a:gd name="T13" fmla="*/ 10 h 4205"/>
                <a:gd name="T14" fmla="*/ 25 w 3453"/>
                <a:gd name="T15" fmla="*/ 5 h 4205"/>
                <a:gd name="T16" fmla="*/ 27 w 3453"/>
                <a:gd name="T17" fmla="*/ 0 h 4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53"/>
                <a:gd name="T28" fmla="*/ 0 h 4205"/>
                <a:gd name="T29" fmla="*/ 3453 w 3453"/>
                <a:gd name="T30" fmla="*/ 4205 h 4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53" h="4205">
                  <a:moveTo>
                    <a:pt x="0" y="4205"/>
                  </a:moveTo>
                  <a:lnTo>
                    <a:pt x="498" y="3738"/>
                  </a:lnTo>
                  <a:lnTo>
                    <a:pt x="977" y="3253"/>
                  </a:lnTo>
                  <a:lnTo>
                    <a:pt x="1438" y="2751"/>
                  </a:lnTo>
                  <a:lnTo>
                    <a:pt x="1881" y="2232"/>
                  </a:lnTo>
                  <a:lnTo>
                    <a:pt x="2303" y="1697"/>
                  </a:lnTo>
                  <a:lnTo>
                    <a:pt x="2707" y="1148"/>
                  </a:lnTo>
                  <a:lnTo>
                    <a:pt x="3089" y="583"/>
                  </a:lnTo>
                  <a:lnTo>
                    <a:pt x="3453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410" y="528"/>
              <a:ext cx="349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 smtClean="0">
                  <a:latin typeface="Arial" charset="0"/>
                </a:rPr>
                <a:t>S</a:t>
              </a:r>
              <a:r>
                <a:rPr lang="en-US" sz="2800" b="1" baseline="-25000" dirty="0" smtClean="0">
                  <a:latin typeface="Arial" charset="0"/>
                </a:rPr>
                <a:t>1</a:t>
              </a:r>
              <a:endParaRPr lang="en-US" sz="2800" b="1" baseline="-25000" dirty="0">
                <a:latin typeface="Arial" charset="0"/>
              </a:endParaRPr>
            </a:p>
          </p:txBody>
        </p:sp>
      </p:grp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4355976" y="1484784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FE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Supply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741392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We showed how we derive the demand curve with the help of utility… but what about deriving the supply curve?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This we do much later in the course – in Lecture 9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But for the moment, just remember that the principle is that </a:t>
            </a:r>
            <a:r>
              <a:rPr lang="en-US" sz="2200" b="1" dirty="0" smtClean="0"/>
              <a:t>producers seek to maximise profit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supply and demand model in equilibrium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056784" cy="326231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200" dirty="0" smtClean="0"/>
              <a:t>When combining a market’s demand and supply curves into a single graph, we find the equilibrium price and quantity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Note: Ensure that units of both time and quantity are the same for both demand and supply!  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E.g. packets per week, </a:t>
            </a:r>
            <a:r>
              <a:rPr lang="en-US" sz="2000" dirty="0" err="1" smtClean="0"/>
              <a:t>tonnes</a:t>
            </a:r>
            <a:r>
              <a:rPr lang="en-US" sz="2000" dirty="0" smtClean="0"/>
              <a:t> per year, etc.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525614" y="620688"/>
            <a:ext cx="6627812" cy="5468938"/>
            <a:chOff x="1525588" y="609600"/>
            <a:chExt cx="6627812" cy="5468938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352675" y="752475"/>
              <a:ext cx="4645025" cy="4673600"/>
              <a:chOff x="1482" y="714"/>
              <a:chExt cx="2926" cy="2944"/>
            </a:xfrm>
          </p:grpSpPr>
          <p:sp>
            <p:nvSpPr>
              <p:cNvPr id="40" name="Line 8"/>
              <p:cNvSpPr>
                <a:spLocks noChangeShapeType="1"/>
              </p:cNvSpPr>
              <p:nvPr/>
            </p:nvSpPr>
            <p:spPr bwMode="auto">
              <a:xfrm>
                <a:off x="1494" y="3144"/>
                <a:ext cx="2914" cy="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1" name="Line 9"/>
              <p:cNvSpPr>
                <a:spLocks noChangeShapeType="1"/>
              </p:cNvSpPr>
              <p:nvPr/>
            </p:nvSpPr>
            <p:spPr bwMode="auto">
              <a:xfrm>
                <a:off x="1491" y="2635"/>
                <a:ext cx="2914" cy="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2" name="Line 10"/>
              <p:cNvSpPr>
                <a:spLocks noChangeShapeType="1"/>
              </p:cNvSpPr>
              <p:nvPr/>
            </p:nvSpPr>
            <p:spPr bwMode="auto">
              <a:xfrm>
                <a:off x="1488" y="2115"/>
                <a:ext cx="2914" cy="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1485" y="1584"/>
                <a:ext cx="2914" cy="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1482" y="1064"/>
                <a:ext cx="2914" cy="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 flipV="1">
                <a:off x="1791" y="728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6" name="Line 14"/>
              <p:cNvSpPr>
                <a:spLocks noChangeShapeType="1"/>
              </p:cNvSpPr>
              <p:nvPr/>
            </p:nvSpPr>
            <p:spPr bwMode="auto">
              <a:xfrm flipV="1">
                <a:off x="2106" y="726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7" name="Line 15"/>
              <p:cNvSpPr>
                <a:spLocks noChangeShapeType="1"/>
              </p:cNvSpPr>
              <p:nvPr/>
            </p:nvSpPr>
            <p:spPr bwMode="auto">
              <a:xfrm flipV="1">
                <a:off x="2421" y="724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8" name="Line 16"/>
              <p:cNvSpPr>
                <a:spLocks noChangeShapeType="1"/>
              </p:cNvSpPr>
              <p:nvPr/>
            </p:nvSpPr>
            <p:spPr bwMode="auto">
              <a:xfrm flipV="1">
                <a:off x="2736" y="722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9" name="Line 17"/>
              <p:cNvSpPr>
                <a:spLocks noChangeShapeType="1"/>
              </p:cNvSpPr>
              <p:nvPr/>
            </p:nvSpPr>
            <p:spPr bwMode="auto">
              <a:xfrm flipV="1">
                <a:off x="3051" y="720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0" name="Line 18"/>
              <p:cNvSpPr>
                <a:spLocks noChangeShapeType="1"/>
              </p:cNvSpPr>
              <p:nvPr/>
            </p:nvSpPr>
            <p:spPr bwMode="auto">
              <a:xfrm flipV="1">
                <a:off x="3366" y="718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1" name="Line 19"/>
              <p:cNvSpPr>
                <a:spLocks noChangeShapeType="1"/>
              </p:cNvSpPr>
              <p:nvPr/>
            </p:nvSpPr>
            <p:spPr bwMode="auto">
              <a:xfrm flipV="1">
                <a:off x="3681" y="716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2" name="Line 20"/>
              <p:cNvSpPr>
                <a:spLocks noChangeShapeType="1"/>
              </p:cNvSpPr>
              <p:nvPr/>
            </p:nvSpPr>
            <p:spPr bwMode="auto">
              <a:xfrm flipV="1">
                <a:off x="3996" y="714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2841625" y="1325563"/>
              <a:ext cx="4416426" cy="3776663"/>
              <a:chOff x="1790" y="1075"/>
              <a:chExt cx="2782" cy="2379"/>
            </a:xfrm>
          </p:grpSpPr>
          <p:graphicFrame>
            <p:nvGraphicFramePr>
              <p:cNvPr id="38" name="Object 22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790" y="1075"/>
              <a:ext cx="2539" cy="22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2" name="Drawing" r:id="rId3" imgW="4028760" imgH="3524040" progId="">
                      <p:embed/>
                    </p:oleObj>
                  </mc:Choice>
                  <mc:Fallback>
                    <p:oleObj name="Drawing" r:id="rId3" imgW="4028760" imgH="3524040" progId="">
                      <p:embed/>
                      <p:pic>
                        <p:nvPicPr>
                          <p:cNvPr id="0" name="Object 2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90" y="1075"/>
                            <a:ext cx="2539" cy="22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hlink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Rectangle 23"/>
              <p:cNvSpPr>
                <a:spLocks noChangeArrowheads="1"/>
              </p:cNvSpPr>
              <p:nvPr/>
            </p:nvSpPr>
            <p:spPr bwMode="auto">
              <a:xfrm>
                <a:off x="4293" y="3126"/>
                <a:ext cx="279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800" b="1" dirty="0">
                    <a:latin typeface="Arial" charset="0"/>
                  </a:rPr>
                  <a:t>D</a:t>
                </a:r>
              </a:p>
            </p:txBody>
          </p:sp>
        </p:grp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2736850" y="1195388"/>
              <a:ext cx="195263" cy="22701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" name="Oval 25"/>
            <p:cNvSpPr>
              <a:spLocks noChangeArrowheads="1"/>
            </p:cNvSpPr>
            <p:nvPr/>
          </p:nvSpPr>
          <p:spPr bwMode="auto">
            <a:xfrm>
              <a:off x="3290888" y="2028825"/>
              <a:ext cx="195262" cy="22701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" name="Oval 27"/>
            <p:cNvSpPr>
              <a:spLocks noChangeArrowheads="1"/>
            </p:cNvSpPr>
            <p:nvPr/>
          </p:nvSpPr>
          <p:spPr bwMode="auto">
            <a:xfrm>
              <a:off x="5010150" y="3713163"/>
              <a:ext cx="195263" cy="22701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6280150" y="4494213"/>
              <a:ext cx="195263" cy="22701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2379664" y="2974976"/>
              <a:ext cx="1755775" cy="2451101"/>
              <a:chOff x="1499" y="2114"/>
              <a:chExt cx="1106" cy="1544"/>
            </a:xfrm>
          </p:grpSpPr>
          <p:sp>
            <p:nvSpPr>
              <p:cNvPr id="36" name="Line 30"/>
              <p:cNvSpPr>
                <a:spLocks noChangeShapeType="1"/>
              </p:cNvSpPr>
              <p:nvPr/>
            </p:nvSpPr>
            <p:spPr bwMode="auto">
              <a:xfrm>
                <a:off x="2562" y="2128"/>
                <a:ext cx="0" cy="1530"/>
              </a:xfrm>
              <a:prstGeom prst="line">
                <a:avLst/>
              </a:prstGeom>
              <a:noFill/>
              <a:ln w="12700">
                <a:solidFill>
                  <a:srgbClr val="FE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7" name="Line 31"/>
              <p:cNvSpPr>
                <a:spLocks noChangeShapeType="1"/>
              </p:cNvSpPr>
              <p:nvPr/>
            </p:nvSpPr>
            <p:spPr bwMode="auto">
              <a:xfrm flipH="1">
                <a:off x="1499" y="2114"/>
                <a:ext cx="1106" cy="0"/>
              </a:xfrm>
              <a:prstGeom prst="line">
                <a:avLst/>
              </a:prstGeom>
              <a:noFill/>
              <a:ln w="12700">
                <a:solidFill>
                  <a:srgbClr val="FE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2392363" y="1152525"/>
              <a:ext cx="4694237" cy="4271963"/>
              <a:chOff x="1489" y="965"/>
              <a:chExt cx="2957" cy="2691"/>
            </a:xfrm>
          </p:grpSpPr>
          <p:sp>
            <p:nvSpPr>
              <p:cNvPr id="34" name="Line 33"/>
              <p:cNvSpPr>
                <a:spLocks noChangeShapeType="1"/>
              </p:cNvSpPr>
              <p:nvPr/>
            </p:nvSpPr>
            <p:spPr bwMode="auto">
              <a:xfrm>
                <a:off x="1489" y="965"/>
                <a:ext cx="0" cy="269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5" name="Line 34"/>
              <p:cNvSpPr>
                <a:spLocks noChangeShapeType="1"/>
              </p:cNvSpPr>
              <p:nvPr/>
            </p:nvSpPr>
            <p:spPr bwMode="auto">
              <a:xfrm>
                <a:off x="1490" y="3655"/>
                <a:ext cx="295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2133600" y="609600"/>
              <a:ext cx="421591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>
                  <a:latin typeface="Arial" charset="0"/>
                </a:rPr>
                <a:t>P</a:t>
              </a: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7391400" y="5181600"/>
              <a:ext cx="457200" cy="515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i="1">
                  <a:latin typeface="Arial" charset="0"/>
                </a:rPr>
                <a:t>Q</a:t>
              </a: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2062163" y="5265738"/>
              <a:ext cx="379412" cy="5159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>
                  <a:latin typeface="Arial" charset="0"/>
                </a:rPr>
                <a:t>0</a:t>
              </a:r>
            </a:p>
          </p:txBody>
        </p:sp>
        <p:sp>
          <p:nvSpPr>
            <p:cNvPr id="19" name="Rectangle 38"/>
            <p:cNvSpPr>
              <a:spLocks noChangeArrowheads="1"/>
            </p:cNvSpPr>
            <p:nvPr/>
          </p:nvSpPr>
          <p:spPr bwMode="auto">
            <a:xfrm>
              <a:off x="2063750" y="1144588"/>
              <a:ext cx="307975" cy="3659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5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4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3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2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1</a:t>
              </a:r>
            </a:p>
          </p:txBody>
        </p:sp>
        <p:sp>
          <p:nvSpPr>
            <p:cNvPr id="20" name="Rectangle 39"/>
            <p:cNvSpPr>
              <a:spLocks noChangeArrowheads="1"/>
            </p:cNvSpPr>
            <p:nvPr/>
          </p:nvSpPr>
          <p:spPr bwMode="auto">
            <a:xfrm>
              <a:off x="2598738" y="5413375"/>
              <a:ext cx="4521200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 b="1" dirty="0">
                  <a:latin typeface="Arial" charset="0"/>
                </a:rPr>
                <a:t> 2      4       </a:t>
              </a:r>
              <a:r>
                <a:rPr lang="en-US" sz="1800" b="1" dirty="0" smtClean="0">
                  <a:latin typeface="Arial" charset="0"/>
                </a:rPr>
                <a:t>6</a:t>
              </a:r>
              <a:r>
                <a:rPr lang="en-US" sz="1000" b="1" dirty="0" smtClean="0">
                  <a:latin typeface="Arial" charset="0"/>
                </a:rPr>
                <a:t> </a:t>
              </a:r>
              <a:r>
                <a:rPr lang="en-US" sz="1400" b="1" dirty="0" smtClean="0">
                  <a:latin typeface="Arial" charset="0"/>
                </a:rPr>
                <a:t> </a:t>
              </a:r>
              <a:r>
                <a:rPr lang="en-US" sz="1800" b="1" dirty="0" smtClean="0">
                  <a:latin typeface="Arial" charset="0"/>
                </a:rPr>
                <a:t>7  8     </a:t>
              </a:r>
              <a:r>
                <a:rPr lang="en-US" sz="1800" b="1" dirty="0">
                  <a:latin typeface="Arial" charset="0"/>
                </a:rPr>
                <a:t>10    12    14    16    18</a:t>
              </a:r>
            </a:p>
          </p:txBody>
        </p:sp>
        <p:sp>
          <p:nvSpPr>
            <p:cNvPr id="25" name="Line 44"/>
            <p:cNvSpPr>
              <a:spLocks noChangeShapeType="1"/>
            </p:cNvSpPr>
            <p:nvPr/>
          </p:nvSpPr>
          <p:spPr bwMode="auto">
            <a:xfrm flipH="1">
              <a:off x="4398963" y="2667000"/>
              <a:ext cx="935037" cy="27305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" name="Rectangle 45"/>
            <p:cNvSpPr>
              <a:spLocks noChangeArrowheads="1"/>
            </p:cNvSpPr>
            <p:nvPr/>
          </p:nvSpPr>
          <p:spPr bwMode="auto">
            <a:xfrm rot="16200000">
              <a:off x="715169" y="2724944"/>
              <a:ext cx="1984375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 b="1">
                  <a:latin typeface="Arial" charset="0"/>
                </a:rPr>
                <a:t>Price ($ per unit)</a:t>
              </a:r>
            </a:p>
          </p:txBody>
        </p:sp>
        <p:sp>
          <p:nvSpPr>
            <p:cNvPr id="27" name="Rectangle 46"/>
            <p:cNvSpPr>
              <a:spLocks noChangeArrowheads="1"/>
            </p:cNvSpPr>
            <p:nvPr/>
          </p:nvSpPr>
          <p:spPr bwMode="auto">
            <a:xfrm>
              <a:off x="3352800" y="5715000"/>
              <a:ext cx="24669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 b="1">
                  <a:latin typeface="Arial" charset="0"/>
                </a:rPr>
                <a:t>Units of </a:t>
              </a:r>
              <a:r>
                <a:rPr lang="en-US" sz="1800" b="1" i="1">
                  <a:latin typeface="Arial" charset="0"/>
                </a:rPr>
                <a:t>X</a:t>
              </a:r>
              <a:r>
                <a:rPr lang="en-US" sz="1800" b="1">
                  <a:latin typeface="Arial" charset="0"/>
                </a:rPr>
                <a:t> (000/week)</a:t>
              </a:r>
            </a:p>
          </p:txBody>
        </p:sp>
        <p:sp>
          <p:nvSpPr>
            <p:cNvPr id="28" name="Rectangle 47"/>
            <p:cNvSpPr>
              <a:spLocks noChangeArrowheads="1"/>
            </p:cNvSpPr>
            <p:nvPr/>
          </p:nvSpPr>
          <p:spPr bwMode="auto">
            <a:xfrm>
              <a:off x="5334000" y="2362200"/>
              <a:ext cx="2819400" cy="9227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Arial" charset="0"/>
                </a:rPr>
                <a:t>Equilibrium </a:t>
              </a:r>
              <a:r>
                <a:rPr lang="en-AU" sz="2400" b="1" dirty="0" smtClean="0">
                  <a:latin typeface="Arial" charset="0"/>
                </a:rPr>
                <a:t>price </a:t>
              </a:r>
            </a:p>
            <a:p>
              <a:pPr algn="ctr"/>
              <a:r>
                <a:rPr lang="en-AU" sz="2400" b="1" dirty="0" smtClean="0">
                  <a:latin typeface="Arial" charset="0"/>
                </a:rPr>
                <a:t>and quantity</a:t>
              </a:r>
              <a:endParaRPr lang="en-AU" sz="2400" b="1" dirty="0">
                <a:latin typeface="Arial" charset="0"/>
              </a:endParaRPr>
            </a:p>
          </p:txBody>
        </p:sp>
        <p:graphicFrame>
          <p:nvGraphicFramePr>
            <p:cNvPr id="29" name="Object 48"/>
            <p:cNvGraphicFramePr>
              <a:graphicFrameLocks noChangeAspect="1"/>
            </p:cNvGraphicFramePr>
            <p:nvPr/>
          </p:nvGraphicFramePr>
          <p:xfrm>
            <a:off x="4514850" y="3168650"/>
            <a:ext cx="112713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Equation" r:id="rId5" imgW="114120" imgH="215640" progId="Equation.3">
                    <p:embed/>
                  </p:oleObj>
                </mc:Choice>
                <mc:Fallback>
                  <p:oleObj name="Equation" r:id="rId5" imgW="114120" imgH="215640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4850" y="3168650"/>
                          <a:ext cx="112713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49"/>
            <p:cNvGraphicFramePr>
              <a:graphicFrameLocks noChangeAspect="1"/>
            </p:cNvGraphicFramePr>
            <p:nvPr/>
          </p:nvGraphicFramePr>
          <p:xfrm>
            <a:off x="4667250" y="3321050"/>
            <a:ext cx="112713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Equation" r:id="rId7" imgW="114120" imgH="215640" progId="Equation.3">
                    <p:embed/>
                  </p:oleObj>
                </mc:Choice>
                <mc:Fallback>
                  <p:oleObj name="Equation" r:id="rId7" imgW="114120" imgH="215640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7250" y="3321050"/>
                          <a:ext cx="112713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484437" y="1038225"/>
              <a:ext cx="3444876" cy="3689350"/>
              <a:chOff x="1565" y="894"/>
              <a:chExt cx="2170" cy="2324"/>
            </a:xfrm>
          </p:grpSpPr>
          <p:graphicFrame>
            <p:nvGraphicFramePr>
              <p:cNvPr id="32" name="Object 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565" y="942"/>
              <a:ext cx="1899" cy="22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5" name="Drawing" r:id="rId8" imgW="3012840" imgH="3611520" progId="">
                      <p:embed/>
                    </p:oleObj>
                  </mc:Choice>
                  <mc:Fallback>
                    <p:oleObj name="Drawing" r:id="rId8" imgW="3012840" imgH="3611520" progId="">
                      <p:embed/>
                      <p:pic>
                        <p:nvPicPr>
                          <p:cNvPr id="0" name="Object 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65" y="942"/>
                            <a:ext cx="1899" cy="22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hlink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Rectangle 6"/>
              <p:cNvSpPr>
                <a:spLocks noChangeArrowheads="1"/>
              </p:cNvSpPr>
              <p:nvPr/>
            </p:nvSpPr>
            <p:spPr bwMode="auto">
              <a:xfrm>
                <a:off x="3469" y="894"/>
                <a:ext cx="266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800" b="1" dirty="0">
                    <a:latin typeface="Arial" charset="0"/>
                  </a:rPr>
                  <a:t>S</a:t>
                </a:r>
              </a:p>
            </p:txBody>
          </p:sp>
        </p:grpSp>
        <p:sp>
          <p:nvSpPr>
            <p:cNvPr id="11" name="Oval 26"/>
            <p:cNvSpPr>
              <a:spLocks noChangeArrowheads="1"/>
            </p:cNvSpPr>
            <p:nvPr/>
          </p:nvSpPr>
          <p:spPr bwMode="auto">
            <a:xfrm>
              <a:off x="3995910" y="2841848"/>
              <a:ext cx="195262" cy="22701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3" name="Oval 42"/>
            <p:cNvSpPr>
              <a:spLocks noChangeArrowheads="1"/>
            </p:cNvSpPr>
            <p:nvPr/>
          </p:nvSpPr>
          <p:spPr bwMode="auto">
            <a:xfrm>
              <a:off x="4718050" y="1989138"/>
              <a:ext cx="195263" cy="22701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4" name="Oval 43"/>
            <p:cNvSpPr>
              <a:spLocks noChangeArrowheads="1"/>
            </p:cNvSpPr>
            <p:nvPr/>
          </p:nvSpPr>
          <p:spPr bwMode="auto">
            <a:xfrm>
              <a:off x="5237163" y="1198563"/>
              <a:ext cx="195262" cy="22701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2" name="Oval 41"/>
            <p:cNvSpPr>
              <a:spLocks noChangeArrowheads="1"/>
            </p:cNvSpPr>
            <p:nvPr/>
          </p:nvSpPr>
          <p:spPr bwMode="auto">
            <a:xfrm>
              <a:off x="3286125" y="3717925"/>
              <a:ext cx="195263" cy="22701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1" name="Oval 40"/>
            <p:cNvSpPr>
              <a:spLocks noChangeArrowheads="1"/>
            </p:cNvSpPr>
            <p:nvPr/>
          </p:nvSpPr>
          <p:spPr bwMode="auto">
            <a:xfrm>
              <a:off x="2505075" y="4508500"/>
              <a:ext cx="195263" cy="22701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525614" y="620688"/>
            <a:ext cx="6627812" cy="5468938"/>
            <a:chOff x="1525588" y="609600"/>
            <a:chExt cx="6627812" cy="5468938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352675" y="752475"/>
              <a:ext cx="4645025" cy="4673600"/>
              <a:chOff x="1482" y="714"/>
              <a:chExt cx="2926" cy="2944"/>
            </a:xfrm>
          </p:grpSpPr>
          <p:sp>
            <p:nvSpPr>
              <p:cNvPr id="40" name="Line 8"/>
              <p:cNvSpPr>
                <a:spLocks noChangeShapeType="1"/>
              </p:cNvSpPr>
              <p:nvPr/>
            </p:nvSpPr>
            <p:spPr bwMode="auto">
              <a:xfrm>
                <a:off x="1494" y="3144"/>
                <a:ext cx="2914" cy="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1" name="Line 9"/>
              <p:cNvSpPr>
                <a:spLocks noChangeShapeType="1"/>
              </p:cNvSpPr>
              <p:nvPr/>
            </p:nvSpPr>
            <p:spPr bwMode="auto">
              <a:xfrm>
                <a:off x="1491" y="2635"/>
                <a:ext cx="2914" cy="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2" name="Line 10"/>
              <p:cNvSpPr>
                <a:spLocks noChangeShapeType="1"/>
              </p:cNvSpPr>
              <p:nvPr/>
            </p:nvSpPr>
            <p:spPr bwMode="auto">
              <a:xfrm>
                <a:off x="1488" y="2115"/>
                <a:ext cx="2914" cy="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1485" y="1584"/>
                <a:ext cx="2914" cy="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1482" y="1064"/>
                <a:ext cx="2914" cy="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 flipV="1">
                <a:off x="1791" y="728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6" name="Line 14"/>
              <p:cNvSpPr>
                <a:spLocks noChangeShapeType="1"/>
              </p:cNvSpPr>
              <p:nvPr/>
            </p:nvSpPr>
            <p:spPr bwMode="auto">
              <a:xfrm flipV="1">
                <a:off x="2106" y="726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7" name="Line 15"/>
              <p:cNvSpPr>
                <a:spLocks noChangeShapeType="1"/>
              </p:cNvSpPr>
              <p:nvPr/>
            </p:nvSpPr>
            <p:spPr bwMode="auto">
              <a:xfrm flipV="1">
                <a:off x="2421" y="724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8" name="Line 16"/>
              <p:cNvSpPr>
                <a:spLocks noChangeShapeType="1"/>
              </p:cNvSpPr>
              <p:nvPr/>
            </p:nvSpPr>
            <p:spPr bwMode="auto">
              <a:xfrm flipV="1">
                <a:off x="2736" y="722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9" name="Line 17"/>
              <p:cNvSpPr>
                <a:spLocks noChangeShapeType="1"/>
              </p:cNvSpPr>
              <p:nvPr/>
            </p:nvSpPr>
            <p:spPr bwMode="auto">
              <a:xfrm flipV="1">
                <a:off x="3051" y="720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0" name="Line 18"/>
              <p:cNvSpPr>
                <a:spLocks noChangeShapeType="1"/>
              </p:cNvSpPr>
              <p:nvPr/>
            </p:nvSpPr>
            <p:spPr bwMode="auto">
              <a:xfrm flipV="1">
                <a:off x="3366" y="718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1" name="Line 19"/>
              <p:cNvSpPr>
                <a:spLocks noChangeShapeType="1"/>
              </p:cNvSpPr>
              <p:nvPr/>
            </p:nvSpPr>
            <p:spPr bwMode="auto">
              <a:xfrm flipV="1">
                <a:off x="3681" y="716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2" name="Line 20"/>
              <p:cNvSpPr>
                <a:spLocks noChangeShapeType="1"/>
              </p:cNvSpPr>
              <p:nvPr/>
            </p:nvSpPr>
            <p:spPr bwMode="auto">
              <a:xfrm flipV="1">
                <a:off x="3996" y="714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2841625" y="1325563"/>
              <a:ext cx="4416426" cy="3776663"/>
              <a:chOff x="1790" y="1075"/>
              <a:chExt cx="2782" cy="2379"/>
            </a:xfrm>
          </p:grpSpPr>
          <p:graphicFrame>
            <p:nvGraphicFramePr>
              <p:cNvPr id="38" name="Object 22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790" y="1075"/>
              <a:ext cx="2539" cy="22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6" name="Drawing" r:id="rId3" imgW="4028760" imgH="3524040" progId="">
                      <p:embed/>
                    </p:oleObj>
                  </mc:Choice>
                  <mc:Fallback>
                    <p:oleObj name="Drawing" r:id="rId3" imgW="4028760" imgH="3524040" progId="">
                      <p:embed/>
                      <p:pic>
                        <p:nvPicPr>
                          <p:cNvPr id="0" name="Object 2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90" y="1075"/>
                            <a:ext cx="2539" cy="22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hlink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Rectangle 23"/>
              <p:cNvSpPr>
                <a:spLocks noChangeArrowheads="1"/>
              </p:cNvSpPr>
              <p:nvPr/>
            </p:nvSpPr>
            <p:spPr bwMode="auto">
              <a:xfrm>
                <a:off x="4293" y="3126"/>
                <a:ext cx="279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800" b="1" dirty="0">
                    <a:latin typeface="Arial" charset="0"/>
                  </a:rPr>
                  <a:t>D</a:t>
                </a:r>
              </a:p>
            </p:txBody>
          </p:sp>
        </p:grp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2736850" y="1195388"/>
              <a:ext cx="195263" cy="22701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" name="Oval 25"/>
            <p:cNvSpPr>
              <a:spLocks noChangeArrowheads="1"/>
            </p:cNvSpPr>
            <p:nvPr/>
          </p:nvSpPr>
          <p:spPr bwMode="auto">
            <a:xfrm>
              <a:off x="3290888" y="2028825"/>
              <a:ext cx="195262" cy="22701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" name="Oval 27"/>
            <p:cNvSpPr>
              <a:spLocks noChangeArrowheads="1"/>
            </p:cNvSpPr>
            <p:nvPr/>
          </p:nvSpPr>
          <p:spPr bwMode="auto">
            <a:xfrm>
              <a:off x="5010150" y="3713163"/>
              <a:ext cx="195263" cy="22701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6280150" y="4494213"/>
              <a:ext cx="195263" cy="22701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2379664" y="2974976"/>
              <a:ext cx="1755775" cy="2451101"/>
              <a:chOff x="1499" y="2114"/>
              <a:chExt cx="1106" cy="1544"/>
            </a:xfrm>
          </p:grpSpPr>
          <p:sp>
            <p:nvSpPr>
              <p:cNvPr id="36" name="Line 30"/>
              <p:cNvSpPr>
                <a:spLocks noChangeShapeType="1"/>
              </p:cNvSpPr>
              <p:nvPr/>
            </p:nvSpPr>
            <p:spPr bwMode="auto">
              <a:xfrm>
                <a:off x="2562" y="2128"/>
                <a:ext cx="0" cy="1530"/>
              </a:xfrm>
              <a:prstGeom prst="line">
                <a:avLst/>
              </a:prstGeom>
              <a:noFill/>
              <a:ln w="12700">
                <a:solidFill>
                  <a:srgbClr val="FE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7" name="Line 31"/>
              <p:cNvSpPr>
                <a:spLocks noChangeShapeType="1"/>
              </p:cNvSpPr>
              <p:nvPr/>
            </p:nvSpPr>
            <p:spPr bwMode="auto">
              <a:xfrm flipH="1">
                <a:off x="1499" y="2114"/>
                <a:ext cx="1106" cy="0"/>
              </a:xfrm>
              <a:prstGeom prst="line">
                <a:avLst/>
              </a:prstGeom>
              <a:noFill/>
              <a:ln w="12700">
                <a:solidFill>
                  <a:srgbClr val="FE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2392363" y="1152525"/>
              <a:ext cx="4694237" cy="4271963"/>
              <a:chOff x="1489" y="965"/>
              <a:chExt cx="2957" cy="2691"/>
            </a:xfrm>
          </p:grpSpPr>
          <p:sp>
            <p:nvSpPr>
              <p:cNvPr id="34" name="Line 33"/>
              <p:cNvSpPr>
                <a:spLocks noChangeShapeType="1"/>
              </p:cNvSpPr>
              <p:nvPr/>
            </p:nvSpPr>
            <p:spPr bwMode="auto">
              <a:xfrm>
                <a:off x="1489" y="965"/>
                <a:ext cx="0" cy="269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5" name="Line 34"/>
              <p:cNvSpPr>
                <a:spLocks noChangeShapeType="1"/>
              </p:cNvSpPr>
              <p:nvPr/>
            </p:nvSpPr>
            <p:spPr bwMode="auto">
              <a:xfrm>
                <a:off x="1490" y="3655"/>
                <a:ext cx="295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2133600" y="609600"/>
              <a:ext cx="421591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>
                  <a:latin typeface="Arial" charset="0"/>
                </a:rPr>
                <a:t>P</a:t>
              </a: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7391400" y="5181600"/>
              <a:ext cx="457200" cy="515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i="1">
                  <a:latin typeface="Arial" charset="0"/>
                </a:rPr>
                <a:t>Q</a:t>
              </a: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2062163" y="5265738"/>
              <a:ext cx="379412" cy="5159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>
                  <a:latin typeface="Arial" charset="0"/>
                </a:rPr>
                <a:t>0</a:t>
              </a:r>
            </a:p>
          </p:txBody>
        </p:sp>
        <p:sp>
          <p:nvSpPr>
            <p:cNvPr id="19" name="Rectangle 38"/>
            <p:cNvSpPr>
              <a:spLocks noChangeArrowheads="1"/>
            </p:cNvSpPr>
            <p:nvPr/>
          </p:nvSpPr>
          <p:spPr bwMode="auto">
            <a:xfrm>
              <a:off x="2063750" y="1144588"/>
              <a:ext cx="307975" cy="3659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5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4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3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2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1</a:t>
              </a:r>
            </a:p>
          </p:txBody>
        </p:sp>
        <p:sp>
          <p:nvSpPr>
            <p:cNvPr id="20" name="Rectangle 39"/>
            <p:cNvSpPr>
              <a:spLocks noChangeArrowheads="1"/>
            </p:cNvSpPr>
            <p:nvPr/>
          </p:nvSpPr>
          <p:spPr bwMode="auto">
            <a:xfrm>
              <a:off x="2598738" y="5413375"/>
              <a:ext cx="4521200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 b="1" dirty="0">
                  <a:latin typeface="Arial" charset="0"/>
                </a:rPr>
                <a:t> 2      4       </a:t>
              </a:r>
              <a:r>
                <a:rPr lang="en-US" sz="1800" b="1" dirty="0" smtClean="0">
                  <a:latin typeface="Arial" charset="0"/>
                </a:rPr>
                <a:t>6</a:t>
              </a:r>
              <a:r>
                <a:rPr lang="en-US" sz="1000" b="1" dirty="0" smtClean="0">
                  <a:latin typeface="Arial" charset="0"/>
                </a:rPr>
                <a:t> </a:t>
              </a:r>
              <a:r>
                <a:rPr lang="en-US" sz="1400" b="1" dirty="0" smtClean="0">
                  <a:latin typeface="Arial" charset="0"/>
                </a:rPr>
                <a:t> </a:t>
              </a:r>
              <a:r>
                <a:rPr lang="en-US" sz="1800" b="1" dirty="0" smtClean="0">
                  <a:latin typeface="Arial" charset="0"/>
                </a:rPr>
                <a:t>7  8     </a:t>
              </a:r>
              <a:r>
                <a:rPr lang="en-US" sz="1800" b="1" dirty="0">
                  <a:latin typeface="Arial" charset="0"/>
                </a:rPr>
                <a:t>10    12    14    16    18</a:t>
              </a:r>
            </a:p>
          </p:txBody>
        </p:sp>
        <p:sp>
          <p:nvSpPr>
            <p:cNvPr id="25" name="Line 44"/>
            <p:cNvSpPr>
              <a:spLocks noChangeShapeType="1"/>
            </p:cNvSpPr>
            <p:nvPr/>
          </p:nvSpPr>
          <p:spPr bwMode="auto">
            <a:xfrm flipH="1">
              <a:off x="4398963" y="2667000"/>
              <a:ext cx="935037" cy="27305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" name="Rectangle 45"/>
            <p:cNvSpPr>
              <a:spLocks noChangeArrowheads="1"/>
            </p:cNvSpPr>
            <p:nvPr/>
          </p:nvSpPr>
          <p:spPr bwMode="auto">
            <a:xfrm rot="16200000">
              <a:off x="715169" y="2724944"/>
              <a:ext cx="1984375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 b="1">
                  <a:latin typeface="Arial" charset="0"/>
                </a:rPr>
                <a:t>Price ($ per unit)</a:t>
              </a:r>
            </a:p>
          </p:txBody>
        </p:sp>
        <p:sp>
          <p:nvSpPr>
            <p:cNvPr id="27" name="Rectangle 46"/>
            <p:cNvSpPr>
              <a:spLocks noChangeArrowheads="1"/>
            </p:cNvSpPr>
            <p:nvPr/>
          </p:nvSpPr>
          <p:spPr bwMode="auto">
            <a:xfrm>
              <a:off x="3352800" y="5715000"/>
              <a:ext cx="24669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 b="1">
                  <a:latin typeface="Arial" charset="0"/>
                </a:rPr>
                <a:t>Units of </a:t>
              </a:r>
              <a:r>
                <a:rPr lang="en-US" sz="1800" b="1" i="1">
                  <a:latin typeface="Arial" charset="0"/>
                </a:rPr>
                <a:t>X</a:t>
              </a:r>
              <a:r>
                <a:rPr lang="en-US" sz="1800" b="1">
                  <a:latin typeface="Arial" charset="0"/>
                </a:rPr>
                <a:t> (000/week)</a:t>
              </a:r>
            </a:p>
          </p:txBody>
        </p:sp>
        <p:sp>
          <p:nvSpPr>
            <p:cNvPr id="28" name="Rectangle 47"/>
            <p:cNvSpPr>
              <a:spLocks noChangeArrowheads="1"/>
            </p:cNvSpPr>
            <p:nvPr/>
          </p:nvSpPr>
          <p:spPr bwMode="auto">
            <a:xfrm>
              <a:off x="5334000" y="2362200"/>
              <a:ext cx="2819400" cy="9227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Arial" charset="0"/>
                </a:rPr>
                <a:t>Equilibrium </a:t>
              </a:r>
              <a:r>
                <a:rPr lang="en-AU" sz="2400" b="1" dirty="0" smtClean="0">
                  <a:latin typeface="Arial" charset="0"/>
                </a:rPr>
                <a:t>price </a:t>
              </a:r>
            </a:p>
            <a:p>
              <a:pPr algn="ctr"/>
              <a:r>
                <a:rPr lang="en-AU" sz="2400" b="1" dirty="0" smtClean="0">
                  <a:latin typeface="Arial" charset="0"/>
                </a:rPr>
                <a:t>and quantity</a:t>
              </a:r>
              <a:endParaRPr lang="en-AU" sz="2400" b="1" dirty="0">
                <a:latin typeface="Arial" charset="0"/>
              </a:endParaRPr>
            </a:p>
          </p:txBody>
        </p:sp>
        <p:graphicFrame>
          <p:nvGraphicFramePr>
            <p:cNvPr id="29" name="Object 48"/>
            <p:cNvGraphicFramePr>
              <a:graphicFrameLocks noChangeAspect="1"/>
            </p:cNvGraphicFramePr>
            <p:nvPr/>
          </p:nvGraphicFramePr>
          <p:xfrm>
            <a:off x="4514850" y="3168650"/>
            <a:ext cx="112713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Equation" r:id="rId5" imgW="114120" imgH="215640" progId="Equation.3">
                    <p:embed/>
                  </p:oleObj>
                </mc:Choice>
                <mc:Fallback>
                  <p:oleObj name="Equation" r:id="rId5" imgW="114120" imgH="215640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4850" y="3168650"/>
                          <a:ext cx="112713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49"/>
            <p:cNvGraphicFramePr>
              <a:graphicFrameLocks noChangeAspect="1"/>
            </p:cNvGraphicFramePr>
            <p:nvPr/>
          </p:nvGraphicFramePr>
          <p:xfrm>
            <a:off x="4667250" y="3321050"/>
            <a:ext cx="112713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Equation" r:id="rId7" imgW="114120" imgH="215640" progId="Equation.3">
                    <p:embed/>
                  </p:oleObj>
                </mc:Choice>
                <mc:Fallback>
                  <p:oleObj name="Equation" r:id="rId7" imgW="114120" imgH="215640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7250" y="3321050"/>
                          <a:ext cx="112713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484437" y="1038225"/>
              <a:ext cx="3444876" cy="3689350"/>
              <a:chOff x="1565" y="894"/>
              <a:chExt cx="2170" cy="2324"/>
            </a:xfrm>
          </p:grpSpPr>
          <p:graphicFrame>
            <p:nvGraphicFramePr>
              <p:cNvPr id="32" name="Object 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565" y="942"/>
              <a:ext cx="1899" cy="22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9" name="Drawing" r:id="rId8" imgW="3012840" imgH="3611520" progId="">
                      <p:embed/>
                    </p:oleObj>
                  </mc:Choice>
                  <mc:Fallback>
                    <p:oleObj name="Drawing" r:id="rId8" imgW="3012840" imgH="3611520" progId="">
                      <p:embed/>
                      <p:pic>
                        <p:nvPicPr>
                          <p:cNvPr id="0" name="Object 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65" y="942"/>
                            <a:ext cx="1899" cy="22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hlink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Rectangle 6"/>
              <p:cNvSpPr>
                <a:spLocks noChangeArrowheads="1"/>
              </p:cNvSpPr>
              <p:nvPr/>
            </p:nvSpPr>
            <p:spPr bwMode="auto">
              <a:xfrm>
                <a:off x="3469" y="894"/>
                <a:ext cx="266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800" b="1" dirty="0">
                    <a:latin typeface="Arial" charset="0"/>
                  </a:rPr>
                  <a:t>S</a:t>
                </a:r>
              </a:p>
            </p:txBody>
          </p:sp>
        </p:grpSp>
        <p:sp>
          <p:nvSpPr>
            <p:cNvPr id="11" name="Oval 26"/>
            <p:cNvSpPr>
              <a:spLocks noChangeArrowheads="1"/>
            </p:cNvSpPr>
            <p:nvPr/>
          </p:nvSpPr>
          <p:spPr bwMode="auto">
            <a:xfrm>
              <a:off x="3995910" y="2841848"/>
              <a:ext cx="195262" cy="22701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3" name="Oval 42"/>
            <p:cNvSpPr>
              <a:spLocks noChangeArrowheads="1"/>
            </p:cNvSpPr>
            <p:nvPr/>
          </p:nvSpPr>
          <p:spPr bwMode="auto">
            <a:xfrm>
              <a:off x="4718050" y="1989138"/>
              <a:ext cx="195263" cy="22701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4" name="Oval 43"/>
            <p:cNvSpPr>
              <a:spLocks noChangeArrowheads="1"/>
            </p:cNvSpPr>
            <p:nvPr/>
          </p:nvSpPr>
          <p:spPr bwMode="auto">
            <a:xfrm>
              <a:off x="5237163" y="1198563"/>
              <a:ext cx="195262" cy="22701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2" name="Oval 41"/>
            <p:cNvSpPr>
              <a:spLocks noChangeArrowheads="1"/>
            </p:cNvSpPr>
            <p:nvPr/>
          </p:nvSpPr>
          <p:spPr bwMode="auto">
            <a:xfrm>
              <a:off x="3286125" y="3717925"/>
              <a:ext cx="195263" cy="22701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1" name="Oval 40"/>
            <p:cNvSpPr>
              <a:spLocks noChangeArrowheads="1"/>
            </p:cNvSpPr>
            <p:nvPr/>
          </p:nvSpPr>
          <p:spPr bwMode="auto">
            <a:xfrm>
              <a:off x="2505075" y="4508500"/>
              <a:ext cx="195263" cy="22701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53" name="AutoShape 50"/>
          <p:cNvSpPr>
            <a:spLocks noChangeArrowheads="1"/>
          </p:cNvSpPr>
          <p:nvPr/>
        </p:nvSpPr>
        <p:spPr bwMode="auto">
          <a:xfrm>
            <a:off x="3505200" y="2057400"/>
            <a:ext cx="1295400" cy="152400"/>
          </a:xfrm>
          <a:prstGeom prst="leftRightArrow">
            <a:avLst>
              <a:gd name="adj1" fmla="val 50000"/>
              <a:gd name="adj2" fmla="val 170000"/>
            </a:avLst>
          </a:prstGeom>
          <a:solidFill>
            <a:srgbClr val="FE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3419872" y="1484784"/>
            <a:ext cx="1368152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2400" b="1" dirty="0">
                <a:latin typeface="Arial" charset="0"/>
              </a:rPr>
              <a:t> </a:t>
            </a:r>
            <a:r>
              <a:rPr lang="en-AU" sz="2400" b="1" dirty="0" smtClean="0">
                <a:latin typeface="Arial" charset="0"/>
              </a:rPr>
              <a:t>Surplus</a:t>
            </a:r>
            <a:endParaRPr lang="en-AU" sz="2400" b="1" dirty="0">
              <a:latin typeface="Arial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525614" y="620688"/>
            <a:ext cx="6627812" cy="5468938"/>
            <a:chOff x="1525588" y="609600"/>
            <a:chExt cx="6627812" cy="5468938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352675" y="752475"/>
              <a:ext cx="4645025" cy="4673600"/>
              <a:chOff x="1482" y="714"/>
              <a:chExt cx="2926" cy="2944"/>
            </a:xfrm>
          </p:grpSpPr>
          <p:sp>
            <p:nvSpPr>
              <p:cNvPr id="40" name="Line 8"/>
              <p:cNvSpPr>
                <a:spLocks noChangeShapeType="1"/>
              </p:cNvSpPr>
              <p:nvPr/>
            </p:nvSpPr>
            <p:spPr bwMode="auto">
              <a:xfrm>
                <a:off x="1494" y="3144"/>
                <a:ext cx="2914" cy="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1" name="Line 9"/>
              <p:cNvSpPr>
                <a:spLocks noChangeShapeType="1"/>
              </p:cNvSpPr>
              <p:nvPr/>
            </p:nvSpPr>
            <p:spPr bwMode="auto">
              <a:xfrm>
                <a:off x="1491" y="2635"/>
                <a:ext cx="2914" cy="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2" name="Line 10"/>
              <p:cNvSpPr>
                <a:spLocks noChangeShapeType="1"/>
              </p:cNvSpPr>
              <p:nvPr/>
            </p:nvSpPr>
            <p:spPr bwMode="auto">
              <a:xfrm>
                <a:off x="1488" y="2115"/>
                <a:ext cx="2914" cy="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1485" y="1584"/>
                <a:ext cx="2914" cy="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1482" y="1064"/>
                <a:ext cx="2914" cy="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 flipV="1">
                <a:off x="1791" y="728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6" name="Line 14"/>
              <p:cNvSpPr>
                <a:spLocks noChangeShapeType="1"/>
              </p:cNvSpPr>
              <p:nvPr/>
            </p:nvSpPr>
            <p:spPr bwMode="auto">
              <a:xfrm flipV="1">
                <a:off x="2106" y="726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7" name="Line 15"/>
              <p:cNvSpPr>
                <a:spLocks noChangeShapeType="1"/>
              </p:cNvSpPr>
              <p:nvPr/>
            </p:nvSpPr>
            <p:spPr bwMode="auto">
              <a:xfrm flipV="1">
                <a:off x="2421" y="724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8" name="Line 16"/>
              <p:cNvSpPr>
                <a:spLocks noChangeShapeType="1"/>
              </p:cNvSpPr>
              <p:nvPr/>
            </p:nvSpPr>
            <p:spPr bwMode="auto">
              <a:xfrm flipV="1">
                <a:off x="2736" y="722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9" name="Line 17"/>
              <p:cNvSpPr>
                <a:spLocks noChangeShapeType="1"/>
              </p:cNvSpPr>
              <p:nvPr/>
            </p:nvSpPr>
            <p:spPr bwMode="auto">
              <a:xfrm flipV="1">
                <a:off x="3051" y="720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0" name="Line 18"/>
              <p:cNvSpPr>
                <a:spLocks noChangeShapeType="1"/>
              </p:cNvSpPr>
              <p:nvPr/>
            </p:nvSpPr>
            <p:spPr bwMode="auto">
              <a:xfrm flipV="1">
                <a:off x="3366" y="718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1" name="Line 19"/>
              <p:cNvSpPr>
                <a:spLocks noChangeShapeType="1"/>
              </p:cNvSpPr>
              <p:nvPr/>
            </p:nvSpPr>
            <p:spPr bwMode="auto">
              <a:xfrm flipV="1">
                <a:off x="3681" y="716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2" name="Line 20"/>
              <p:cNvSpPr>
                <a:spLocks noChangeShapeType="1"/>
              </p:cNvSpPr>
              <p:nvPr/>
            </p:nvSpPr>
            <p:spPr bwMode="auto">
              <a:xfrm flipV="1">
                <a:off x="3996" y="714"/>
                <a:ext cx="0" cy="2930"/>
              </a:xfrm>
              <a:prstGeom prst="line">
                <a:avLst/>
              </a:prstGeom>
              <a:noFill/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2841625" y="1325563"/>
              <a:ext cx="4416426" cy="3776663"/>
              <a:chOff x="1790" y="1075"/>
              <a:chExt cx="2782" cy="2379"/>
            </a:xfrm>
          </p:grpSpPr>
          <p:graphicFrame>
            <p:nvGraphicFramePr>
              <p:cNvPr id="38" name="Object 22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790" y="1075"/>
              <a:ext cx="2539" cy="22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0" name="Drawing" r:id="rId3" imgW="4028760" imgH="3524040" progId="">
                      <p:embed/>
                    </p:oleObj>
                  </mc:Choice>
                  <mc:Fallback>
                    <p:oleObj name="Drawing" r:id="rId3" imgW="4028760" imgH="3524040" progId="">
                      <p:embed/>
                      <p:pic>
                        <p:nvPicPr>
                          <p:cNvPr id="0" name="Object 2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90" y="1075"/>
                            <a:ext cx="2539" cy="22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hlink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Rectangle 23"/>
              <p:cNvSpPr>
                <a:spLocks noChangeArrowheads="1"/>
              </p:cNvSpPr>
              <p:nvPr/>
            </p:nvSpPr>
            <p:spPr bwMode="auto">
              <a:xfrm>
                <a:off x="4293" y="3126"/>
                <a:ext cx="279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800" b="1" dirty="0">
                    <a:latin typeface="Arial" charset="0"/>
                  </a:rPr>
                  <a:t>D</a:t>
                </a:r>
              </a:p>
            </p:txBody>
          </p:sp>
        </p:grp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2736850" y="1195388"/>
              <a:ext cx="195263" cy="22701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" name="Oval 25"/>
            <p:cNvSpPr>
              <a:spLocks noChangeArrowheads="1"/>
            </p:cNvSpPr>
            <p:nvPr/>
          </p:nvSpPr>
          <p:spPr bwMode="auto">
            <a:xfrm>
              <a:off x="3290888" y="2028825"/>
              <a:ext cx="195262" cy="22701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" name="Oval 27"/>
            <p:cNvSpPr>
              <a:spLocks noChangeArrowheads="1"/>
            </p:cNvSpPr>
            <p:nvPr/>
          </p:nvSpPr>
          <p:spPr bwMode="auto">
            <a:xfrm>
              <a:off x="5010150" y="3713163"/>
              <a:ext cx="195263" cy="22701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6280150" y="4494213"/>
              <a:ext cx="195263" cy="22701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2379664" y="2974976"/>
              <a:ext cx="1755775" cy="2451101"/>
              <a:chOff x="1499" y="2114"/>
              <a:chExt cx="1106" cy="1544"/>
            </a:xfrm>
          </p:grpSpPr>
          <p:sp>
            <p:nvSpPr>
              <p:cNvPr id="36" name="Line 30"/>
              <p:cNvSpPr>
                <a:spLocks noChangeShapeType="1"/>
              </p:cNvSpPr>
              <p:nvPr/>
            </p:nvSpPr>
            <p:spPr bwMode="auto">
              <a:xfrm>
                <a:off x="2562" y="2128"/>
                <a:ext cx="0" cy="1530"/>
              </a:xfrm>
              <a:prstGeom prst="line">
                <a:avLst/>
              </a:prstGeom>
              <a:noFill/>
              <a:ln w="12700">
                <a:solidFill>
                  <a:srgbClr val="FE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7" name="Line 31"/>
              <p:cNvSpPr>
                <a:spLocks noChangeShapeType="1"/>
              </p:cNvSpPr>
              <p:nvPr/>
            </p:nvSpPr>
            <p:spPr bwMode="auto">
              <a:xfrm flipH="1">
                <a:off x="1499" y="2114"/>
                <a:ext cx="1106" cy="0"/>
              </a:xfrm>
              <a:prstGeom prst="line">
                <a:avLst/>
              </a:prstGeom>
              <a:noFill/>
              <a:ln w="12700">
                <a:solidFill>
                  <a:srgbClr val="FE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2392363" y="1152525"/>
              <a:ext cx="4694237" cy="4271963"/>
              <a:chOff x="1489" y="965"/>
              <a:chExt cx="2957" cy="2691"/>
            </a:xfrm>
          </p:grpSpPr>
          <p:sp>
            <p:nvSpPr>
              <p:cNvPr id="34" name="Line 33"/>
              <p:cNvSpPr>
                <a:spLocks noChangeShapeType="1"/>
              </p:cNvSpPr>
              <p:nvPr/>
            </p:nvSpPr>
            <p:spPr bwMode="auto">
              <a:xfrm>
                <a:off x="1489" y="965"/>
                <a:ext cx="0" cy="269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5" name="Line 34"/>
              <p:cNvSpPr>
                <a:spLocks noChangeShapeType="1"/>
              </p:cNvSpPr>
              <p:nvPr/>
            </p:nvSpPr>
            <p:spPr bwMode="auto">
              <a:xfrm>
                <a:off x="1490" y="3655"/>
                <a:ext cx="295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2133600" y="609600"/>
              <a:ext cx="421591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>
                  <a:latin typeface="Arial" charset="0"/>
                </a:rPr>
                <a:t>P</a:t>
              </a: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7391400" y="5181600"/>
              <a:ext cx="457200" cy="515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i="1">
                  <a:latin typeface="Arial" charset="0"/>
                </a:rPr>
                <a:t>Q</a:t>
              </a: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2062163" y="5265738"/>
              <a:ext cx="379412" cy="5159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>
                  <a:latin typeface="Arial" charset="0"/>
                </a:rPr>
                <a:t>0</a:t>
              </a:r>
            </a:p>
          </p:txBody>
        </p:sp>
        <p:sp>
          <p:nvSpPr>
            <p:cNvPr id="19" name="Rectangle 38"/>
            <p:cNvSpPr>
              <a:spLocks noChangeArrowheads="1"/>
            </p:cNvSpPr>
            <p:nvPr/>
          </p:nvSpPr>
          <p:spPr bwMode="auto">
            <a:xfrm>
              <a:off x="2063750" y="1144588"/>
              <a:ext cx="307975" cy="3659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5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4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3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2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1</a:t>
              </a:r>
            </a:p>
          </p:txBody>
        </p:sp>
        <p:sp>
          <p:nvSpPr>
            <p:cNvPr id="20" name="Rectangle 39"/>
            <p:cNvSpPr>
              <a:spLocks noChangeArrowheads="1"/>
            </p:cNvSpPr>
            <p:nvPr/>
          </p:nvSpPr>
          <p:spPr bwMode="auto">
            <a:xfrm>
              <a:off x="2598738" y="5413375"/>
              <a:ext cx="4521200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 b="1" dirty="0">
                  <a:latin typeface="Arial" charset="0"/>
                </a:rPr>
                <a:t> 2      4       </a:t>
              </a:r>
              <a:r>
                <a:rPr lang="en-US" sz="1800" b="1" dirty="0" smtClean="0">
                  <a:latin typeface="Arial" charset="0"/>
                </a:rPr>
                <a:t>6</a:t>
              </a:r>
              <a:r>
                <a:rPr lang="en-US" sz="1000" b="1" dirty="0" smtClean="0">
                  <a:latin typeface="Arial" charset="0"/>
                </a:rPr>
                <a:t> </a:t>
              </a:r>
              <a:r>
                <a:rPr lang="en-US" sz="1400" b="1" dirty="0" smtClean="0">
                  <a:latin typeface="Arial" charset="0"/>
                </a:rPr>
                <a:t> </a:t>
              </a:r>
              <a:r>
                <a:rPr lang="en-US" sz="1800" b="1" dirty="0" smtClean="0">
                  <a:latin typeface="Arial" charset="0"/>
                </a:rPr>
                <a:t>7  8     </a:t>
              </a:r>
              <a:r>
                <a:rPr lang="en-US" sz="1800" b="1" dirty="0">
                  <a:latin typeface="Arial" charset="0"/>
                </a:rPr>
                <a:t>10    12    14    16    18</a:t>
              </a:r>
            </a:p>
          </p:txBody>
        </p:sp>
        <p:sp>
          <p:nvSpPr>
            <p:cNvPr id="25" name="Line 44"/>
            <p:cNvSpPr>
              <a:spLocks noChangeShapeType="1"/>
            </p:cNvSpPr>
            <p:nvPr/>
          </p:nvSpPr>
          <p:spPr bwMode="auto">
            <a:xfrm flipH="1">
              <a:off x="4398963" y="2667000"/>
              <a:ext cx="935037" cy="27305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" name="Rectangle 45"/>
            <p:cNvSpPr>
              <a:spLocks noChangeArrowheads="1"/>
            </p:cNvSpPr>
            <p:nvPr/>
          </p:nvSpPr>
          <p:spPr bwMode="auto">
            <a:xfrm rot="16200000">
              <a:off x="715169" y="2724944"/>
              <a:ext cx="1984375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 b="1">
                  <a:latin typeface="Arial" charset="0"/>
                </a:rPr>
                <a:t>Price ($ per unit)</a:t>
              </a:r>
            </a:p>
          </p:txBody>
        </p:sp>
        <p:sp>
          <p:nvSpPr>
            <p:cNvPr id="27" name="Rectangle 46"/>
            <p:cNvSpPr>
              <a:spLocks noChangeArrowheads="1"/>
            </p:cNvSpPr>
            <p:nvPr/>
          </p:nvSpPr>
          <p:spPr bwMode="auto">
            <a:xfrm>
              <a:off x="3352800" y="5715000"/>
              <a:ext cx="24669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 b="1">
                  <a:latin typeface="Arial" charset="0"/>
                </a:rPr>
                <a:t>Units of </a:t>
              </a:r>
              <a:r>
                <a:rPr lang="en-US" sz="1800" b="1" i="1">
                  <a:latin typeface="Arial" charset="0"/>
                </a:rPr>
                <a:t>X</a:t>
              </a:r>
              <a:r>
                <a:rPr lang="en-US" sz="1800" b="1">
                  <a:latin typeface="Arial" charset="0"/>
                </a:rPr>
                <a:t> (000/week)</a:t>
              </a:r>
            </a:p>
          </p:txBody>
        </p:sp>
        <p:sp>
          <p:nvSpPr>
            <p:cNvPr id="28" name="Rectangle 47"/>
            <p:cNvSpPr>
              <a:spLocks noChangeArrowheads="1"/>
            </p:cNvSpPr>
            <p:nvPr/>
          </p:nvSpPr>
          <p:spPr bwMode="auto">
            <a:xfrm>
              <a:off x="5334000" y="2362200"/>
              <a:ext cx="2819400" cy="9227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Arial" charset="0"/>
                </a:rPr>
                <a:t>Equilibrium </a:t>
              </a:r>
              <a:r>
                <a:rPr lang="en-AU" sz="2400" b="1" dirty="0" smtClean="0">
                  <a:latin typeface="Arial" charset="0"/>
                </a:rPr>
                <a:t>price </a:t>
              </a:r>
            </a:p>
            <a:p>
              <a:pPr algn="ctr"/>
              <a:r>
                <a:rPr lang="en-AU" sz="2400" b="1" dirty="0" smtClean="0">
                  <a:latin typeface="Arial" charset="0"/>
                </a:rPr>
                <a:t>and quantity</a:t>
              </a:r>
              <a:endParaRPr lang="en-AU" sz="2400" b="1" dirty="0">
                <a:latin typeface="Arial" charset="0"/>
              </a:endParaRPr>
            </a:p>
          </p:txBody>
        </p:sp>
        <p:graphicFrame>
          <p:nvGraphicFramePr>
            <p:cNvPr id="29" name="Object 48"/>
            <p:cNvGraphicFramePr>
              <a:graphicFrameLocks noChangeAspect="1"/>
            </p:cNvGraphicFramePr>
            <p:nvPr/>
          </p:nvGraphicFramePr>
          <p:xfrm>
            <a:off x="4514850" y="3168650"/>
            <a:ext cx="112713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Equation" r:id="rId5" imgW="114120" imgH="215640" progId="Equation.3">
                    <p:embed/>
                  </p:oleObj>
                </mc:Choice>
                <mc:Fallback>
                  <p:oleObj name="Equation" r:id="rId5" imgW="114120" imgH="215640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4850" y="3168650"/>
                          <a:ext cx="112713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49"/>
            <p:cNvGraphicFramePr>
              <a:graphicFrameLocks noChangeAspect="1"/>
            </p:cNvGraphicFramePr>
            <p:nvPr/>
          </p:nvGraphicFramePr>
          <p:xfrm>
            <a:off x="4667250" y="3321050"/>
            <a:ext cx="112713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Equation" r:id="rId7" imgW="114120" imgH="215640" progId="Equation.3">
                    <p:embed/>
                  </p:oleObj>
                </mc:Choice>
                <mc:Fallback>
                  <p:oleObj name="Equation" r:id="rId7" imgW="114120" imgH="215640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7250" y="3321050"/>
                          <a:ext cx="112713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484437" y="1038225"/>
              <a:ext cx="3444876" cy="3689350"/>
              <a:chOff x="1565" y="894"/>
              <a:chExt cx="2170" cy="2324"/>
            </a:xfrm>
          </p:grpSpPr>
          <p:graphicFrame>
            <p:nvGraphicFramePr>
              <p:cNvPr id="32" name="Object 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565" y="942"/>
              <a:ext cx="1899" cy="22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3" name="Drawing" r:id="rId8" imgW="3012840" imgH="3611520" progId="">
                      <p:embed/>
                    </p:oleObj>
                  </mc:Choice>
                  <mc:Fallback>
                    <p:oleObj name="Drawing" r:id="rId8" imgW="3012840" imgH="3611520" progId="">
                      <p:embed/>
                      <p:pic>
                        <p:nvPicPr>
                          <p:cNvPr id="0" name="Object 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65" y="942"/>
                            <a:ext cx="1899" cy="22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hlink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Rectangle 6"/>
              <p:cNvSpPr>
                <a:spLocks noChangeArrowheads="1"/>
              </p:cNvSpPr>
              <p:nvPr/>
            </p:nvSpPr>
            <p:spPr bwMode="auto">
              <a:xfrm>
                <a:off x="3469" y="894"/>
                <a:ext cx="266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800" b="1" dirty="0">
                    <a:latin typeface="Arial" charset="0"/>
                  </a:rPr>
                  <a:t>S</a:t>
                </a:r>
              </a:p>
            </p:txBody>
          </p:sp>
        </p:grpSp>
        <p:sp>
          <p:nvSpPr>
            <p:cNvPr id="11" name="Oval 26"/>
            <p:cNvSpPr>
              <a:spLocks noChangeArrowheads="1"/>
            </p:cNvSpPr>
            <p:nvPr/>
          </p:nvSpPr>
          <p:spPr bwMode="auto">
            <a:xfrm>
              <a:off x="3995910" y="2841848"/>
              <a:ext cx="195262" cy="22701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3" name="Oval 42"/>
            <p:cNvSpPr>
              <a:spLocks noChangeArrowheads="1"/>
            </p:cNvSpPr>
            <p:nvPr/>
          </p:nvSpPr>
          <p:spPr bwMode="auto">
            <a:xfrm>
              <a:off x="4718050" y="1989138"/>
              <a:ext cx="195263" cy="22701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4" name="Oval 43"/>
            <p:cNvSpPr>
              <a:spLocks noChangeArrowheads="1"/>
            </p:cNvSpPr>
            <p:nvPr/>
          </p:nvSpPr>
          <p:spPr bwMode="auto">
            <a:xfrm>
              <a:off x="5237163" y="1198563"/>
              <a:ext cx="195262" cy="22701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2" name="Oval 41"/>
            <p:cNvSpPr>
              <a:spLocks noChangeArrowheads="1"/>
            </p:cNvSpPr>
            <p:nvPr/>
          </p:nvSpPr>
          <p:spPr bwMode="auto">
            <a:xfrm>
              <a:off x="3286125" y="3717925"/>
              <a:ext cx="195263" cy="22701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1" name="Oval 40"/>
            <p:cNvSpPr>
              <a:spLocks noChangeArrowheads="1"/>
            </p:cNvSpPr>
            <p:nvPr/>
          </p:nvSpPr>
          <p:spPr bwMode="auto">
            <a:xfrm>
              <a:off x="2505075" y="4508500"/>
              <a:ext cx="195263" cy="22701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53" name="AutoShape 50"/>
          <p:cNvSpPr>
            <a:spLocks noChangeArrowheads="1"/>
          </p:cNvSpPr>
          <p:nvPr/>
        </p:nvSpPr>
        <p:spPr bwMode="auto">
          <a:xfrm>
            <a:off x="3505200" y="2057400"/>
            <a:ext cx="1295400" cy="152400"/>
          </a:xfrm>
          <a:prstGeom prst="leftRightArrow">
            <a:avLst>
              <a:gd name="adj1" fmla="val 50000"/>
              <a:gd name="adj2" fmla="val 170000"/>
            </a:avLst>
          </a:prstGeom>
          <a:solidFill>
            <a:srgbClr val="FE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3419872" y="1484784"/>
            <a:ext cx="1368152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2400" b="1" dirty="0">
                <a:latin typeface="Arial" charset="0"/>
              </a:rPr>
              <a:t> </a:t>
            </a:r>
            <a:r>
              <a:rPr lang="en-AU" sz="2400" b="1" dirty="0" smtClean="0">
                <a:latin typeface="Arial" charset="0"/>
              </a:rPr>
              <a:t>Surplus</a:t>
            </a:r>
            <a:endParaRPr lang="en-AU" sz="2400" b="1" dirty="0">
              <a:latin typeface="Arial" charset="0"/>
            </a:endParaRPr>
          </a:p>
        </p:txBody>
      </p:sp>
      <p:sp>
        <p:nvSpPr>
          <p:cNvPr id="55" name="AutoShape 51"/>
          <p:cNvSpPr>
            <a:spLocks noChangeArrowheads="1"/>
          </p:cNvSpPr>
          <p:nvPr/>
        </p:nvSpPr>
        <p:spPr bwMode="auto">
          <a:xfrm>
            <a:off x="3505200" y="3733800"/>
            <a:ext cx="1524000" cy="152400"/>
          </a:xfrm>
          <a:prstGeom prst="leftRightArrow">
            <a:avLst>
              <a:gd name="adj1" fmla="val 50000"/>
              <a:gd name="adj2" fmla="val 20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3491879" y="4017805"/>
            <a:ext cx="1512169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2400" b="1" dirty="0">
                <a:latin typeface="Arial" charset="0"/>
              </a:rPr>
              <a:t> </a:t>
            </a:r>
            <a:r>
              <a:rPr lang="en-AU" sz="2400" b="1" dirty="0" smtClean="0">
                <a:latin typeface="Arial" charset="0"/>
              </a:rPr>
              <a:t>Shortage</a:t>
            </a:r>
            <a:endParaRPr lang="en-AU" sz="2400" b="1" dirty="0">
              <a:latin typeface="Arial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25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p" autoUpdateAnimBg="0" advAuto="0"/>
      <p:bldP spid="56" grpId="0" build="p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supply and demand model in equilibrium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741392" cy="326231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200" u="sng" dirty="0" smtClean="0"/>
              <a:t>Important: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While we may perceive it as static when we simply look at the graph, market supply and demand are constantly adjusting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The model actually shows a </a:t>
            </a:r>
            <a:r>
              <a:rPr lang="en-US" sz="2200" b="1" dirty="0" smtClean="0"/>
              <a:t>dynamic </a:t>
            </a:r>
            <a:r>
              <a:rPr lang="en-US" sz="2200" dirty="0" smtClean="0"/>
              <a:t>equilibrium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I.e. How do shortages and surpluses resolve themselves?</a:t>
            </a:r>
          </a:p>
          <a:p>
            <a:pPr lvl="1">
              <a:lnSpc>
                <a:spcPct val="20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note on notation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00808"/>
            <a:ext cx="7317456" cy="3262314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Use shorthand!  </a:t>
            </a:r>
            <a:r>
              <a:rPr lang="en-US" sz="2000" dirty="0" smtClean="0">
                <a:solidFill>
                  <a:schemeClr val="accent6"/>
                </a:solidFill>
              </a:rPr>
              <a:t>E.g.: </a:t>
            </a:r>
            <a:r>
              <a:rPr lang="en-US" sz="2000" dirty="0" smtClean="0">
                <a:solidFill>
                  <a:schemeClr val="accent6"/>
                </a:solidFill>
                <a:sym typeface="Wingdings"/>
              </a:rPr>
              <a:t>S =&gt; P, Q  </a:t>
            </a:r>
            <a:r>
              <a:rPr lang="en-US" sz="1800" dirty="0" smtClean="0">
                <a:solidFill>
                  <a:schemeClr val="accent6"/>
                </a:solidFill>
                <a:sym typeface="Wingdings"/>
              </a:rPr>
              <a:t>[an expansion in </a:t>
            </a:r>
          </a:p>
          <a:p>
            <a:pPr>
              <a:buNone/>
            </a:pPr>
            <a:r>
              <a:rPr lang="en-US" sz="1800" dirty="0" smtClean="0">
                <a:solidFill>
                  <a:schemeClr val="accent6"/>
                </a:solidFill>
                <a:sym typeface="Wingdings"/>
              </a:rPr>
              <a:t>supply leads to a decrease in price and increase in quantity]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Q</a:t>
            </a:r>
            <a:r>
              <a:rPr lang="en-US" sz="1800" baseline="-25000" dirty="0" smtClean="0"/>
              <a:t>D</a:t>
            </a:r>
            <a:r>
              <a:rPr lang="en-US" sz="1800" dirty="0" smtClean="0"/>
              <a:t> = Quantity demanded</a:t>
            </a:r>
          </a:p>
          <a:p>
            <a:r>
              <a:rPr lang="en-US" sz="1800" dirty="0" smtClean="0"/>
              <a:t>Q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= Quantity supplied</a:t>
            </a:r>
          </a:p>
          <a:p>
            <a:pPr>
              <a:buNone/>
            </a:pPr>
            <a:r>
              <a:rPr lang="en-US" sz="1800" dirty="0" smtClean="0"/>
              <a:t>Use when you need to differentiate Q!</a:t>
            </a:r>
          </a:p>
          <a:p>
            <a:pPr>
              <a:buNone/>
            </a:pPr>
            <a:r>
              <a:rPr lang="en-US" sz="1800" dirty="0" smtClean="0">
                <a:solidFill>
                  <a:schemeClr val="accent6"/>
                </a:solidFill>
              </a:rPr>
              <a:t>E.g.: In a shortage, Q</a:t>
            </a:r>
            <a:r>
              <a:rPr lang="en-US" sz="1800" baseline="-25000" dirty="0" smtClean="0">
                <a:solidFill>
                  <a:schemeClr val="accent6"/>
                </a:solidFill>
              </a:rPr>
              <a:t>D</a:t>
            </a:r>
            <a:r>
              <a:rPr lang="en-US" sz="1800" dirty="0" smtClean="0">
                <a:solidFill>
                  <a:schemeClr val="accent6"/>
                </a:solidFill>
              </a:rPr>
              <a:t> &gt; Q</a:t>
            </a:r>
            <a:r>
              <a:rPr lang="en-US" sz="1800" baseline="-25000" dirty="0" smtClean="0">
                <a:solidFill>
                  <a:schemeClr val="accent6"/>
                </a:solidFill>
              </a:rPr>
              <a:t>S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When you are comparing multiple P and Q, you can use the </a:t>
            </a:r>
          </a:p>
          <a:p>
            <a:pPr>
              <a:buNone/>
            </a:pPr>
            <a:r>
              <a:rPr lang="en-US" sz="1800" dirty="0" smtClean="0"/>
              <a:t>following notation to make it clear when you are referring to </a:t>
            </a:r>
          </a:p>
          <a:p>
            <a:pPr>
              <a:buNone/>
            </a:pPr>
            <a:r>
              <a:rPr lang="en-US" sz="1800" dirty="0" smtClean="0"/>
              <a:t>equilibrium P and Q:</a:t>
            </a:r>
            <a:endParaRPr lang="en-US" sz="2000" dirty="0" smtClean="0"/>
          </a:p>
          <a:p>
            <a:r>
              <a:rPr lang="en-US" sz="1800" dirty="0" smtClean="0"/>
              <a:t>P* = Equilibrium price   [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is also common]</a:t>
            </a:r>
          </a:p>
          <a:p>
            <a:r>
              <a:rPr lang="en-US" sz="1800" dirty="0" smtClean="0"/>
              <a:t>Q* = Equilibrium quantity   [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is also common]</a:t>
            </a:r>
          </a:p>
          <a:p>
            <a:pPr>
              <a:lnSpc>
                <a:spcPct val="20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Demand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741392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Three reasons why the law of demand holds true:</a:t>
            </a:r>
          </a:p>
          <a:p>
            <a:pPr marL="914400" lvl="1" indent="-4572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 sz="2400" b="1" dirty="0" smtClean="0"/>
              <a:t>Income effect</a:t>
            </a:r>
          </a:p>
          <a:p>
            <a:pPr marL="914400" lvl="1" indent="-4572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 sz="2400" b="1" dirty="0" smtClean="0"/>
              <a:t>Substitution effect</a:t>
            </a:r>
          </a:p>
          <a:p>
            <a:pPr marL="914400" lvl="1" indent="-4572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 sz="2400" b="1" dirty="0" smtClean="0"/>
              <a:t>Diminishing marginal utility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Demand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741392" cy="3262314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 sz="2200" b="1" dirty="0" smtClean="0"/>
              <a:t>Income effect: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When the price of a product is lower, a consumer can afford </a:t>
            </a:r>
            <a:r>
              <a:rPr lang="en-US" sz="2200" i="1" dirty="0" smtClean="0"/>
              <a:t>more</a:t>
            </a:r>
            <a:r>
              <a:rPr lang="en-US" sz="2200" dirty="0" smtClean="0"/>
              <a:t> of the product without giving up other products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The decline in prices therefore increases the purchasing power of consumers, and increases their real income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Demand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741392" cy="401876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+mj-lt"/>
              <a:buAutoNum type="arabicPeriod" startAt="2"/>
            </a:pPr>
            <a:r>
              <a:rPr lang="en-US" sz="2200" b="1" dirty="0" smtClean="0"/>
              <a:t>Substitution effect: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When the price of a product is lower, consumers have a greater incentive to substitute other products for it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E.g. beef and lamb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05273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Demand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84784"/>
            <a:ext cx="6768752" cy="401876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+mj-lt"/>
              <a:buAutoNum type="arabicPeriod" startAt="3"/>
            </a:pPr>
            <a:r>
              <a:rPr lang="en-US" sz="2100" b="1" dirty="0" smtClean="0"/>
              <a:t>Diminishing marginal utility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The </a:t>
            </a:r>
            <a:r>
              <a:rPr lang="en-US" sz="2100" b="1" dirty="0" smtClean="0"/>
              <a:t>utility</a:t>
            </a:r>
            <a:r>
              <a:rPr lang="en-US" sz="2100" dirty="0" smtClean="0"/>
              <a:t> gained from each additional unit of product decreases (as more of it is purchased)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Utility?</a:t>
            </a:r>
          </a:p>
          <a:p>
            <a:pPr lvl="2">
              <a:lnSpc>
                <a:spcPct val="150000"/>
              </a:lnSpc>
            </a:pPr>
            <a:r>
              <a:rPr lang="en-US" sz="2100" dirty="0" smtClean="0"/>
              <a:t>The satisfaction derived from (in our case) the product that is purchased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Prices must therefore be lower for greater quantities to be purchased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Demand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556792"/>
            <a:ext cx="6741392" cy="4018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An example: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539552" y="2420888"/>
            <a:ext cx="8305800" cy="3730625"/>
            <a:chOff x="565448" y="2132856"/>
            <a:chExt cx="8305800" cy="373062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398886" y="3493344"/>
              <a:ext cx="6858000" cy="2370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70000"/>
                </a:lnSpc>
                <a:tabLst>
                  <a:tab pos="1876425" algn="r"/>
                  <a:tab pos="5888038" algn="r"/>
                </a:tabLst>
              </a:pPr>
              <a:r>
                <a:rPr lang="en-US"/>
                <a:t> </a:t>
              </a:r>
              <a:r>
                <a:rPr lang="en-US" i="1">
                  <a:latin typeface="Arial" charset="0"/>
                </a:rPr>
                <a:t>a</a:t>
              </a:r>
              <a:r>
                <a:rPr lang="en-US">
                  <a:latin typeface="Arial" charset="0"/>
                </a:rPr>
                <a:t>	5	10</a:t>
              </a:r>
            </a:p>
            <a:p>
              <a:pPr>
                <a:lnSpc>
                  <a:spcPct val="110000"/>
                </a:lnSpc>
                <a:tabLst>
                  <a:tab pos="1876425" algn="r"/>
                  <a:tab pos="5888038" algn="r"/>
                </a:tabLst>
              </a:pPr>
              <a:r>
                <a:rPr lang="en-US">
                  <a:latin typeface="Arial" charset="0"/>
                </a:rPr>
                <a:t> </a:t>
              </a:r>
              <a:r>
                <a:rPr lang="en-US" i="1">
                  <a:latin typeface="Arial" charset="0"/>
                </a:rPr>
                <a:t>b</a:t>
              </a:r>
              <a:r>
                <a:rPr lang="en-US">
                  <a:latin typeface="Arial" charset="0"/>
                </a:rPr>
                <a:t>	4	20</a:t>
              </a:r>
            </a:p>
            <a:p>
              <a:pPr>
                <a:lnSpc>
                  <a:spcPct val="110000"/>
                </a:lnSpc>
                <a:tabLst>
                  <a:tab pos="1876425" algn="r"/>
                  <a:tab pos="5888038" algn="r"/>
                </a:tabLst>
              </a:pPr>
              <a:r>
                <a:rPr lang="en-US">
                  <a:latin typeface="Arial" charset="0"/>
                </a:rPr>
                <a:t> </a:t>
              </a:r>
              <a:r>
                <a:rPr lang="en-US" i="1">
                  <a:latin typeface="Arial" charset="0"/>
                </a:rPr>
                <a:t>c</a:t>
              </a:r>
              <a:r>
                <a:rPr lang="en-US">
                  <a:latin typeface="Arial" charset="0"/>
                </a:rPr>
                <a:t>	3	35</a:t>
              </a:r>
            </a:p>
            <a:p>
              <a:pPr>
                <a:lnSpc>
                  <a:spcPct val="110000"/>
                </a:lnSpc>
                <a:tabLst>
                  <a:tab pos="1876425" algn="r"/>
                  <a:tab pos="5888038" algn="r"/>
                </a:tabLst>
              </a:pPr>
              <a:r>
                <a:rPr lang="en-US">
                  <a:latin typeface="Arial" charset="0"/>
                </a:rPr>
                <a:t> </a:t>
              </a:r>
              <a:r>
                <a:rPr lang="en-US" i="1">
                  <a:latin typeface="Arial" charset="0"/>
                </a:rPr>
                <a:t>d</a:t>
              </a:r>
              <a:r>
                <a:rPr lang="en-US">
                  <a:latin typeface="Arial" charset="0"/>
                </a:rPr>
                <a:t>	2	55</a:t>
              </a:r>
            </a:p>
            <a:p>
              <a:pPr>
                <a:lnSpc>
                  <a:spcPct val="110000"/>
                </a:lnSpc>
                <a:tabLst>
                  <a:tab pos="1876425" algn="r"/>
                  <a:tab pos="5888038" algn="r"/>
                </a:tabLst>
              </a:pPr>
              <a:r>
                <a:rPr lang="en-US">
                  <a:latin typeface="Arial" charset="0"/>
                </a:rPr>
                <a:t> </a:t>
              </a:r>
              <a:r>
                <a:rPr lang="en-US" i="1">
                  <a:latin typeface="Arial" charset="0"/>
                </a:rPr>
                <a:t>e</a:t>
              </a:r>
              <a:r>
                <a:rPr lang="en-US">
                  <a:latin typeface="Arial" charset="0"/>
                </a:rPr>
                <a:t>	1	80	</a:t>
              </a:r>
              <a:r>
                <a:rPr lang="en-US"/>
                <a:t> 	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408411" y="3340944"/>
              <a:ext cx="68532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1403648" y="2132856"/>
              <a:ext cx="68484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65448" y="2197944"/>
              <a:ext cx="8305800" cy="1027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lnSpc>
                  <a:spcPct val="110000"/>
                </a:lnSpc>
                <a:spcBef>
                  <a:spcPct val="60000"/>
                </a:spcBef>
                <a:tabLst>
                  <a:tab pos="2049463" algn="ctr"/>
                  <a:tab pos="5945188" algn="ctr"/>
                </a:tabLst>
              </a:pPr>
              <a:r>
                <a:rPr lang="en-US" sz="3200" dirty="0"/>
                <a:t>	         </a:t>
              </a:r>
              <a:r>
                <a:rPr lang="en-US" sz="2400" dirty="0">
                  <a:latin typeface="Arial" charset="0"/>
                </a:rPr>
                <a:t>Price</a:t>
              </a:r>
              <a:r>
                <a:rPr lang="en-US" sz="2400" dirty="0"/>
                <a:t>	        </a:t>
              </a:r>
              <a:r>
                <a:rPr lang="en-US" sz="2400" dirty="0">
                  <a:latin typeface="Arial" charset="0"/>
                </a:rPr>
                <a:t>Quantity demanded                </a:t>
              </a:r>
            </a:p>
            <a:p>
              <a:pPr>
                <a:lnSpc>
                  <a:spcPct val="110000"/>
                </a:lnSpc>
                <a:tabLst>
                  <a:tab pos="2049463" algn="ctr"/>
                  <a:tab pos="5945188" algn="ctr"/>
                </a:tabLst>
              </a:pPr>
              <a:r>
                <a:rPr lang="en-US" sz="2400" dirty="0"/>
                <a:t>	            </a:t>
              </a:r>
              <a:r>
                <a:rPr lang="en-US" sz="2400" dirty="0">
                  <a:latin typeface="Arial" charset="0"/>
                </a:rPr>
                <a:t>per unit	     per week</a:t>
              </a:r>
              <a:endParaRPr lang="en-US" sz="1800" b="1" dirty="0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/>
          <p:nvPr/>
        </p:nvGrpSpPr>
        <p:grpSpPr>
          <a:xfrm>
            <a:off x="1691680" y="692696"/>
            <a:ext cx="6329066" cy="5476106"/>
            <a:chOff x="1524000" y="685800"/>
            <a:chExt cx="6329066" cy="5476106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2667000" y="1104900"/>
              <a:ext cx="4568825" cy="4043363"/>
              <a:chOff x="1680" y="696"/>
              <a:chExt cx="2878" cy="2547"/>
            </a:xfrm>
          </p:grpSpPr>
          <p:sp>
            <p:nvSpPr>
              <p:cNvPr id="101" name="Freeform 17"/>
              <p:cNvSpPr>
                <a:spLocks/>
              </p:cNvSpPr>
              <p:nvPr/>
            </p:nvSpPr>
            <p:spPr bwMode="auto">
              <a:xfrm>
                <a:off x="1680" y="696"/>
                <a:ext cx="2602" cy="2386"/>
              </a:xfrm>
              <a:custGeom>
                <a:avLst/>
                <a:gdLst>
                  <a:gd name="T0" fmla="*/ 0 w 4986"/>
                  <a:gd name="T1" fmla="*/ 0 h 4361"/>
                  <a:gd name="T2" fmla="*/ 1 w 4986"/>
                  <a:gd name="T3" fmla="*/ 3 h 4361"/>
                  <a:gd name="T4" fmla="*/ 3 w 4986"/>
                  <a:gd name="T5" fmla="*/ 5 h 4361"/>
                  <a:gd name="T6" fmla="*/ 4 w 4986"/>
                  <a:gd name="T7" fmla="*/ 8 h 4361"/>
                  <a:gd name="T8" fmla="*/ 5 w 4986"/>
                  <a:gd name="T9" fmla="*/ 11 h 4361"/>
                  <a:gd name="T10" fmla="*/ 7 w 4986"/>
                  <a:gd name="T11" fmla="*/ 14 h 4361"/>
                  <a:gd name="T12" fmla="*/ 8 w 4986"/>
                  <a:gd name="T13" fmla="*/ 16 h 4361"/>
                  <a:gd name="T14" fmla="*/ 10 w 4986"/>
                  <a:gd name="T15" fmla="*/ 18 h 4361"/>
                  <a:gd name="T16" fmla="*/ 11 w 4986"/>
                  <a:gd name="T17" fmla="*/ 20 h 4361"/>
                  <a:gd name="T18" fmla="*/ 14 w 4986"/>
                  <a:gd name="T19" fmla="*/ 23 h 4361"/>
                  <a:gd name="T20" fmla="*/ 15 w 4986"/>
                  <a:gd name="T21" fmla="*/ 25 h 4361"/>
                  <a:gd name="T22" fmla="*/ 17 w 4986"/>
                  <a:gd name="T23" fmla="*/ 27 h 4361"/>
                  <a:gd name="T24" fmla="*/ 19 w 4986"/>
                  <a:gd name="T25" fmla="*/ 29 h 4361"/>
                  <a:gd name="T26" fmla="*/ 21 w 4986"/>
                  <a:gd name="T27" fmla="*/ 30 h 4361"/>
                  <a:gd name="T28" fmla="*/ 23 w 4986"/>
                  <a:gd name="T29" fmla="*/ 32 h 4361"/>
                  <a:gd name="T30" fmla="*/ 26 w 4986"/>
                  <a:gd name="T31" fmla="*/ 33 h 4361"/>
                  <a:gd name="T32" fmla="*/ 28 w 4986"/>
                  <a:gd name="T33" fmla="*/ 35 h 43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86"/>
                  <a:gd name="T52" fmla="*/ 0 h 4361"/>
                  <a:gd name="T53" fmla="*/ 4986 w 4986"/>
                  <a:gd name="T54" fmla="*/ 4361 h 43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86" h="4361">
                    <a:moveTo>
                      <a:pt x="0" y="0"/>
                    </a:moveTo>
                    <a:lnTo>
                      <a:pt x="217" y="351"/>
                    </a:lnTo>
                    <a:lnTo>
                      <a:pt x="452" y="696"/>
                    </a:lnTo>
                    <a:lnTo>
                      <a:pt x="699" y="1031"/>
                    </a:lnTo>
                    <a:lnTo>
                      <a:pt x="961" y="1357"/>
                    </a:lnTo>
                    <a:lnTo>
                      <a:pt x="1232" y="1670"/>
                    </a:lnTo>
                    <a:lnTo>
                      <a:pt x="1520" y="1975"/>
                    </a:lnTo>
                    <a:lnTo>
                      <a:pt x="1818" y="2268"/>
                    </a:lnTo>
                    <a:lnTo>
                      <a:pt x="2128" y="2551"/>
                    </a:lnTo>
                    <a:lnTo>
                      <a:pt x="2449" y="2820"/>
                    </a:lnTo>
                    <a:lnTo>
                      <a:pt x="2781" y="3078"/>
                    </a:lnTo>
                    <a:lnTo>
                      <a:pt x="3123" y="3325"/>
                    </a:lnTo>
                    <a:lnTo>
                      <a:pt x="3477" y="3558"/>
                    </a:lnTo>
                    <a:lnTo>
                      <a:pt x="3839" y="3777"/>
                    </a:lnTo>
                    <a:lnTo>
                      <a:pt x="4212" y="3985"/>
                    </a:lnTo>
                    <a:lnTo>
                      <a:pt x="4595" y="4180"/>
                    </a:lnTo>
                    <a:lnTo>
                      <a:pt x="4986" y="4361"/>
                    </a:lnTo>
                  </a:path>
                </a:pathLst>
              </a:custGeom>
              <a:noFill/>
              <a:ln w="38100">
                <a:solidFill>
                  <a:srgbClr val="DA003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2" name="Rectangle 18"/>
              <p:cNvSpPr>
                <a:spLocks noChangeArrowheads="1"/>
              </p:cNvSpPr>
              <p:nvPr/>
            </p:nvSpPr>
            <p:spPr bwMode="auto">
              <a:xfrm>
                <a:off x="4279" y="2915"/>
                <a:ext cx="279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800" b="1" dirty="0" smtClean="0">
                    <a:latin typeface="Arial" charset="0"/>
                  </a:rPr>
                  <a:t>D</a:t>
                </a:r>
                <a:endParaRPr lang="en-US" sz="2800" b="1" dirty="0">
                  <a:latin typeface="Arial" charset="0"/>
                </a:endParaRP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392363" y="1228725"/>
              <a:ext cx="4694237" cy="4271963"/>
              <a:chOff x="1489" y="965"/>
              <a:chExt cx="2957" cy="2691"/>
            </a:xfrm>
          </p:grpSpPr>
          <p:sp>
            <p:nvSpPr>
              <p:cNvPr id="99" name="Line 20"/>
              <p:cNvSpPr>
                <a:spLocks noChangeShapeType="1"/>
              </p:cNvSpPr>
              <p:nvPr/>
            </p:nvSpPr>
            <p:spPr bwMode="auto">
              <a:xfrm>
                <a:off x="1489" y="965"/>
                <a:ext cx="0" cy="269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0" name="Line 21"/>
              <p:cNvSpPr>
                <a:spLocks noChangeShapeType="1"/>
              </p:cNvSpPr>
              <p:nvPr/>
            </p:nvSpPr>
            <p:spPr bwMode="auto">
              <a:xfrm>
                <a:off x="1490" y="3655"/>
                <a:ext cx="295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2209800" y="685800"/>
              <a:ext cx="421591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>
                  <a:latin typeface="Arial" charset="0"/>
                </a:rPr>
                <a:t>P</a:t>
              </a:r>
            </a:p>
          </p:txBody>
        </p:sp>
        <p:sp>
          <p:nvSpPr>
            <p:cNvPr id="78" name="Rectangle 23"/>
            <p:cNvSpPr>
              <a:spLocks noChangeArrowheads="1"/>
            </p:cNvSpPr>
            <p:nvPr/>
          </p:nvSpPr>
          <p:spPr bwMode="auto">
            <a:xfrm>
              <a:off x="7391400" y="5257800"/>
              <a:ext cx="461666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>
                  <a:latin typeface="Arial" charset="0"/>
                </a:rPr>
                <a:t>Q</a:t>
              </a:r>
            </a:p>
          </p:txBody>
        </p:sp>
        <p:sp>
          <p:nvSpPr>
            <p:cNvPr id="79" name="Rectangle 24"/>
            <p:cNvSpPr>
              <a:spLocks noChangeArrowheads="1"/>
            </p:cNvSpPr>
            <p:nvPr/>
          </p:nvSpPr>
          <p:spPr bwMode="auto">
            <a:xfrm>
              <a:off x="2062163" y="5341938"/>
              <a:ext cx="379412" cy="5159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>
                  <a:latin typeface="Arial" charset="0"/>
                </a:rPr>
                <a:t>0</a:t>
              </a:r>
            </a:p>
          </p:txBody>
        </p:sp>
        <p:sp>
          <p:nvSpPr>
            <p:cNvPr id="80" name="Rectangle 25"/>
            <p:cNvSpPr>
              <a:spLocks noChangeArrowheads="1"/>
            </p:cNvSpPr>
            <p:nvPr/>
          </p:nvSpPr>
          <p:spPr bwMode="auto">
            <a:xfrm>
              <a:off x="2063750" y="1220788"/>
              <a:ext cx="307975" cy="3659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5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4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3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2</a:t>
              </a: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endParaRPr lang="en-US" sz="1800" b="1">
                <a:latin typeface="Arial" charset="0"/>
              </a:endParaRPr>
            </a:p>
            <a:p>
              <a:pPr algn="r"/>
              <a:r>
                <a:rPr lang="en-US" sz="1800" b="1">
                  <a:latin typeface="Arial" charset="0"/>
                </a:rPr>
                <a:t>1</a:t>
              </a:r>
            </a:p>
          </p:txBody>
        </p:sp>
        <p:sp>
          <p:nvSpPr>
            <p:cNvPr id="81" name="Rectangle 26"/>
            <p:cNvSpPr>
              <a:spLocks noChangeArrowheads="1"/>
            </p:cNvSpPr>
            <p:nvPr/>
          </p:nvSpPr>
          <p:spPr bwMode="auto">
            <a:xfrm>
              <a:off x="2598738" y="5489575"/>
              <a:ext cx="4521200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10    20    30    40    50    60    70    80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 rot="16200000">
              <a:off x="713581" y="2944019"/>
              <a:ext cx="19843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 b="1">
                  <a:latin typeface="Arial" charset="0"/>
                </a:rPr>
                <a:t>Price ($ per unit)</a:t>
              </a:r>
            </a:p>
          </p:txBody>
        </p:sp>
        <p:sp>
          <p:nvSpPr>
            <p:cNvPr id="83" name="Rectangle 33"/>
            <p:cNvSpPr>
              <a:spLocks noChangeArrowheads="1"/>
            </p:cNvSpPr>
            <p:nvPr/>
          </p:nvSpPr>
          <p:spPr bwMode="auto">
            <a:xfrm>
              <a:off x="3180184" y="5798368"/>
              <a:ext cx="41179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 b="1" dirty="0">
                  <a:latin typeface="Arial" charset="0"/>
                </a:rPr>
                <a:t>Quantity demanded (units per week)</a:t>
              </a:r>
            </a:p>
          </p:txBody>
        </p:sp>
        <p:grpSp>
          <p:nvGrpSpPr>
            <p:cNvPr id="5" name="Group 40"/>
            <p:cNvGrpSpPr>
              <a:grpSpLocks/>
            </p:cNvGrpSpPr>
            <p:nvPr/>
          </p:nvGrpSpPr>
          <p:grpSpPr bwMode="auto">
            <a:xfrm>
              <a:off x="2736850" y="954088"/>
              <a:ext cx="649288" cy="544512"/>
              <a:chOff x="1724" y="601"/>
              <a:chExt cx="409" cy="343"/>
            </a:xfrm>
          </p:grpSpPr>
          <p:sp>
            <p:nvSpPr>
              <p:cNvPr id="97" name="Oval 27"/>
              <p:cNvSpPr>
                <a:spLocks noChangeArrowheads="1"/>
              </p:cNvSpPr>
              <p:nvPr/>
            </p:nvSpPr>
            <p:spPr bwMode="auto">
              <a:xfrm>
                <a:off x="1724" y="801"/>
                <a:ext cx="123" cy="14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8" name="Text Box 34"/>
              <p:cNvSpPr txBox="1">
                <a:spLocks noChangeArrowheads="1"/>
              </p:cNvSpPr>
              <p:nvPr/>
            </p:nvSpPr>
            <p:spPr bwMode="auto">
              <a:xfrm>
                <a:off x="1910" y="601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3252793" y="1700213"/>
              <a:ext cx="647701" cy="581025"/>
              <a:chOff x="2013" y="1081"/>
              <a:chExt cx="408" cy="366"/>
            </a:xfrm>
          </p:grpSpPr>
          <p:sp>
            <p:nvSpPr>
              <p:cNvPr id="95" name="Oval 28"/>
              <p:cNvSpPr>
                <a:spLocks noChangeArrowheads="1"/>
              </p:cNvSpPr>
              <p:nvPr/>
            </p:nvSpPr>
            <p:spPr bwMode="auto">
              <a:xfrm>
                <a:off x="2013" y="1304"/>
                <a:ext cx="123" cy="14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6" name="Text Box 35"/>
              <p:cNvSpPr txBox="1">
                <a:spLocks noChangeArrowheads="1"/>
              </p:cNvSpPr>
              <p:nvPr/>
            </p:nvSpPr>
            <p:spPr bwMode="auto">
              <a:xfrm>
                <a:off x="2198" y="1081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4044954" y="2630488"/>
              <a:ext cx="542925" cy="514350"/>
              <a:chOff x="2548" y="1657"/>
              <a:chExt cx="342" cy="324"/>
            </a:xfrm>
          </p:grpSpPr>
          <p:sp>
            <p:nvSpPr>
              <p:cNvPr id="93" name="Oval 29"/>
              <p:cNvSpPr>
                <a:spLocks noChangeArrowheads="1"/>
              </p:cNvSpPr>
              <p:nvPr/>
            </p:nvSpPr>
            <p:spPr bwMode="auto">
              <a:xfrm>
                <a:off x="2548" y="1838"/>
                <a:ext cx="123" cy="14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4" name="Text Box 36"/>
              <p:cNvSpPr txBox="1">
                <a:spLocks noChangeArrowheads="1"/>
              </p:cNvSpPr>
              <p:nvPr/>
            </p:nvSpPr>
            <p:spPr bwMode="auto">
              <a:xfrm>
                <a:off x="2678" y="1657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4979991" y="3392494"/>
              <a:ext cx="615951" cy="544513"/>
              <a:chOff x="3137" y="2137"/>
              <a:chExt cx="388" cy="343"/>
            </a:xfrm>
          </p:grpSpPr>
          <p:sp>
            <p:nvSpPr>
              <p:cNvPr id="91" name="Oval 30"/>
              <p:cNvSpPr>
                <a:spLocks noChangeArrowheads="1"/>
              </p:cNvSpPr>
              <p:nvPr/>
            </p:nvSpPr>
            <p:spPr bwMode="auto">
              <a:xfrm>
                <a:off x="3137" y="2337"/>
                <a:ext cx="123" cy="14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2" name="Text Box 37"/>
              <p:cNvSpPr txBox="1">
                <a:spLocks noChangeArrowheads="1"/>
              </p:cNvSpPr>
              <p:nvPr/>
            </p:nvSpPr>
            <p:spPr bwMode="auto">
              <a:xfrm>
                <a:off x="3302" y="2137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6280150" y="4230688"/>
              <a:ext cx="534988" cy="566737"/>
              <a:chOff x="3956" y="2665"/>
              <a:chExt cx="337" cy="357"/>
            </a:xfrm>
          </p:grpSpPr>
          <p:sp>
            <p:nvSpPr>
              <p:cNvPr id="89" name="Oval 31"/>
              <p:cNvSpPr>
                <a:spLocks noChangeArrowheads="1"/>
              </p:cNvSpPr>
              <p:nvPr/>
            </p:nvSpPr>
            <p:spPr bwMode="auto">
              <a:xfrm>
                <a:off x="3956" y="2879"/>
                <a:ext cx="123" cy="14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0" name="Text Box 38"/>
              <p:cNvSpPr txBox="1">
                <a:spLocks noChangeArrowheads="1"/>
              </p:cNvSpPr>
              <p:nvPr/>
            </p:nvSpPr>
            <p:spPr bwMode="auto">
              <a:xfrm>
                <a:off x="4070" y="2665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Arial" charset="0"/>
                  </a:rPr>
                  <a:t>e</a:t>
                </a:r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2058</TotalTime>
  <Words>1415</Words>
  <Application>Microsoft Office PowerPoint</Application>
  <PresentationFormat>On-screen Show (4:3)</PresentationFormat>
  <Paragraphs>412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ＭＳ Ｐゴシック</vt:lpstr>
      <vt:lpstr>Arial</vt:lpstr>
      <vt:lpstr>Times</vt:lpstr>
      <vt:lpstr>Verdana</vt:lpstr>
      <vt:lpstr>Wingdings</vt:lpstr>
      <vt:lpstr>Lecture 1</vt:lpstr>
      <vt:lpstr>Drawing</vt:lpstr>
      <vt:lpstr>Equation</vt:lpstr>
      <vt:lpstr>Principles of Microeconomics</vt:lpstr>
      <vt:lpstr>Overview</vt:lpstr>
      <vt:lpstr>Demand</vt:lpstr>
      <vt:lpstr>Demand</vt:lpstr>
      <vt:lpstr>Demand</vt:lpstr>
      <vt:lpstr>Demand</vt:lpstr>
      <vt:lpstr>Demand</vt:lpstr>
      <vt:lpstr>Demand</vt:lpstr>
      <vt:lpstr>PowerPoint Presentation</vt:lpstr>
      <vt:lpstr>Demand</vt:lpstr>
      <vt:lpstr>Demand</vt:lpstr>
      <vt:lpstr>PowerPoint Presentation</vt:lpstr>
      <vt:lpstr>PowerPoint Presentation</vt:lpstr>
      <vt:lpstr>PowerPoint Presentation</vt:lpstr>
      <vt:lpstr>Utility</vt:lpstr>
      <vt:lpstr>Utility</vt:lpstr>
      <vt:lpstr>Utility</vt:lpstr>
      <vt:lpstr>PowerPoint Presentation</vt:lpstr>
      <vt:lpstr>Extension: How we derive the demand curve</vt:lpstr>
      <vt:lpstr>Extension: How we derive the demand curve</vt:lpstr>
      <vt:lpstr>Extension: How we derive the demand curve</vt:lpstr>
      <vt:lpstr>Extension: How we derive the demand curve</vt:lpstr>
      <vt:lpstr>PowerPoint Presentation</vt:lpstr>
      <vt:lpstr>Supply</vt:lpstr>
      <vt:lpstr>Supply</vt:lpstr>
      <vt:lpstr>PowerPoint Presentation</vt:lpstr>
      <vt:lpstr>Supply</vt:lpstr>
      <vt:lpstr>PowerPoint Presentation</vt:lpstr>
      <vt:lpstr>PowerPoint Presentation</vt:lpstr>
      <vt:lpstr>PowerPoint Presentation</vt:lpstr>
      <vt:lpstr>Supply</vt:lpstr>
      <vt:lpstr>The supply and demand model in equilibrium</vt:lpstr>
      <vt:lpstr>PowerPoint Presentation</vt:lpstr>
      <vt:lpstr>PowerPoint Presentation</vt:lpstr>
      <vt:lpstr>PowerPoint Presentation</vt:lpstr>
      <vt:lpstr>The supply and demand model in equilibrium</vt:lpstr>
      <vt:lpstr>A note on notation</vt:lpstr>
    </vt:vector>
  </TitlesOfParts>
  <Company>Grizli777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ANU-UPNG COORDINATOR</cp:lastModifiedBy>
  <cp:revision>257</cp:revision>
  <cp:lastPrinted>2016-03-01T01:31:37Z</cp:lastPrinted>
  <dcterms:created xsi:type="dcterms:W3CDTF">2011-01-27T06:03:15Z</dcterms:created>
  <dcterms:modified xsi:type="dcterms:W3CDTF">2016-03-01T01:31:45Z</dcterms:modified>
</cp:coreProperties>
</file>