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3456">
          <p15:clr>
            <a:srgbClr val="A4A3A4"/>
          </p15:clr>
        </p15:guide>
        <p15:guide id="4" orient="horz" pos="4176">
          <p15:clr>
            <a:srgbClr val="A4A3A4"/>
          </p15:clr>
        </p15:guide>
        <p15:guide id="5" pos="2880">
          <p15:clr>
            <a:srgbClr val="A4A3A4"/>
          </p15:clr>
        </p15:guide>
        <p15:guide id="6" pos="288">
          <p15:clr>
            <a:srgbClr val="A4A3A4"/>
          </p15:clr>
        </p15:guide>
        <p15:guide id="7" pos="5616">
          <p15:clr>
            <a:srgbClr val="A4A3A4"/>
          </p15:clr>
        </p15:guide>
        <p15:guide id="8" pos="4512">
          <p15:clr>
            <a:srgbClr val="A4A3A4"/>
          </p15:clr>
        </p15:guide>
        <p15:guide id="9" pos="144">
          <p15:clr>
            <a:srgbClr val="A4A3A4"/>
          </p15:clr>
        </p15:guide>
        <p15:guide id="10" pos="5472">
          <p15:clr>
            <a:srgbClr val="A4A3A4"/>
          </p15:clr>
        </p15:guide>
        <p15:guide id="11" pos="1920">
          <p15:clr>
            <a:srgbClr val="A4A3A4"/>
          </p15:clr>
        </p15:guide>
        <p15:guide id="12" pos="20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81FC"/>
    <a:srgbClr val="69A5FD"/>
    <a:srgbClr val="6699FF"/>
    <a:srgbClr val="3399FF"/>
    <a:srgbClr val="9F7E19"/>
    <a:srgbClr val="000041"/>
    <a:srgbClr val="B4CADC"/>
    <a:srgbClr val="A7BED2"/>
    <a:srgbClr val="93AEC6"/>
    <a:srgbClr val="4D4A4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>
        <p:scale>
          <a:sx n="66" d="100"/>
          <a:sy n="66" d="100"/>
        </p:scale>
        <p:origin x="-1264" y="-48"/>
      </p:cViewPr>
      <p:guideLst>
        <p:guide orient="horz" pos="2160"/>
        <p:guide orient="horz" pos="288"/>
        <p:guide orient="horz" pos="3456"/>
        <p:guide orient="horz" pos="4176"/>
        <p:guide pos="2880"/>
        <p:guide pos="288"/>
        <p:guide pos="5616"/>
        <p:guide pos="4512"/>
        <p:guide pos="144"/>
        <p:guide pos="5472"/>
        <p:guide pos="1920"/>
        <p:guide pos="20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8DC469F-7B78-4923-802E-3DF01715E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7976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8012" y="4197205"/>
            <a:ext cx="8674468" cy="2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6"/>
          <p:cNvSpPr txBox="1">
            <a:spLocks noChangeArrowheads="1"/>
          </p:cNvSpPr>
          <p:nvPr userDrawn="1"/>
        </p:nvSpPr>
        <p:spPr bwMode="gray">
          <a:xfrm>
            <a:off x="228600" y="6013450"/>
            <a:ext cx="8458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500" dirty="0" smtClean="0">
                <a:solidFill>
                  <a:schemeClr val="bg1"/>
                </a:solidFill>
                <a:latin typeface="Arial" charset="0"/>
              </a:rPr>
              <a:t>University of</a:t>
            </a:r>
            <a:r>
              <a:rPr lang="en-US" sz="1500" baseline="0" dirty="0" smtClean="0">
                <a:solidFill>
                  <a:schemeClr val="bg1"/>
                </a:solidFill>
                <a:latin typeface="Arial" charset="0"/>
              </a:rPr>
              <a:t> Papua New Guinea</a:t>
            </a:r>
            <a:endParaRPr lang="en-US" sz="15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Line 75"/>
          <p:cNvSpPr>
            <a:spLocks noChangeShapeType="1"/>
          </p:cNvSpPr>
          <p:nvPr userDrawn="1"/>
        </p:nvSpPr>
        <p:spPr bwMode="white">
          <a:xfrm>
            <a:off x="228600" y="4191000"/>
            <a:ext cx="8686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" name="Line 76"/>
          <p:cNvSpPr>
            <a:spLocks noChangeShapeType="1"/>
          </p:cNvSpPr>
          <p:nvPr userDrawn="1"/>
        </p:nvSpPr>
        <p:spPr bwMode="white">
          <a:xfrm>
            <a:off x="4572000" y="1905000"/>
            <a:ext cx="0" cy="22860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9" name="Line 35"/>
          <p:cNvSpPr>
            <a:spLocks noChangeShapeType="1"/>
          </p:cNvSpPr>
          <p:nvPr userDrawn="1"/>
        </p:nvSpPr>
        <p:spPr bwMode="auto">
          <a:xfrm flipH="1">
            <a:off x="7095356" y="260648"/>
            <a:ext cx="0" cy="1368152"/>
          </a:xfrm>
          <a:prstGeom prst="line">
            <a:avLst/>
          </a:prstGeom>
          <a:noFill/>
          <a:ln w="9525">
            <a:solidFill>
              <a:srgbClr val="4B5A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971600" y="251595"/>
            <a:ext cx="6019800" cy="685800"/>
          </a:xfrm>
        </p:spPr>
        <p:txBody>
          <a:bodyPr/>
          <a:lstStyle>
            <a:lvl1pPr algn="r">
              <a:lnSpc>
                <a:spcPts val="1800"/>
              </a:lnSpc>
              <a:defRPr sz="1800">
                <a:solidFill>
                  <a:srgbClr val="4D4A4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278" name="Rectangle 1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981200" y="4648200"/>
            <a:ext cx="4191000" cy="762000"/>
          </a:xfrm>
          <a:solidFill>
            <a:srgbClr val="69A5FD"/>
          </a:solidFill>
        </p:spPr>
        <p:txBody>
          <a:bodyPr/>
          <a:lstStyle>
            <a:lvl1pPr marL="0" indent="0" algn="r">
              <a:lnSpc>
                <a:spcPts val="1600"/>
              </a:lnSpc>
              <a:buFontTx/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37890" name="Picture 2" descr="https://slyvestery.files.wordpress.com/2014/08/50th-anniversary-draft-04a.png?w=810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92281" y="250142"/>
            <a:ext cx="1728192" cy="1506364"/>
          </a:xfrm>
          <a:prstGeom prst="rect">
            <a:avLst/>
          </a:prstGeom>
          <a:noFill/>
        </p:spPr>
      </p:pic>
      <p:pic>
        <p:nvPicPr>
          <p:cNvPr id="37891" name="Picture 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24360" y="1799975"/>
            <a:ext cx="866812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sth cross motif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32596" y="3810000"/>
            <a:ext cx="1018334" cy="69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6241760"/>
      </p:ext>
    </p:extLst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6798669"/>
      </p:ext>
    </p:extLst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4250" y="1143000"/>
            <a:ext cx="1352550" cy="403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76600" y="1143000"/>
            <a:ext cx="3905250" cy="403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2548847"/>
      </p:ext>
    </p:extLst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7393370"/>
      </p:ext>
    </p:extLst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lnSpc>
                <a:spcPct val="100000"/>
              </a:lnSpc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61902366"/>
      </p:ext>
    </p:extLst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76600" y="2133600"/>
            <a:ext cx="2628900" cy="30480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8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4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0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8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57900" y="2133600"/>
            <a:ext cx="2628900" cy="30480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8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4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0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8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0770836"/>
      </p:ext>
    </p:extLst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/>
                <a:ea typeface="ＭＳ Ｐゴシック" charset="-128"/>
                <a:cs typeface="+mj-cs"/>
              </a:rPr>
              <a:t>Click to edit Master title style</a:t>
            </a:r>
            <a:endParaRPr lang="en-AU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18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6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/>
                <a:ea typeface="ＭＳ Ｐゴシック" charset="-128"/>
                <a:cs typeface="+mj-cs"/>
              </a:rPr>
              <a:t>Click to edit Master title style</a:t>
            </a:r>
            <a:endParaRPr lang="en-AU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18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6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6132401"/>
      </p:ext>
    </p:extLst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7677083"/>
      </p:ext>
    </p:extLst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74125847"/>
      </p:ext>
    </p:extLst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0688"/>
            <a:ext cx="5111750" cy="5505475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32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8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38466429"/>
      </p:ext>
    </p:extLst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64347618"/>
      </p:ext>
    </p:extLst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2"/>
          <p:cNvSpPr>
            <a:spLocks noChangeArrowheads="1"/>
          </p:cNvSpPr>
          <p:nvPr/>
        </p:nvSpPr>
        <p:spPr bwMode="auto">
          <a:xfrm>
            <a:off x="228600" y="609600"/>
            <a:ext cx="8686800" cy="5562600"/>
          </a:xfrm>
          <a:prstGeom prst="rect">
            <a:avLst/>
          </a:prstGeom>
          <a:solidFill>
            <a:srgbClr val="EDEE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84"/>
          <p:cNvSpPr>
            <a:spLocks noChangeArrowheads="1"/>
          </p:cNvSpPr>
          <p:nvPr/>
        </p:nvSpPr>
        <p:spPr bwMode="auto">
          <a:xfrm>
            <a:off x="214282" y="223818"/>
            <a:ext cx="8686800" cy="381000"/>
          </a:xfrm>
          <a:prstGeom prst="rect">
            <a:avLst/>
          </a:prstGeom>
          <a:solidFill>
            <a:srgbClr val="31465C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8" name="Picture 8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900" y="228600"/>
            <a:ext cx="381000" cy="381000"/>
          </a:xfrm>
          <a:prstGeom prst="rect">
            <a:avLst/>
          </a:prstGeom>
          <a:solidFill>
            <a:srgbClr val="4B5A6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1400" y="1143000"/>
            <a:ext cx="510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76600" y="2133600"/>
            <a:ext cx="5410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05" name="Text Box 81"/>
          <p:cNvSpPr txBox="1">
            <a:spLocks noChangeArrowheads="1"/>
          </p:cNvSpPr>
          <p:nvPr/>
        </p:nvSpPr>
        <p:spPr bwMode="auto">
          <a:xfrm>
            <a:off x="381000" y="6248400"/>
            <a:ext cx="8382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lnSpc>
                <a:spcPts val="1500"/>
              </a:lnSpc>
              <a:defRPr/>
            </a:pPr>
            <a:r>
              <a:rPr lang="en-US" sz="1400" dirty="0" smtClean="0">
                <a:solidFill>
                  <a:srgbClr val="000041"/>
                </a:solidFill>
                <a:latin typeface="Arial" charset="0"/>
              </a:rPr>
              <a:t>The University of Papua New Guinea</a:t>
            </a:r>
          </a:p>
        </p:txBody>
      </p:sp>
      <p:sp>
        <p:nvSpPr>
          <p:cNvPr id="1094" name="Text Box 70"/>
          <p:cNvSpPr txBox="1">
            <a:spLocks noChangeArrowheads="1"/>
          </p:cNvSpPr>
          <p:nvPr/>
        </p:nvSpPr>
        <p:spPr bwMode="auto">
          <a:xfrm>
            <a:off x="381000" y="6172200"/>
            <a:ext cx="39624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2000"/>
              </a:lnSpc>
              <a:spcBef>
                <a:spcPct val="50000"/>
              </a:spcBef>
              <a:defRPr/>
            </a:pPr>
            <a:r>
              <a:rPr lang="en-US" sz="1400" smtClean="0">
                <a:solidFill>
                  <a:schemeClr val="bg2"/>
                </a:solidFill>
                <a:latin typeface="Arial" charset="0"/>
              </a:rPr>
              <a:t>Slide </a:t>
            </a:r>
            <a:fld id="{DCC1F5D4-0809-4D7C-8EF2-DE5581AF1E4E}" type="slidenum">
              <a:rPr lang="en-US" sz="1400" smtClean="0">
                <a:solidFill>
                  <a:schemeClr val="bg2"/>
                </a:solidFill>
                <a:latin typeface="Arial" charset="0"/>
              </a:rPr>
              <a:pPr>
                <a:lnSpc>
                  <a:spcPts val="2000"/>
                </a:lnSpc>
                <a:spcBef>
                  <a:spcPct val="50000"/>
                </a:spcBef>
                <a:defRPr/>
              </a:pPr>
              <a:t>‹#›</a:t>
            </a:fld>
            <a:endParaRPr lang="en-US" sz="14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110" name="Text Box 86"/>
          <p:cNvSpPr txBox="1">
            <a:spLocks noChangeArrowheads="1"/>
          </p:cNvSpPr>
          <p:nvPr/>
        </p:nvSpPr>
        <p:spPr bwMode="auto">
          <a:xfrm>
            <a:off x="685800" y="228600"/>
            <a:ext cx="5600712" cy="34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1800"/>
              </a:lnSpc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charset="0"/>
              </a:rPr>
              <a:t>Lecture 10: </a:t>
            </a:r>
            <a:r>
              <a:rPr lang="en-US" sz="1400" baseline="0" dirty="0" smtClean="0">
                <a:solidFill>
                  <a:schemeClr val="bg1"/>
                </a:solidFill>
                <a:latin typeface="Arial" charset="0"/>
              </a:rPr>
              <a:t> Perfect competition</a:t>
            </a:r>
            <a:endParaRPr lang="en-US" sz="1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34" name="Rectangle 60"/>
          <p:cNvSpPr>
            <a:spLocks noChangeArrowheads="1"/>
          </p:cNvSpPr>
          <p:nvPr/>
        </p:nvSpPr>
        <p:spPr bwMode="auto">
          <a:xfrm>
            <a:off x="219075" y="228600"/>
            <a:ext cx="8686800" cy="6400800"/>
          </a:xfrm>
          <a:prstGeom prst="rect">
            <a:avLst/>
          </a:prstGeom>
          <a:noFill/>
          <a:ln w="9525">
            <a:solidFill>
              <a:srgbClr val="91A1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31465C"/>
              </a:solidFill>
            </a:endParaRPr>
          </a:p>
        </p:txBody>
      </p:sp>
      <p:pic>
        <p:nvPicPr>
          <p:cNvPr id="12" name="Picture 11" descr="sth cross gre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43032" y="5562600"/>
            <a:ext cx="1043768" cy="715283"/>
          </a:xfrm>
          <a:prstGeom prst="rect">
            <a:avLst/>
          </a:prstGeom>
        </p:spPr>
      </p:pic>
      <p:sp>
        <p:nvSpPr>
          <p:cNvPr id="13" name="Text Box 86"/>
          <p:cNvSpPr txBox="1">
            <a:spLocks noChangeArrowheads="1"/>
          </p:cNvSpPr>
          <p:nvPr userDrawn="1"/>
        </p:nvSpPr>
        <p:spPr bwMode="auto">
          <a:xfrm>
            <a:off x="7358082" y="252390"/>
            <a:ext cx="1500198" cy="34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1800"/>
              </a:lnSpc>
              <a:defRPr/>
            </a:pPr>
            <a:r>
              <a:rPr lang="en-US" sz="1400" i="1" dirty="0" smtClean="0">
                <a:solidFill>
                  <a:schemeClr val="bg1"/>
                </a:solidFill>
                <a:latin typeface="Arial" charset="0"/>
              </a:rPr>
              <a:t>Michael Cornish</a:t>
            </a:r>
            <a:r>
              <a:rPr lang="en-US" sz="1400" baseline="0" dirty="0" smtClean="0">
                <a:solidFill>
                  <a:schemeClr val="bg1"/>
                </a:solidFill>
                <a:latin typeface="Arial" charset="0"/>
              </a:rPr>
              <a:t>	</a:t>
            </a:r>
            <a:endParaRPr lang="en-US" sz="1400" dirty="0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"/>
  </p:transition>
  <p:txStyles>
    <p:titleStyle>
      <a:lvl1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2pPr>
      <a:lvl3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3pPr>
      <a:lvl4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4pPr>
      <a:lvl5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rgbClr val="4D4A46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1400">
          <a:solidFill>
            <a:srgbClr val="4D4A46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rgbClr val="4D4A46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1400">
          <a:solidFill>
            <a:srgbClr val="4D4A46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Principles of Microeconomics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7704" y="4653136"/>
            <a:ext cx="5544616" cy="352436"/>
          </a:xfrm>
          <a:noFill/>
        </p:spPr>
        <p:txBody>
          <a:bodyPr/>
          <a:lstStyle/>
          <a:p>
            <a:r>
              <a:rPr lang="en-AU" sz="2000" b="1" dirty="0" smtClean="0"/>
              <a:t>Lecture 10:  Perfect competition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/>
          <p:nvPr/>
        </p:nvGrpSpPr>
        <p:grpSpPr>
          <a:xfrm>
            <a:off x="323528" y="764704"/>
            <a:ext cx="7848873" cy="5411956"/>
            <a:chOff x="471488" y="1079500"/>
            <a:chExt cx="8918051" cy="5905875"/>
          </a:xfrm>
        </p:grpSpPr>
        <p:grpSp>
          <p:nvGrpSpPr>
            <p:cNvPr id="3" name="Group 31"/>
            <p:cNvGrpSpPr/>
            <p:nvPr/>
          </p:nvGrpSpPr>
          <p:grpSpPr>
            <a:xfrm>
              <a:off x="471488" y="1282700"/>
              <a:ext cx="8918051" cy="5702675"/>
              <a:chOff x="471488" y="1282700"/>
              <a:chExt cx="8918051" cy="5702675"/>
            </a:xfrm>
          </p:grpSpPr>
          <p:grpSp>
            <p:nvGrpSpPr>
              <p:cNvPr id="4" name="Group 30"/>
              <p:cNvGrpSpPr/>
              <p:nvPr/>
            </p:nvGrpSpPr>
            <p:grpSpPr>
              <a:xfrm>
                <a:off x="471488" y="1282700"/>
                <a:ext cx="8918051" cy="5702675"/>
                <a:chOff x="471488" y="1282700"/>
                <a:chExt cx="8918051" cy="5702675"/>
              </a:xfrm>
            </p:grpSpPr>
            <p:sp>
              <p:nvSpPr>
                <p:cNvPr id="36" name="Rectangle 2"/>
                <p:cNvSpPr>
                  <a:spLocks noChangeArrowheads="1"/>
                </p:cNvSpPr>
                <p:nvPr/>
              </p:nvSpPr>
              <p:spPr bwMode="auto">
                <a:xfrm>
                  <a:off x="2066925" y="4149725"/>
                  <a:ext cx="3821113" cy="431800"/>
                </a:xfrm>
                <a:prstGeom prst="rect">
                  <a:avLst/>
                </a:prstGeom>
                <a:solidFill>
                  <a:srgbClr val="CCFFCC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Rectangle 3"/>
                <p:cNvSpPr>
                  <a:spLocks noChangeArrowheads="1"/>
                </p:cNvSpPr>
                <p:nvPr/>
              </p:nvSpPr>
              <p:spPr bwMode="auto">
                <a:xfrm>
                  <a:off x="1443038" y="1412875"/>
                  <a:ext cx="7724775" cy="46799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>
                      <a:srgbClr val="A50021"/>
                    </a:buClr>
                    <a:buFont typeface="Arial" charset="0"/>
                    <a:buNone/>
                  </a:pPr>
                  <a:endParaRPr lang="en-US" sz="2800"/>
                </a:p>
              </p:txBody>
            </p:sp>
            <p:sp>
              <p:nvSpPr>
                <p:cNvPr id="38" name="Line 4"/>
                <p:cNvSpPr>
                  <a:spLocks noChangeShapeType="1"/>
                </p:cNvSpPr>
                <p:nvPr/>
              </p:nvSpPr>
              <p:spPr bwMode="auto">
                <a:xfrm>
                  <a:off x="2066925" y="1282700"/>
                  <a:ext cx="0" cy="4537075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/>
                </a:p>
              </p:txBody>
            </p:sp>
            <p:sp>
              <p:nvSpPr>
                <p:cNvPr id="39" name="Line 5"/>
                <p:cNvSpPr>
                  <a:spLocks noChangeShapeType="1"/>
                </p:cNvSpPr>
                <p:nvPr/>
              </p:nvSpPr>
              <p:spPr bwMode="auto">
                <a:xfrm>
                  <a:off x="2066925" y="5805488"/>
                  <a:ext cx="6629400" cy="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/>
                </a:p>
              </p:txBody>
            </p:sp>
            <p:sp>
              <p:nvSpPr>
                <p:cNvPr id="40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71488" y="1472399"/>
                  <a:ext cx="1717675" cy="77249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2000" dirty="0" smtClean="0">
                      <a:latin typeface="Arial" charset="0"/>
                    </a:rPr>
                    <a:t>Price</a:t>
                  </a:r>
                </a:p>
                <a:p>
                  <a:pPr algn="ctr"/>
                  <a:r>
                    <a:rPr lang="en-US" sz="2000" dirty="0" smtClean="0">
                      <a:latin typeface="Arial" charset="0"/>
                    </a:rPr>
                    <a:t>(and cost)</a:t>
                  </a:r>
                  <a:endParaRPr lang="en-AU" sz="2000" dirty="0">
                    <a:latin typeface="Arial" charset="0"/>
                  </a:endParaRPr>
                </a:p>
              </p:txBody>
            </p:sp>
            <p:sp>
              <p:nvSpPr>
                <p:cNvPr id="4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425931" y="5865715"/>
                  <a:ext cx="1881187" cy="4000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 dirty="0">
                      <a:latin typeface="Arial" charset="0"/>
                    </a:rPr>
                    <a:t>Quantity</a:t>
                  </a:r>
                  <a:endParaRPr lang="en-AU" sz="2000" dirty="0">
                    <a:latin typeface="Arial" charset="0"/>
                  </a:endParaRPr>
                </a:p>
              </p:txBody>
            </p:sp>
            <p:sp>
              <p:nvSpPr>
                <p:cNvPr id="4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763713" y="5719763"/>
                  <a:ext cx="390525" cy="4000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>
                      <a:latin typeface="Arial" charset="0"/>
                    </a:rPr>
                    <a:t>0</a:t>
                  </a:r>
                  <a:endParaRPr lang="en-AU" sz="2000">
                    <a:latin typeface="Arial" charset="0"/>
                  </a:endParaRPr>
                </a:p>
              </p:txBody>
            </p:sp>
            <p:sp>
              <p:nvSpPr>
                <p:cNvPr id="43" name="Line 11"/>
                <p:cNvSpPr>
                  <a:spLocks noChangeShapeType="1"/>
                </p:cNvSpPr>
                <p:nvPr/>
              </p:nvSpPr>
              <p:spPr bwMode="auto">
                <a:xfrm>
                  <a:off x="2086165" y="4149724"/>
                  <a:ext cx="6084887" cy="0"/>
                </a:xfrm>
                <a:prstGeom prst="line">
                  <a:avLst/>
                </a:prstGeom>
                <a:noFill/>
                <a:ln w="317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/>
                </a:p>
              </p:txBody>
            </p:sp>
            <p:sp>
              <p:nvSpPr>
                <p:cNvPr id="44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8162284" y="3986951"/>
                  <a:ext cx="1227255" cy="36945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sz="2000" dirty="0" smtClean="0">
                      <a:latin typeface="Arial" charset="0"/>
                    </a:rPr>
                    <a:t>D = MR</a:t>
                  </a:r>
                  <a:endParaRPr lang="en-AU" sz="2000" dirty="0">
                    <a:latin typeface="Arial" charset="0"/>
                  </a:endParaRPr>
                </a:p>
              </p:txBody>
            </p:sp>
            <p:sp>
              <p:nvSpPr>
                <p:cNvPr id="4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535109" y="3921125"/>
                  <a:ext cx="625475" cy="43662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AU" sz="2000" dirty="0" smtClean="0">
                      <a:latin typeface="Arial" charset="0"/>
                    </a:rPr>
                    <a:t>P*</a:t>
                  </a:r>
                  <a:endParaRPr lang="en-AU" sz="2000" dirty="0">
                    <a:latin typeface="Arial" charset="0"/>
                  </a:endParaRPr>
                </a:p>
              </p:txBody>
            </p:sp>
            <p:sp>
              <p:nvSpPr>
                <p:cNvPr id="4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5675313" y="5864225"/>
                  <a:ext cx="536575" cy="4000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AU" sz="2000" dirty="0">
                      <a:latin typeface="Arial" charset="0"/>
                    </a:rPr>
                    <a:t>Q</a:t>
                  </a:r>
                </a:p>
              </p:txBody>
            </p:sp>
            <p:sp>
              <p:nvSpPr>
                <p:cNvPr id="47" name="Line 15"/>
                <p:cNvSpPr>
                  <a:spLocks noChangeShapeType="1"/>
                </p:cNvSpPr>
                <p:nvPr/>
              </p:nvSpPr>
              <p:spPr bwMode="auto">
                <a:xfrm>
                  <a:off x="5888038" y="4149725"/>
                  <a:ext cx="0" cy="1655763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/>
                </a:p>
              </p:txBody>
            </p:sp>
            <p:sp>
              <p:nvSpPr>
                <p:cNvPr id="49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973638" y="6078538"/>
                  <a:ext cx="2288658" cy="906837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AU" sz="2800" dirty="0" smtClean="0">
                      <a:latin typeface="Calibri" pitchFamily="34" charset="0"/>
                    </a:rPr>
                    <a:t>π</a:t>
                  </a:r>
                  <a:r>
                    <a:rPr lang="en-AU" sz="2000" dirty="0" smtClean="0">
                      <a:latin typeface="Calibri" pitchFamily="34" charset="0"/>
                    </a:rPr>
                    <a:t>-maximising </a:t>
                  </a:r>
                  <a:r>
                    <a:rPr lang="en-AU" sz="2000" dirty="0">
                      <a:latin typeface="Calibri" pitchFamily="34" charset="0"/>
                    </a:rPr>
                    <a:t>level of output</a:t>
                  </a:r>
                </a:p>
              </p:txBody>
            </p:sp>
            <p:sp>
              <p:nvSpPr>
                <p:cNvPr id="50" name="Rectangle 40"/>
                <p:cNvSpPr>
                  <a:spLocks noChangeArrowheads="1"/>
                </p:cNvSpPr>
                <p:nvPr/>
              </p:nvSpPr>
              <p:spPr bwMode="auto">
                <a:xfrm>
                  <a:off x="7215188" y="2076450"/>
                  <a:ext cx="581025" cy="4000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defTabSz="762000" eaLnBrk="0" hangingPunct="0"/>
                  <a:r>
                    <a:rPr lang="en-GB" sz="2000">
                      <a:solidFill>
                        <a:srgbClr val="333333"/>
                      </a:solidFill>
                      <a:latin typeface="Arial" charset="0"/>
                    </a:rPr>
                    <a:t>MC</a:t>
                  </a:r>
                </a:p>
              </p:txBody>
            </p:sp>
            <p:sp>
              <p:nvSpPr>
                <p:cNvPr id="51" name="Rectangle 41"/>
                <p:cNvSpPr>
                  <a:spLocks noChangeArrowheads="1"/>
                </p:cNvSpPr>
                <p:nvPr/>
              </p:nvSpPr>
              <p:spPr bwMode="auto">
                <a:xfrm>
                  <a:off x="7875588" y="2520950"/>
                  <a:ext cx="857250" cy="4000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/>
                <a:p>
                  <a:pPr defTabSz="762000" eaLnBrk="0" hangingPunct="0"/>
                  <a:r>
                    <a:rPr lang="en-GB" sz="2000">
                      <a:solidFill>
                        <a:srgbClr val="333333"/>
                      </a:solidFill>
                      <a:latin typeface="Arial" charset="0"/>
                    </a:rPr>
                    <a:t>ATC</a:t>
                  </a:r>
                </a:p>
              </p:txBody>
            </p:sp>
            <p:sp>
              <p:nvSpPr>
                <p:cNvPr id="52" name="Oval 23"/>
                <p:cNvSpPr>
                  <a:spLocks noChangeArrowheads="1"/>
                </p:cNvSpPr>
                <p:nvPr/>
              </p:nvSpPr>
              <p:spPr bwMode="auto">
                <a:xfrm>
                  <a:off x="5824538" y="4089400"/>
                  <a:ext cx="120650" cy="111125"/>
                </a:xfrm>
                <a:prstGeom prst="ellipse">
                  <a:avLst/>
                </a:prstGeom>
                <a:solidFill>
                  <a:schemeClr val="accent1"/>
                </a:solidFill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2066925" y="4581525"/>
                  <a:ext cx="3821113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/>
                </a:p>
              </p:txBody>
            </p:sp>
            <p:sp>
              <p:nvSpPr>
                <p:cNvPr id="54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3907801" y="2258197"/>
                  <a:ext cx="2110742" cy="948821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rgbClr val="FF9900"/>
                  </a:solidFill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Aft>
                      <a:spcPts val="300"/>
                    </a:spcAft>
                  </a:pPr>
                  <a:r>
                    <a:rPr lang="en-AU" sz="2000" dirty="0">
                      <a:solidFill>
                        <a:srgbClr val="080808"/>
                      </a:solidFill>
                      <a:latin typeface="Calibri" pitchFamily="34" charset="0"/>
                    </a:rPr>
                    <a:t>Total </a:t>
                  </a:r>
                  <a:r>
                    <a:rPr lang="en-AU" sz="2800" dirty="0" smtClean="0">
                      <a:latin typeface="Calibri" pitchFamily="34" charset="0"/>
                    </a:rPr>
                    <a:t>π</a:t>
                  </a:r>
                  <a:r>
                    <a:rPr lang="en-AU" sz="1800" dirty="0" smtClean="0">
                      <a:latin typeface="Calibri" pitchFamily="34" charset="0"/>
                    </a:rPr>
                    <a:t> </a:t>
                  </a:r>
                  <a:r>
                    <a:rPr lang="en-AU" sz="2000" dirty="0" smtClean="0">
                      <a:solidFill>
                        <a:srgbClr val="080808"/>
                      </a:solidFill>
                      <a:latin typeface="Calibri" pitchFamily="34" charset="0"/>
                    </a:rPr>
                    <a:t>= </a:t>
                  </a:r>
                  <a:endParaRPr lang="en-AU" sz="2000" dirty="0">
                    <a:solidFill>
                      <a:srgbClr val="080808"/>
                    </a:solidFill>
                    <a:latin typeface="Calibri" pitchFamily="34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  <a:spcAft>
                      <a:spcPts val="300"/>
                    </a:spcAft>
                  </a:pPr>
                  <a:r>
                    <a:rPr lang="en-AU" sz="2000" dirty="0">
                      <a:solidFill>
                        <a:srgbClr val="080808"/>
                      </a:solidFill>
                      <a:latin typeface="Calibri" pitchFamily="34" charset="0"/>
                    </a:rPr>
                    <a:t>(P – ATC) </a:t>
                  </a:r>
                  <a:r>
                    <a:rPr lang="en-AU" sz="2000" dirty="0" smtClean="0">
                      <a:solidFill>
                        <a:srgbClr val="080808"/>
                      </a:solidFill>
                      <a:latin typeface="Calibri" pitchFamily="34" charset="0"/>
                    </a:rPr>
                    <a:t>x </a:t>
                  </a:r>
                  <a:r>
                    <a:rPr lang="en-AU" sz="2000" dirty="0">
                      <a:solidFill>
                        <a:srgbClr val="080808"/>
                      </a:solidFill>
                      <a:latin typeface="Calibri" pitchFamily="34" charset="0"/>
                    </a:rPr>
                    <a:t>Q</a:t>
                  </a:r>
                  <a:endParaRPr lang="en-US" sz="2000" dirty="0">
                    <a:solidFill>
                      <a:srgbClr val="080808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57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4725969" y="3210393"/>
                  <a:ext cx="176438" cy="108163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58" name="Oval 22"/>
                <p:cNvSpPr>
                  <a:spLocks noChangeArrowheads="1"/>
                </p:cNvSpPr>
                <p:nvPr/>
              </p:nvSpPr>
              <p:spPr bwMode="auto">
                <a:xfrm>
                  <a:off x="5824538" y="4508500"/>
                  <a:ext cx="120650" cy="111125"/>
                </a:xfrm>
                <a:prstGeom prst="ellipse">
                  <a:avLst/>
                </a:prstGeom>
                <a:solidFill>
                  <a:schemeClr val="accent1"/>
                </a:solidFill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" name="Arc 40"/>
              <p:cNvSpPr>
                <a:spLocks/>
              </p:cNvSpPr>
              <p:nvPr/>
            </p:nvSpPr>
            <p:spPr bwMode="auto">
              <a:xfrm rot="1500000">
                <a:off x="3649663" y="1458913"/>
                <a:ext cx="3962400" cy="3440112"/>
              </a:xfrm>
              <a:custGeom>
                <a:avLst/>
                <a:gdLst>
                  <a:gd name="T0" fmla="*/ 2147483647 w 33263"/>
                  <a:gd name="T1" fmla="*/ 2147483647 h 21600"/>
                  <a:gd name="T2" fmla="*/ 0 w 33263"/>
                  <a:gd name="T3" fmla="*/ 2147483647 h 21600"/>
                  <a:gd name="T4" fmla="*/ 2147483647 w 3326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3263"/>
                  <a:gd name="T10" fmla="*/ 0 h 21600"/>
                  <a:gd name="T11" fmla="*/ 33263 w 3326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263" h="21600" fill="none" extrusionOk="0">
                    <a:moveTo>
                      <a:pt x="33263" y="3352"/>
                    </a:moveTo>
                    <a:cubicBezTo>
                      <a:pt x="31612" y="13858"/>
                      <a:pt x="22560" y="21599"/>
                      <a:pt x="11925" y="21600"/>
                    </a:cubicBezTo>
                    <a:cubicBezTo>
                      <a:pt x="7683" y="21600"/>
                      <a:pt x="3536" y="20351"/>
                      <a:pt x="0" y="18009"/>
                    </a:cubicBezTo>
                  </a:path>
                  <a:path w="33263" h="21600" stroke="0" extrusionOk="0">
                    <a:moveTo>
                      <a:pt x="33263" y="3352"/>
                    </a:moveTo>
                    <a:cubicBezTo>
                      <a:pt x="31612" y="13858"/>
                      <a:pt x="22560" y="21599"/>
                      <a:pt x="11925" y="21600"/>
                    </a:cubicBezTo>
                    <a:cubicBezTo>
                      <a:pt x="7683" y="21600"/>
                      <a:pt x="3536" y="20351"/>
                      <a:pt x="0" y="18009"/>
                    </a:cubicBezTo>
                    <a:lnTo>
                      <a:pt x="11925" y="0"/>
                    </a:lnTo>
                    <a:lnTo>
                      <a:pt x="33263" y="3352"/>
                    </a:lnTo>
                    <a:close/>
                  </a:path>
                </a:pathLst>
              </a:custGeom>
              <a:noFill/>
              <a:ln w="38100" cap="rnd">
                <a:solidFill>
                  <a:srgbClr val="FF66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32" name="Arc 39"/>
            <p:cNvSpPr>
              <a:spLocks/>
            </p:cNvSpPr>
            <p:nvPr/>
          </p:nvSpPr>
          <p:spPr bwMode="auto">
            <a:xfrm rot="1500000">
              <a:off x="3646488" y="1079500"/>
              <a:ext cx="3198812" cy="4060825"/>
            </a:xfrm>
            <a:custGeom>
              <a:avLst/>
              <a:gdLst>
                <a:gd name="T0" fmla="*/ 2147483647 w 33263"/>
                <a:gd name="T1" fmla="*/ 2147483647 h 21600"/>
                <a:gd name="T2" fmla="*/ 0 w 33263"/>
                <a:gd name="T3" fmla="*/ 2147483647 h 21600"/>
                <a:gd name="T4" fmla="*/ 2147483647 w 33263"/>
                <a:gd name="T5" fmla="*/ 0 h 21600"/>
                <a:gd name="T6" fmla="*/ 0 60000 65536"/>
                <a:gd name="T7" fmla="*/ 0 60000 65536"/>
                <a:gd name="T8" fmla="*/ 0 60000 65536"/>
                <a:gd name="T9" fmla="*/ 0 w 33263"/>
                <a:gd name="T10" fmla="*/ 0 h 21600"/>
                <a:gd name="T11" fmla="*/ 33263 w 3326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263" h="21600" fill="none" extrusionOk="0">
                  <a:moveTo>
                    <a:pt x="33263" y="3352"/>
                  </a:moveTo>
                  <a:cubicBezTo>
                    <a:pt x="31612" y="13858"/>
                    <a:pt x="22560" y="21599"/>
                    <a:pt x="11925" y="21600"/>
                  </a:cubicBezTo>
                  <a:cubicBezTo>
                    <a:pt x="7683" y="21600"/>
                    <a:pt x="3536" y="20351"/>
                    <a:pt x="0" y="18009"/>
                  </a:cubicBezTo>
                </a:path>
                <a:path w="33263" h="21600" stroke="0" extrusionOk="0">
                  <a:moveTo>
                    <a:pt x="33263" y="3352"/>
                  </a:moveTo>
                  <a:cubicBezTo>
                    <a:pt x="31612" y="13858"/>
                    <a:pt x="22560" y="21599"/>
                    <a:pt x="11925" y="21600"/>
                  </a:cubicBezTo>
                  <a:cubicBezTo>
                    <a:pt x="7683" y="21600"/>
                    <a:pt x="3536" y="20351"/>
                    <a:pt x="0" y="18009"/>
                  </a:cubicBezTo>
                  <a:lnTo>
                    <a:pt x="11925" y="0"/>
                  </a:lnTo>
                  <a:lnTo>
                    <a:pt x="33263" y="3352"/>
                  </a:lnTo>
                  <a:close/>
                </a:path>
              </a:pathLst>
            </a:custGeom>
            <a:noFill/>
            <a:ln w="38100" cap="rnd">
              <a:solidFill>
                <a:srgbClr val="8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59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692696"/>
            <a:ext cx="4680520" cy="825956"/>
          </a:xfrm>
          <a:solidFill>
            <a:schemeClr val="accent3"/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/>
            <a:r>
              <a:rPr lang="en-US" sz="2800" b="1" dirty="0" smtClean="0">
                <a:solidFill>
                  <a:schemeClr val="tx1"/>
                </a:solidFill>
              </a:rPr>
              <a:t>Firm level analysis: Putting it all together…</a:t>
            </a:r>
            <a:endParaRPr lang="en-US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Perfect competition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844824"/>
            <a:ext cx="7128792" cy="359091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2000" dirty="0" smtClean="0"/>
              <a:t>Profits (</a:t>
            </a:r>
            <a:r>
              <a:rPr lang="en-AU" sz="2800" dirty="0" smtClean="0">
                <a:latin typeface="Calibri" pitchFamily="34" charset="0"/>
              </a:rPr>
              <a:t>π</a:t>
            </a:r>
            <a:r>
              <a:rPr lang="en-AU" sz="2000" dirty="0" smtClean="0">
                <a:latin typeface="Calibri" pitchFamily="34" charset="0"/>
              </a:rPr>
              <a:t>)</a:t>
            </a:r>
            <a:r>
              <a:rPr lang="en-AU" sz="2000" dirty="0" smtClean="0"/>
              <a:t>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AU" sz="2000" dirty="0" smtClean="0"/>
              <a:t>Where P &gt; ATC: firm makes supranormal </a:t>
            </a:r>
            <a:r>
              <a:rPr lang="en-AU" sz="2800" dirty="0" smtClean="0">
                <a:latin typeface="Calibri" pitchFamily="34" charset="0"/>
              </a:rPr>
              <a:t>π</a:t>
            </a:r>
            <a:endParaRPr lang="en-AU" sz="2000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AU" sz="2000" dirty="0" smtClean="0"/>
              <a:t>Where P = ATC: firm makes normal </a:t>
            </a:r>
            <a:r>
              <a:rPr lang="en-AU" sz="2800" dirty="0" smtClean="0">
                <a:latin typeface="Calibri" pitchFamily="34" charset="0"/>
              </a:rPr>
              <a:t>π</a:t>
            </a:r>
            <a:endParaRPr lang="en-AU" sz="2000" dirty="0" smtClean="0"/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AU" sz="2000" dirty="0" smtClean="0"/>
              <a:t>Where P &lt; ATC: firm experiences losses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AU" sz="2000" dirty="0" smtClean="0"/>
              <a:t>These apply in all markets!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2"/>
          <p:cNvSpPr>
            <a:spLocks noGrp="1" noChangeArrowheads="1"/>
          </p:cNvSpPr>
          <p:nvPr>
            <p:ph type="title"/>
          </p:nvPr>
        </p:nvSpPr>
        <p:spPr>
          <a:xfrm>
            <a:off x="3131840" y="764704"/>
            <a:ext cx="3024336" cy="648072"/>
          </a:xfrm>
          <a:solidFill>
            <a:schemeClr val="accent3"/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/>
            <a:r>
              <a:rPr lang="en-US" sz="2800" b="1" dirty="0" smtClean="0">
                <a:solidFill>
                  <a:schemeClr val="tx1"/>
                </a:solidFill>
              </a:rPr>
              <a:t>P = ATC = MC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grpSp>
        <p:nvGrpSpPr>
          <p:cNvPr id="2" name="Group 68"/>
          <p:cNvGrpSpPr/>
          <p:nvPr/>
        </p:nvGrpSpPr>
        <p:grpSpPr>
          <a:xfrm>
            <a:off x="60897" y="790105"/>
            <a:ext cx="8712968" cy="4802203"/>
            <a:chOff x="447798" y="447675"/>
            <a:chExt cx="9264527" cy="5834399"/>
          </a:xfrm>
        </p:grpSpPr>
        <p:sp>
          <p:nvSpPr>
            <p:cNvPr id="70" name="Arc 39"/>
            <p:cNvSpPr>
              <a:spLocks/>
            </p:cNvSpPr>
            <p:nvPr/>
          </p:nvSpPr>
          <p:spPr bwMode="auto">
            <a:xfrm rot="1500000">
              <a:off x="3797300" y="447675"/>
              <a:ext cx="3257550" cy="4735513"/>
            </a:xfrm>
            <a:custGeom>
              <a:avLst/>
              <a:gdLst>
                <a:gd name="T0" fmla="*/ 2147483647 w 33263"/>
                <a:gd name="T1" fmla="*/ 2147483647 h 21600"/>
                <a:gd name="T2" fmla="*/ 0 w 33263"/>
                <a:gd name="T3" fmla="*/ 2147483647 h 21600"/>
                <a:gd name="T4" fmla="*/ 2147483647 w 33263"/>
                <a:gd name="T5" fmla="*/ 0 h 21600"/>
                <a:gd name="T6" fmla="*/ 0 60000 65536"/>
                <a:gd name="T7" fmla="*/ 0 60000 65536"/>
                <a:gd name="T8" fmla="*/ 0 60000 65536"/>
                <a:gd name="T9" fmla="*/ 0 w 33263"/>
                <a:gd name="T10" fmla="*/ 0 h 21600"/>
                <a:gd name="T11" fmla="*/ 33263 w 3326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263" h="21600" fill="none" extrusionOk="0">
                  <a:moveTo>
                    <a:pt x="33263" y="3352"/>
                  </a:moveTo>
                  <a:cubicBezTo>
                    <a:pt x="31612" y="13858"/>
                    <a:pt x="22560" y="21599"/>
                    <a:pt x="11925" y="21600"/>
                  </a:cubicBezTo>
                  <a:cubicBezTo>
                    <a:pt x="7683" y="21600"/>
                    <a:pt x="3536" y="20351"/>
                    <a:pt x="0" y="18009"/>
                  </a:cubicBezTo>
                </a:path>
                <a:path w="33263" h="21600" stroke="0" extrusionOk="0">
                  <a:moveTo>
                    <a:pt x="33263" y="3352"/>
                  </a:moveTo>
                  <a:cubicBezTo>
                    <a:pt x="31612" y="13858"/>
                    <a:pt x="22560" y="21599"/>
                    <a:pt x="11925" y="21600"/>
                  </a:cubicBezTo>
                  <a:cubicBezTo>
                    <a:pt x="7683" y="21600"/>
                    <a:pt x="3536" y="20351"/>
                    <a:pt x="0" y="18009"/>
                  </a:cubicBezTo>
                  <a:lnTo>
                    <a:pt x="11925" y="0"/>
                  </a:lnTo>
                  <a:lnTo>
                    <a:pt x="33263" y="3352"/>
                  </a:lnTo>
                  <a:close/>
                </a:path>
              </a:pathLst>
            </a:custGeom>
            <a:noFill/>
            <a:ln w="38100" cap="rnd">
              <a:solidFill>
                <a:srgbClr val="8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71" name="Arc 40"/>
            <p:cNvSpPr>
              <a:spLocks/>
            </p:cNvSpPr>
            <p:nvPr/>
          </p:nvSpPr>
          <p:spPr bwMode="auto">
            <a:xfrm rot="1500000">
              <a:off x="4284098" y="887477"/>
              <a:ext cx="3962399" cy="3440114"/>
            </a:xfrm>
            <a:custGeom>
              <a:avLst/>
              <a:gdLst>
                <a:gd name="T0" fmla="*/ 2147483647 w 33263"/>
                <a:gd name="T1" fmla="*/ 2147483647 h 21600"/>
                <a:gd name="T2" fmla="*/ 0 w 33263"/>
                <a:gd name="T3" fmla="*/ 2147483647 h 21600"/>
                <a:gd name="T4" fmla="*/ 2147483647 w 33263"/>
                <a:gd name="T5" fmla="*/ 0 h 21600"/>
                <a:gd name="T6" fmla="*/ 0 60000 65536"/>
                <a:gd name="T7" fmla="*/ 0 60000 65536"/>
                <a:gd name="T8" fmla="*/ 0 60000 65536"/>
                <a:gd name="T9" fmla="*/ 0 w 33263"/>
                <a:gd name="T10" fmla="*/ 0 h 21600"/>
                <a:gd name="T11" fmla="*/ 33263 w 3326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263" h="21600" fill="none" extrusionOk="0">
                  <a:moveTo>
                    <a:pt x="33263" y="3352"/>
                  </a:moveTo>
                  <a:cubicBezTo>
                    <a:pt x="31612" y="13858"/>
                    <a:pt x="22560" y="21599"/>
                    <a:pt x="11925" y="21600"/>
                  </a:cubicBezTo>
                  <a:cubicBezTo>
                    <a:pt x="7683" y="21600"/>
                    <a:pt x="3536" y="20351"/>
                    <a:pt x="0" y="18009"/>
                  </a:cubicBezTo>
                </a:path>
                <a:path w="33263" h="21600" stroke="0" extrusionOk="0">
                  <a:moveTo>
                    <a:pt x="33263" y="3352"/>
                  </a:moveTo>
                  <a:cubicBezTo>
                    <a:pt x="31612" y="13858"/>
                    <a:pt x="22560" y="21599"/>
                    <a:pt x="11925" y="21600"/>
                  </a:cubicBezTo>
                  <a:cubicBezTo>
                    <a:pt x="7683" y="21600"/>
                    <a:pt x="3536" y="20351"/>
                    <a:pt x="0" y="18009"/>
                  </a:cubicBezTo>
                  <a:lnTo>
                    <a:pt x="11925" y="0"/>
                  </a:lnTo>
                  <a:lnTo>
                    <a:pt x="33263" y="3352"/>
                  </a:lnTo>
                  <a:close/>
                </a:path>
              </a:pathLst>
            </a:custGeom>
            <a:noFill/>
            <a:ln w="38100" cap="rnd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AU"/>
            </a:p>
          </p:txBody>
        </p:sp>
        <p:grpSp>
          <p:nvGrpSpPr>
            <p:cNvPr id="3" name="Group 24"/>
            <p:cNvGrpSpPr/>
            <p:nvPr/>
          </p:nvGrpSpPr>
          <p:grpSpPr>
            <a:xfrm>
              <a:off x="447798" y="1281113"/>
              <a:ext cx="9264527" cy="5000961"/>
              <a:chOff x="447798" y="1281113"/>
              <a:chExt cx="9264527" cy="5000961"/>
            </a:xfrm>
          </p:grpSpPr>
          <p:sp>
            <p:nvSpPr>
              <p:cNvPr id="73" name="Rectangle 2"/>
              <p:cNvSpPr>
                <a:spLocks noChangeArrowheads="1"/>
              </p:cNvSpPr>
              <p:nvPr/>
            </p:nvSpPr>
            <p:spPr bwMode="auto">
              <a:xfrm>
                <a:off x="1443038" y="1412875"/>
                <a:ext cx="7724775" cy="4679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>
                    <a:srgbClr val="A50021"/>
                  </a:buClr>
                  <a:buFont typeface="Arial" charset="0"/>
                  <a:buNone/>
                </a:pPr>
                <a:endParaRPr lang="en-US" sz="2800"/>
              </a:p>
            </p:txBody>
          </p:sp>
          <p:sp>
            <p:nvSpPr>
              <p:cNvPr id="74" name="Line 3"/>
              <p:cNvSpPr>
                <a:spLocks noChangeShapeType="1"/>
              </p:cNvSpPr>
              <p:nvPr/>
            </p:nvSpPr>
            <p:spPr bwMode="auto">
              <a:xfrm>
                <a:off x="2066925" y="1281113"/>
                <a:ext cx="0" cy="4537075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AU"/>
              </a:p>
            </p:txBody>
          </p:sp>
          <p:sp>
            <p:nvSpPr>
              <p:cNvPr id="75" name="Line 4"/>
              <p:cNvSpPr>
                <a:spLocks noChangeShapeType="1"/>
              </p:cNvSpPr>
              <p:nvPr/>
            </p:nvSpPr>
            <p:spPr bwMode="auto">
              <a:xfrm>
                <a:off x="2066925" y="5805488"/>
                <a:ext cx="6629400" cy="0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AU"/>
              </a:p>
            </p:txBody>
          </p:sp>
          <p:sp>
            <p:nvSpPr>
              <p:cNvPr id="76" name="Text Box 6"/>
              <p:cNvSpPr txBox="1">
                <a:spLocks noChangeArrowheads="1"/>
              </p:cNvSpPr>
              <p:nvPr/>
            </p:nvSpPr>
            <p:spPr bwMode="auto">
              <a:xfrm>
                <a:off x="7461107" y="5811839"/>
                <a:ext cx="1535112" cy="4000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dirty="0">
                    <a:latin typeface="Arial" charset="0"/>
                  </a:rPr>
                  <a:t>Quantity</a:t>
                </a:r>
                <a:endParaRPr lang="en-AU" sz="2000" dirty="0">
                  <a:latin typeface="Arial" charset="0"/>
                </a:endParaRPr>
              </a:p>
            </p:txBody>
          </p:sp>
          <p:sp>
            <p:nvSpPr>
              <p:cNvPr id="77" name="Text Box 7"/>
              <p:cNvSpPr txBox="1">
                <a:spLocks noChangeArrowheads="1"/>
              </p:cNvSpPr>
              <p:nvPr/>
            </p:nvSpPr>
            <p:spPr bwMode="auto">
              <a:xfrm>
                <a:off x="1749425" y="5705475"/>
                <a:ext cx="390525" cy="4000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Arial" charset="0"/>
                  </a:rPr>
                  <a:t>0</a:t>
                </a:r>
                <a:endParaRPr lang="en-AU" sz="2000">
                  <a:latin typeface="Arial" charset="0"/>
                </a:endParaRPr>
              </a:p>
            </p:txBody>
          </p:sp>
          <p:sp>
            <p:nvSpPr>
              <p:cNvPr id="78" name="Line 10"/>
              <p:cNvSpPr>
                <a:spLocks noChangeShapeType="1"/>
              </p:cNvSpPr>
              <p:nvPr/>
            </p:nvSpPr>
            <p:spPr bwMode="auto">
              <a:xfrm>
                <a:off x="2084931" y="4149725"/>
                <a:ext cx="6084888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AU"/>
              </a:p>
            </p:txBody>
          </p:sp>
          <p:sp>
            <p:nvSpPr>
              <p:cNvPr id="79" name="Text Box 11"/>
              <p:cNvSpPr txBox="1">
                <a:spLocks noChangeArrowheads="1"/>
              </p:cNvSpPr>
              <p:nvPr/>
            </p:nvSpPr>
            <p:spPr bwMode="auto">
              <a:xfrm>
                <a:off x="8151813" y="3860800"/>
                <a:ext cx="1560512" cy="486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dirty="0" smtClean="0">
                    <a:latin typeface="Arial" charset="0"/>
                  </a:rPr>
                  <a:t>D </a:t>
                </a:r>
                <a:r>
                  <a:rPr lang="en-US" sz="2000" dirty="0">
                    <a:latin typeface="Arial" charset="0"/>
                  </a:rPr>
                  <a:t>= </a:t>
                </a:r>
                <a:r>
                  <a:rPr lang="en-US" sz="2000" dirty="0" smtClean="0">
                    <a:latin typeface="Arial" charset="0"/>
                  </a:rPr>
                  <a:t>MR</a:t>
                </a:r>
                <a:endParaRPr lang="en-AU" sz="2000" dirty="0">
                  <a:latin typeface="Arial" charset="0"/>
                </a:endParaRPr>
              </a:p>
            </p:txBody>
          </p:sp>
          <p:sp>
            <p:nvSpPr>
              <p:cNvPr id="80" name="Text Box 12"/>
              <p:cNvSpPr txBox="1">
                <a:spLocks noChangeArrowheads="1"/>
              </p:cNvSpPr>
              <p:nvPr/>
            </p:nvSpPr>
            <p:spPr bwMode="auto">
              <a:xfrm>
                <a:off x="1596293" y="3919539"/>
                <a:ext cx="858839" cy="48611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AU" sz="2000" dirty="0" smtClean="0">
                    <a:latin typeface="+mj-lt"/>
                  </a:rPr>
                  <a:t>P*</a:t>
                </a:r>
                <a:endParaRPr lang="en-AU" sz="2000" dirty="0">
                  <a:latin typeface="+mj-lt"/>
                </a:endParaRPr>
              </a:p>
            </p:txBody>
          </p:sp>
          <p:sp>
            <p:nvSpPr>
              <p:cNvPr id="81" name="Text Box 13"/>
              <p:cNvSpPr txBox="1">
                <a:spLocks noChangeArrowheads="1"/>
              </p:cNvSpPr>
              <p:nvPr/>
            </p:nvSpPr>
            <p:spPr bwMode="auto">
              <a:xfrm>
                <a:off x="5848341" y="5795963"/>
                <a:ext cx="468057" cy="48611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AU" sz="2000" dirty="0">
                    <a:latin typeface="Arial" charset="0"/>
                  </a:rPr>
                  <a:t>Q</a:t>
                </a:r>
              </a:p>
            </p:txBody>
          </p:sp>
          <p:sp>
            <p:nvSpPr>
              <p:cNvPr id="82" name="Line 14"/>
              <p:cNvSpPr>
                <a:spLocks noChangeShapeType="1"/>
              </p:cNvSpPr>
              <p:nvPr/>
            </p:nvSpPr>
            <p:spPr bwMode="auto">
              <a:xfrm>
                <a:off x="6032680" y="4149725"/>
                <a:ext cx="0" cy="1655763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AU"/>
              </a:p>
            </p:txBody>
          </p:sp>
          <p:sp>
            <p:nvSpPr>
              <p:cNvPr id="84" name="Rectangle 40"/>
              <p:cNvSpPr>
                <a:spLocks noChangeArrowheads="1"/>
              </p:cNvSpPr>
              <p:nvPr/>
            </p:nvSpPr>
            <p:spPr bwMode="auto">
              <a:xfrm>
                <a:off x="7421563" y="1600200"/>
                <a:ext cx="582612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 eaLnBrk="0" hangingPunct="0"/>
                <a:r>
                  <a:rPr lang="en-GB" sz="2000">
                    <a:solidFill>
                      <a:srgbClr val="333333"/>
                    </a:solidFill>
                    <a:latin typeface="Arial" charset="0"/>
                  </a:rPr>
                  <a:t>MC</a:t>
                </a:r>
              </a:p>
            </p:txBody>
          </p:sp>
          <p:sp>
            <p:nvSpPr>
              <p:cNvPr id="85" name="Rectangle 41"/>
              <p:cNvSpPr>
                <a:spLocks noChangeArrowheads="1"/>
              </p:cNvSpPr>
              <p:nvPr/>
            </p:nvSpPr>
            <p:spPr bwMode="auto">
              <a:xfrm>
                <a:off x="8382000" y="2003425"/>
                <a:ext cx="858838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 defTabSz="762000" eaLnBrk="0" hangingPunct="0"/>
                <a:r>
                  <a:rPr lang="en-GB" sz="2000">
                    <a:solidFill>
                      <a:srgbClr val="333333"/>
                    </a:solidFill>
                    <a:latin typeface="Arial" charset="0"/>
                  </a:rPr>
                  <a:t>ATC</a:t>
                </a:r>
              </a:p>
            </p:txBody>
          </p:sp>
          <p:sp>
            <p:nvSpPr>
              <p:cNvPr id="86" name="Oval 20"/>
              <p:cNvSpPr>
                <a:spLocks noChangeArrowheads="1"/>
              </p:cNvSpPr>
              <p:nvPr/>
            </p:nvSpPr>
            <p:spPr bwMode="auto">
              <a:xfrm>
                <a:off x="5966048" y="4089401"/>
                <a:ext cx="120650" cy="111125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Line 44"/>
              <p:cNvSpPr>
                <a:spLocks noChangeShapeType="1"/>
              </p:cNvSpPr>
              <p:nvPr/>
            </p:nvSpPr>
            <p:spPr bwMode="auto">
              <a:xfrm>
                <a:off x="5780433" y="2953895"/>
                <a:ext cx="226232" cy="11212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9" name="Text Box 6"/>
              <p:cNvSpPr txBox="1">
                <a:spLocks noChangeArrowheads="1"/>
              </p:cNvSpPr>
              <p:nvPr/>
            </p:nvSpPr>
            <p:spPr bwMode="auto">
              <a:xfrm>
                <a:off x="447798" y="1410016"/>
                <a:ext cx="1716087" cy="86004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 dirty="0">
                    <a:latin typeface="Arial" charset="0"/>
                  </a:rPr>
                  <a:t>Price </a:t>
                </a:r>
                <a:endParaRPr lang="en-US" sz="2000" dirty="0" smtClean="0">
                  <a:latin typeface="Arial" charset="0"/>
                </a:endParaRPr>
              </a:p>
              <a:p>
                <a:pPr algn="ctr"/>
                <a:r>
                  <a:rPr lang="en-US" sz="2000" dirty="0" smtClean="0">
                    <a:latin typeface="Arial" charset="0"/>
                  </a:rPr>
                  <a:t>(and cost) </a:t>
                </a:r>
                <a:endParaRPr lang="en-AU" sz="2000" dirty="0">
                  <a:latin typeface="Arial" charset="0"/>
                </a:endParaRPr>
              </a:p>
            </p:txBody>
          </p:sp>
          <p:sp>
            <p:nvSpPr>
              <p:cNvPr id="87" name="Text Box 43"/>
              <p:cNvSpPr txBox="1">
                <a:spLocks noChangeArrowheads="1"/>
              </p:cNvSpPr>
              <p:nvPr/>
            </p:nvSpPr>
            <p:spPr bwMode="auto">
              <a:xfrm>
                <a:off x="4785070" y="1729097"/>
                <a:ext cx="1914158" cy="123397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AU" sz="1800" dirty="0">
                    <a:solidFill>
                      <a:srgbClr val="080808"/>
                    </a:solidFill>
                    <a:latin typeface="Arial" charset="0"/>
                  </a:rPr>
                  <a:t>Break-even </a:t>
                </a:r>
                <a:r>
                  <a:rPr lang="en-AU" sz="1800" dirty="0" smtClean="0">
                    <a:solidFill>
                      <a:srgbClr val="080808"/>
                    </a:solidFill>
                    <a:latin typeface="Arial" charset="0"/>
                  </a:rPr>
                  <a:t>point</a:t>
                </a:r>
              </a:p>
              <a:p>
                <a:pPr algn="ctr"/>
                <a:r>
                  <a:rPr lang="en-AU" sz="1800" dirty="0" smtClean="0">
                    <a:solidFill>
                      <a:srgbClr val="080808"/>
                    </a:solidFill>
                    <a:latin typeface="Arial" charset="0"/>
                  </a:rPr>
                  <a:t>(</a:t>
                </a:r>
                <a:r>
                  <a:rPr lang="en-AU" sz="1800" dirty="0" smtClean="0">
                    <a:solidFill>
                      <a:srgbClr val="080808"/>
                    </a:solidFill>
                    <a:latin typeface="Calibri" pitchFamily="34" charset="0"/>
                  </a:rPr>
                  <a:t>Total </a:t>
                </a:r>
                <a:r>
                  <a:rPr lang="en-AU" dirty="0" smtClean="0">
                    <a:latin typeface="Calibri" pitchFamily="34" charset="0"/>
                  </a:rPr>
                  <a:t>π</a:t>
                </a:r>
                <a:r>
                  <a:rPr lang="en-AU" sz="1600" dirty="0" smtClean="0">
                    <a:latin typeface="Calibri" pitchFamily="34" charset="0"/>
                  </a:rPr>
                  <a:t> </a:t>
                </a:r>
                <a:r>
                  <a:rPr lang="en-AU" sz="1800" dirty="0" smtClean="0">
                    <a:solidFill>
                      <a:srgbClr val="080808"/>
                    </a:solidFill>
                    <a:latin typeface="Calibri" pitchFamily="34" charset="0"/>
                  </a:rPr>
                  <a:t>= 0)</a:t>
                </a:r>
                <a:endParaRPr lang="en-US" sz="1800" dirty="0">
                  <a:solidFill>
                    <a:srgbClr val="080808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90" name="Text Box 17"/>
          <p:cNvSpPr txBox="1">
            <a:spLocks noChangeArrowheads="1"/>
          </p:cNvSpPr>
          <p:nvPr/>
        </p:nvSpPr>
        <p:spPr bwMode="auto">
          <a:xfrm>
            <a:off x="4429935" y="5345663"/>
            <a:ext cx="201427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sz="2800" dirty="0" smtClean="0">
                <a:latin typeface="Calibri" pitchFamily="34" charset="0"/>
              </a:rPr>
              <a:t>π</a:t>
            </a:r>
            <a:r>
              <a:rPr lang="en-AU" sz="2000" dirty="0" smtClean="0">
                <a:latin typeface="Calibri" pitchFamily="34" charset="0"/>
              </a:rPr>
              <a:t>-maximising </a:t>
            </a:r>
            <a:r>
              <a:rPr lang="en-AU" sz="2000" dirty="0">
                <a:latin typeface="Calibri" pitchFamily="34" charset="0"/>
              </a:rPr>
              <a:t>level of output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2"/>
          <p:cNvSpPr>
            <a:spLocks noGrp="1" noChangeArrowheads="1"/>
          </p:cNvSpPr>
          <p:nvPr>
            <p:ph type="title"/>
          </p:nvPr>
        </p:nvSpPr>
        <p:spPr>
          <a:xfrm>
            <a:off x="3707904" y="764704"/>
            <a:ext cx="1944216" cy="648072"/>
          </a:xfrm>
          <a:solidFill>
            <a:schemeClr val="accent3"/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/>
            <a:r>
              <a:rPr lang="en-US" sz="2800" b="1" dirty="0" smtClean="0">
                <a:solidFill>
                  <a:schemeClr val="tx1"/>
                </a:solidFill>
              </a:rPr>
              <a:t>P &lt; ATC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grpSp>
        <p:nvGrpSpPr>
          <p:cNvPr id="2" name="Group 45"/>
          <p:cNvGrpSpPr/>
          <p:nvPr/>
        </p:nvGrpSpPr>
        <p:grpSpPr>
          <a:xfrm>
            <a:off x="179512" y="383458"/>
            <a:ext cx="8352928" cy="5799324"/>
            <a:chOff x="602308" y="447675"/>
            <a:chExt cx="8801718" cy="6445655"/>
          </a:xfrm>
        </p:grpSpPr>
        <p:sp>
          <p:nvSpPr>
            <p:cNvPr id="47" name="Rectangle 2"/>
            <p:cNvSpPr>
              <a:spLocks noChangeArrowheads="1"/>
            </p:cNvSpPr>
            <p:nvPr/>
          </p:nvSpPr>
          <p:spPr bwMode="auto">
            <a:xfrm>
              <a:off x="2058003" y="3832641"/>
              <a:ext cx="3846764" cy="320259"/>
            </a:xfrm>
            <a:prstGeom prst="rect">
              <a:avLst/>
            </a:prstGeom>
            <a:solidFill>
              <a:srgbClr val="B5FDD6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27"/>
            <p:cNvSpPr>
              <a:spLocks noChangeShapeType="1"/>
            </p:cNvSpPr>
            <p:nvPr/>
          </p:nvSpPr>
          <p:spPr bwMode="auto">
            <a:xfrm>
              <a:off x="5888038" y="3860800"/>
              <a:ext cx="0" cy="21590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49" name="Rectangle 3"/>
            <p:cNvSpPr>
              <a:spLocks noChangeArrowheads="1"/>
            </p:cNvSpPr>
            <p:nvPr/>
          </p:nvSpPr>
          <p:spPr bwMode="auto">
            <a:xfrm>
              <a:off x="1443038" y="1412875"/>
              <a:ext cx="7724775" cy="4679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Clr>
                  <a:srgbClr val="A50021"/>
                </a:buClr>
                <a:buFont typeface="Arial" charset="0"/>
                <a:buNone/>
              </a:pPr>
              <a:endParaRPr lang="en-US" sz="2800"/>
            </a:p>
          </p:txBody>
        </p:sp>
        <p:sp>
          <p:nvSpPr>
            <p:cNvPr id="50" name="Line 4"/>
            <p:cNvSpPr>
              <a:spLocks noChangeShapeType="1"/>
            </p:cNvSpPr>
            <p:nvPr/>
          </p:nvSpPr>
          <p:spPr bwMode="auto">
            <a:xfrm>
              <a:off x="2066925" y="1281113"/>
              <a:ext cx="0" cy="453707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51" name="Line 5"/>
            <p:cNvSpPr>
              <a:spLocks noChangeShapeType="1"/>
            </p:cNvSpPr>
            <p:nvPr/>
          </p:nvSpPr>
          <p:spPr bwMode="auto">
            <a:xfrm>
              <a:off x="2066925" y="5805488"/>
              <a:ext cx="6629400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52" name="Text Box 6"/>
            <p:cNvSpPr txBox="1">
              <a:spLocks noChangeArrowheads="1"/>
            </p:cNvSpPr>
            <p:nvPr/>
          </p:nvSpPr>
          <p:spPr bwMode="auto">
            <a:xfrm>
              <a:off x="602308" y="1431644"/>
              <a:ext cx="1441661" cy="7867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latin typeface="Arial" charset="0"/>
                </a:rPr>
                <a:t>Price </a:t>
              </a:r>
              <a:endParaRPr lang="en-US" sz="2000" dirty="0" smtClean="0">
                <a:latin typeface="Arial" charset="0"/>
              </a:endParaRPr>
            </a:p>
            <a:p>
              <a:pPr algn="ctr"/>
              <a:r>
                <a:rPr lang="en-US" sz="2000" dirty="0" smtClean="0">
                  <a:latin typeface="Arial" charset="0"/>
                </a:rPr>
                <a:t>(and cost) </a:t>
              </a:r>
              <a:endParaRPr lang="en-AU" sz="2000" dirty="0">
                <a:latin typeface="Arial" charset="0"/>
              </a:endParaRPr>
            </a:p>
          </p:txBody>
        </p:sp>
        <p:sp>
          <p:nvSpPr>
            <p:cNvPr id="53" name="Text Box 8"/>
            <p:cNvSpPr txBox="1">
              <a:spLocks noChangeArrowheads="1"/>
            </p:cNvSpPr>
            <p:nvPr/>
          </p:nvSpPr>
          <p:spPr bwMode="auto">
            <a:xfrm>
              <a:off x="1749425" y="5734050"/>
              <a:ext cx="390525" cy="400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Arial" charset="0"/>
                </a:rPr>
                <a:t>0</a:t>
              </a:r>
              <a:endParaRPr lang="en-AU" sz="2000">
                <a:latin typeface="Arial" charset="0"/>
              </a:endParaRPr>
            </a:p>
          </p:txBody>
        </p:sp>
        <p:sp>
          <p:nvSpPr>
            <p:cNvPr id="54" name="Line 11"/>
            <p:cNvSpPr>
              <a:spLocks noChangeShapeType="1"/>
            </p:cNvSpPr>
            <p:nvPr/>
          </p:nvSpPr>
          <p:spPr bwMode="auto">
            <a:xfrm>
              <a:off x="2084769" y="4149724"/>
              <a:ext cx="6084888" cy="0"/>
            </a:xfrm>
            <a:prstGeom prst="line">
              <a:avLst/>
            </a:prstGeom>
            <a:noFill/>
            <a:ln w="31750">
              <a:solidFill>
                <a:schemeClr val="folHlink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55" name="Text Box 12"/>
            <p:cNvSpPr txBox="1">
              <a:spLocks noChangeArrowheads="1"/>
            </p:cNvSpPr>
            <p:nvPr/>
          </p:nvSpPr>
          <p:spPr bwMode="auto">
            <a:xfrm>
              <a:off x="8151813" y="3860800"/>
              <a:ext cx="1252213" cy="4447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Arial" charset="0"/>
                </a:rPr>
                <a:t>D = MR</a:t>
              </a:r>
              <a:endParaRPr lang="en-AU" sz="2000" dirty="0">
                <a:latin typeface="Arial" charset="0"/>
              </a:endParaRPr>
            </a:p>
          </p:txBody>
        </p:sp>
        <p:sp>
          <p:nvSpPr>
            <p:cNvPr id="56" name="Text Box 13"/>
            <p:cNvSpPr txBox="1">
              <a:spLocks noChangeArrowheads="1"/>
            </p:cNvSpPr>
            <p:nvPr/>
          </p:nvSpPr>
          <p:spPr bwMode="auto">
            <a:xfrm>
              <a:off x="1604422" y="3929062"/>
              <a:ext cx="858838" cy="4447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AU" sz="2000" dirty="0" smtClean="0">
                  <a:latin typeface="Arial" charset="0"/>
                </a:rPr>
                <a:t>P*</a:t>
              </a:r>
              <a:endParaRPr lang="en-AU" sz="2000" dirty="0">
                <a:latin typeface="Arial" charset="0"/>
              </a:endParaRPr>
            </a:p>
          </p:txBody>
        </p:sp>
        <p:sp>
          <p:nvSpPr>
            <p:cNvPr id="57" name="Text Box 14"/>
            <p:cNvSpPr txBox="1">
              <a:spLocks noChangeArrowheads="1"/>
            </p:cNvSpPr>
            <p:nvPr/>
          </p:nvSpPr>
          <p:spPr bwMode="auto">
            <a:xfrm>
              <a:off x="5689600" y="5821363"/>
              <a:ext cx="1042988" cy="400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AU" sz="2000">
                  <a:latin typeface="Arial" charset="0"/>
                </a:rPr>
                <a:t>Q</a:t>
              </a:r>
            </a:p>
          </p:txBody>
        </p:sp>
        <p:sp>
          <p:nvSpPr>
            <p:cNvPr id="58" name="Line 15"/>
            <p:cNvSpPr>
              <a:spLocks noChangeShapeType="1"/>
            </p:cNvSpPr>
            <p:nvPr/>
          </p:nvSpPr>
          <p:spPr bwMode="auto">
            <a:xfrm>
              <a:off x="5888038" y="4149725"/>
              <a:ext cx="0" cy="1655763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60" name="Text Box 16"/>
            <p:cNvSpPr txBox="1">
              <a:spLocks noChangeArrowheads="1"/>
            </p:cNvSpPr>
            <p:nvPr/>
          </p:nvSpPr>
          <p:spPr bwMode="auto">
            <a:xfrm>
              <a:off x="5003167" y="6106551"/>
              <a:ext cx="2021378" cy="7867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AU" sz="2000" dirty="0">
                  <a:latin typeface="Calibri" pitchFamily="34" charset="0"/>
                </a:rPr>
                <a:t>Loss minimising level of output</a:t>
              </a:r>
            </a:p>
          </p:txBody>
        </p:sp>
        <p:sp>
          <p:nvSpPr>
            <p:cNvPr id="61" name="Arc 39"/>
            <p:cNvSpPr>
              <a:spLocks/>
            </p:cNvSpPr>
            <p:nvPr/>
          </p:nvSpPr>
          <p:spPr bwMode="auto">
            <a:xfrm rot="1500000">
              <a:off x="3797300" y="447675"/>
              <a:ext cx="3257550" cy="4735513"/>
            </a:xfrm>
            <a:custGeom>
              <a:avLst/>
              <a:gdLst>
                <a:gd name="T0" fmla="*/ 2147483647 w 33263"/>
                <a:gd name="T1" fmla="*/ 2147483647 h 21600"/>
                <a:gd name="T2" fmla="*/ 0 w 33263"/>
                <a:gd name="T3" fmla="*/ 2147483647 h 21600"/>
                <a:gd name="T4" fmla="*/ 2147483647 w 33263"/>
                <a:gd name="T5" fmla="*/ 0 h 21600"/>
                <a:gd name="T6" fmla="*/ 0 60000 65536"/>
                <a:gd name="T7" fmla="*/ 0 60000 65536"/>
                <a:gd name="T8" fmla="*/ 0 60000 65536"/>
                <a:gd name="T9" fmla="*/ 0 w 33263"/>
                <a:gd name="T10" fmla="*/ 0 h 21600"/>
                <a:gd name="T11" fmla="*/ 33263 w 3326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263" h="21600" fill="none" extrusionOk="0">
                  <a:moveTo>
                    <a:pt x="33263" y="3352"/>
                  </a:moveTo>
                  <a:cubicBezTo>
                    <a:pt x="31612" y="13858"/>
                    <a:pt x="22560" y="21599"/>
                    <a:pt x="11925" y="21600"/>
                  </a:cubicBezTo>
                  <a:cubicBezTo>
                    <a:pt x="7683" y="21600"/>
                    <a:pt x="3536" y="20351"/>
                    <a:pt x="0" y="18009"/>
                  </a:cubicBezTo>
                </a:path>
                <a:path w="33263" h="21600" stroke="0" extrusionOk="0">
                  <a:moveTo>
                    <a:pt x="33263" y="3352"/>
                  </a:moveTo>
                  <a:cubicBezTo>
                    <a:pt x="31612" y="13858"/>
                    <a:pt x="22560" y="21599"/>
                    <a:pt x="11925" y="21600"/>
                  </a:cubicBezTo>
                  <a:cubicBezTo>
                    <a:pt x="7683" y="21600"/>
                    <a:pt x="3536" y="20351"/>
                    <a:pt x="0" y="18009"/>
                  </a:cubicBezTo>
                  <a:lnTo>
                    <a:pt x="11925" y="0"/>
                  </a:lnTo>
                  <a:lnTo>
                    <a:pt x="33263" y="3352"/>
                  </a:lnTo>
                  <a:close/>
                </a:path>
              </a:pathLst>
            </a:custGeom>
            <a:noFill/>
            <a:ln w="38100" cap="rnd">
              <a:solidFill>
                <a:srgbClr val="8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62" name="Rectangle 40"/>
            <p:cNvSpPr>
              <a:spLocks noChangeArrowheads="1"/>
            </p:cNvSpPr>
            <p:nvPr/>
          </p:nvSpPr>
          <p:spPr bwMode="auto">
            <a:xfrm>
              <a:off x="7385050" y="1585913"/>
              <a:ext cx="58261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n-GB" sz="2000">
                  <a:solidFill>
                    <a:srgbClr val="333333"/>
                  </a:solidFill>
                  <a:latin typeface="Arial" charset="0"/>
                </a:rPr>
                <a:t>MC</a:t>
              </a:r>
            </a:p>
          </p:txBody>
        </p:sp>
        <p:sp>
          <p:nvSpPr>
            <p:cNvPr id="63" name="Arc 40"/>
            <p:cNvSpPr>
              <a:spLocks/>
            </p:cNvSpPr>
            <p:nvPr/>
          </p:nvSpPr>
          <p:spPr bwMode="auto">
            <a:xfrm rot="1500000">
              <a:off x="4562475" y="1030288"/>
              <a:ext cx="3822700" cy="3008312"/>
            </a:xfrm>
            <a:custGeom>
              <a:avLst/>
              <a:gdLst>
                <a:gd name="T0" fmla="*/ 2147483647 w 33263"/>
                <a:gd name="T1" fmla="*/ 2147483647 h 21600"/>
                <a:gd name="T2" fmla="*/ 0 w 33263"/>
                <a:gd name="T3" fmla="*/ 2147483647 h 21600"/>
                <a:gd name="T4" fmla="*/ 2147483647 w 33263"/>
                <a:gd name="T5" fmla="*/ 0 h 21600"/>
                <a:gd name="T6" fmla="*/ 0 60000 65536"/>
                <a:gd name="T7" fmla="*/ 0 60000 65536"/>
                <a:gd name="T8" fmla="*/ 0 60000 65536"/>
                <a:gd name="T9" fmla="*/ 0 w 33263"/>
                <a:gd name="T10" fmla="*/ 0 h 21600"/>
                <a:gd name="T11" fmla="*/ 33263 w 3326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263" h="21600" fill="none" extrusionOk="0">
                  <a:moveTo>
                    <a:pt x="33263" y="3352"/>
                  </a:moveTo>
                  <a:cubicBezTo>
                    <a:pt x="31612" y="13858"/>
                    <a:pt x="22560" y="21599"/>
                    <a:pt x="11925" y="21600"/>
                  </a:cubicBezTo>
                  <a:cubicBezTo>
                    <a:pt x="7683" y="21600"/>
                    <a:pt x="3536" y="20351"/>
                    <a:pt x="0" y="18009"/>
                  </a:cubicBezTo>
                </a:path>
                <a:path w="33263" h="21600" stroke="0" extrusionOk="0">
                  <a:moveTo>
                    <a:pt x="33263" y="3352"/>
                  </a:moveTo>
                  <a:cubicBezTo>
                    <a:pt x="31612" y="13858"/>
                    <a:pt x="22560" y="21599"/>
                    <a:pt x="11925" y="21600"/>
                  </a:cubicBezTo>
                  <a:cubicBezTo>
                    <a:pt x="7683" y="21600"/>
                    <a:pt x="3536" y="20351"/>
                    <a:pt x="0" y="18009"/>
                  </a:cubicBezTo>
                  <a:lnTo>
                    <a:pt x="11925" y="0"/>
                  </a:lnTo>
                  <a:lnTo>
                    <a:pt x="33263" y="3352"/>
                  </a:lnTo>
                  <a:close/>
                </a:path>
              </a:pathLst>
            </a:custGeom>
            <a:noFill/>
            <a:ln w="38100" cap="rnd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64" name="Rectangle 41"/>
            <p:cNvSpPr>
              <a:spLocks noChangeArrowheads="1"/>
            </p:cNvSpPr>
            <p:nvPr/>
          </p:nvSpPr>
          <p:spPr bwMode="auto">
            <a:xfrm>
              <a:off x="8469313" y="1979613"/>
              <a:ext cx="85883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defTabSz="762000" eaLnBrk="0" hangingPunct="0"/>
              <a:r>
                <a:rPr lang="en-GB" sz="2000">
                  <a:solidFill>
                    <a:srgbClr val="333333"/>
                  </a:solidFill>
                  <a:latin typeface="Arial" charset="0"/>
                </a:rPr>
                <a:t>ATC</a:t>
              </a:r>
            </a:p>
          </p:txBody>
        </p:sp>
        <p:sp>
          <p:nvSpPr>
            <p:cNvPr id="65" name="Oval 21"/>
            <p:cNvSpPr>
              <a:spLocks noChangeArrowheads="1"/>
            </p:cNvSpPr>
            <p:nvPr/>
          </p:nvSpPr>
          <p:spPr bwMode="auto">
            <a:xfrm>
              <a:off x="5824538" y="4089400"/>
              <a:ext cx="120650" cy="111125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22"/>
            <p:cNvSpPr>
              <a:spLocks noChangeShapeType="1"/>
            </p:cNvSpPr>
            <p:nvPr/>
          </p:nvSpPr>
          <p:spPr bwMode="auto">
            <a:xfrm flipH="1">
              <a:off x="2066925" y="3822700"/>
              <a:ext cx="382111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67" name="Text Box 43"/>
            <p:cNvSpPr txBox="1">
              <a:spLocks noChangeArrowheads="1"/>
            </p:cNvSpPr>
            <p:nvPr/>
          </p:nvSpPr>
          <p:spPr bwMode="auto">
            <a:xfrm>
              <a:off x="2499230" y="2133059"/>
              <a:ext cx="1745168" cy="78677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AU" sz="2000" dirty="0" smtClean="0">
                  <a:solidFill>
                    <a:srgbClr val="080808"/>
                  </a:solidFill>
                  <a:latin typeface="Arial" charset="0"/>
                </a:rPr>
                <a:t>Losses =</a:t>
              </a:r>
            </a:p>
            <a:p>
              <a:pPr algn="ctr"/>
              <a:r>
                <a:rPr lang="en-AU" sz="2000" dirty="0" smtClean="0">
                  <a:solidFill>
                    <a:srgbClr val="080808"/>
                  </a:solidFill>
                  <a:latin typeface="Calibri" pitchFamily="34" charset="0"/>
                </a:rPr>
                <a:t>(P – ATC) x Q</a:t>
              </a:r>
              <a:endParaRPr lang="en-US" sz="2000" dirty="0" smtClean="0">
                <a:solidFill>
                  <a:srgbClr val="080808"/>
                </a:solidFill>
                <a:latin typeface="Calibri" pitchFamily="34" charset="0"/>
              </a:endParaRPr>
            </a:p>
          </p:txBody>
        </p:sp>
        <p:sp>
          <p:nvSpPr>
            <p:cNvPr id="68" name="Line 44"/>
            <p:cNvSpPr>
              <a:spLocks noChangeShapeType="1"/>
            </p:cNvSpPr>
            <p:nvPr/>
          </p:nvSpPr>
          <p:spPr bwMode="auto">
            <a:xfrm>
              <a:off x="3392488" y="2924175"/>
              <a:ext cx="546100" cy="10096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9" name="Oval 25"/>
            <p:cNvSpPr>
              <a:spLocks noChangeArrowheads="1"/>
            </p:cNvSpPr>
            <p:nvPr/>
          </p:nvSpPr>
          <p:spPr bwMode="auto">
            <a:xfrm>
              <a:off x="5811838" y="3789363"/>
              <a:ext cx="119062" cy="111125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7431227" y="5811837"/>
              <a:ext cx="1535112" cy="400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>
                  <a:latin typeface="Arial" charset="0"/>
                </a:rPr>
                <a:t>Quantity</a:t>
              </a:r>
              <a:endParaRPr lang="en-AU" sz="2000" dirty="0">
                <a:latin typeface="Arial" charset="0"/>
              </a:endParaRPr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Perfect competition: Losses in the short-run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638284"/>
            <a:ext cx="7128792" cy="359091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2000" dirty="0" smtClean="0"/>
              <a:t>In the short-run, a firm suffering losses has two choices:</a:t>
            </a:r>
          </a:p>
          <a:p>
            <a:pPr lvl="1">
              <a:lnSpc>
                <a:spcPct val="150000"/>
              </a:lnSpc>
            </a:pPr>
            <a:r>
              <a:rPr lang="en-AU" sz="2000" dirty="0" smtClean="0"/>
              <a:t>Continue to produce</a:t>
            </a:r>
          </a:p>
          <a:p>
            <a:pPr lvl="1">
              <a:lnSpc>
                <a:spcPct val="150000"/>
              </a:lnSpc>
            </a:pPr>
            <a:r>
              <a:rPr lang="en-AU" sz="2000" dirty="0" smtClean="0"/>
              <a:t>Stop production and shut down </a:t>
            </a:r>
            <a:r>
              <a:rPr lang="en-AU" sz="2000" i="1" dirty="0" smtClean="0"/>
              <a:t>temporarily</a:t>
            </a:r>
          </a:p>
          <a:p>
            <a:pPr>
              <a:lnSpc>
                <a:spcPct val="150000"/>
              </a:lnSpc>
            </a:pPr>
            <a:endParaRPr lang="en-AU" sz="2000" i="1" dirty="0" smtClean="0"/>
          </a:p>
          <a:p>
            <a:pPr>
              <a:lnSpc>
                <a:spcPct val="150000"/>
              </a:lnSpc>
            </a:pPr>
            <a:endParaRPr lang="en-AU" sz="2000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331640" y="3861048"/>
            <a:ext cx="6264696" cy="1938992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000" b="1" dirty="0" smtClean="0">
                <a:latin typeface="Calibri" pitchFamily="34" charset="0"/>
              </a:rPr>
              <a:t>A note on sunk costs </a:t>
            </a:r>
          </a:p>
          <a:p>
            <a:r>
              <a:rPr lang="en-AU" sz="2000" dirty="0" smtClean="0">
                <a:latin typeface="Calibri" pitchFamily="34" charset="0"/>
              </a:rPr>
              <a:t>Sunk cost:  A cost that has already been paid and cannot be recovered, and thus, logically, should not be considered in future decision-making</a:t>
            </a:r>
          </a:p>
          <a:p>
            <a:endParaRPr lang="en-AU" sz="2000" dirty="0" smtClean="0">
              <a:latin typeface="Calibri" pitchFamily="34" charset="0"/>
            </a:endParaRPr>
          </a:p>
          <a:p>
            <a:r>
              <a:rPr lang="en-AU" sz="2000" u="sng" dirty="0" smtClean="0">
                <a:latin typeface="Calibri" pitchFamily="34" charset="0"/>
              </a:rPr>
              <a:t>A fixed cost is not necessarily a sunk cost!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Perfect competition: Losses in the short-run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566277"/>
            <a:ext cx="7128792" cy="359091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>P &gt; AVC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Even if a firm suffers losses, it should continue to operate as long as it can recover its variable costs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P = AVC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The firm is indifferent as to whether it operates or shuts down temporarily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P &lt; AVC    [‘Shutdown point’] 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The minimum point on a firm’s average variable cost curve; if the price falls below this point, the firm shuts down production</a:t>
            </a:r>
            <a:endParaRPr lang="en-AU" sz="1800" dirty="0" smtClean="0"/>
          </a:p>
          <a:p>
            <a:pPr>
              <a:lnSpc>
                <a:spcPct val="150000"/>
              </a:lnSpc>
            </a:pPr>
            <a:endParaRPr lang="en-AU" sz="2000" i="1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692696"/>
            <a:ext cx="6048672" cy="576064"/>
          </a:xfrm>
          <a:solidFill>
            <a:schemeClr val="accent3"/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/>
            <a:r>
              <a:rPr lang="en-US" sz="2800" b="1" dirty="0" smtClean="0">
                <a:solidFill>
                  <a:schemeClr val="tx1"/>
                </a:solidFill>
              </a:rPr>
              <a:t>Illustrating the shutdown point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grpSp>
        <p:nvGrpSpPr>
          <p:cNvPr id="2" name="Group 30"/>
          <p:cNvGrpSpPr/>
          <p:nvPr/>
        </p:nvGrpSpPr>
        <p:grpSpPr>
          <a:xfrm>
            <a:off x="179512" y="678433"/>
            <a:ext cx="8690297" cy="5486871"/>
            <a:chOff x="130175" y="404813"/>
            <a:chExt cx="9288463" cy="5846762"/>
          </a:xfrm>
        </p:grpSpPr>
        <p:sp>
          <p:nvSpPr>
            <p:cNvPr id="32" name="Arc 39"/>
            <p:cNvSpPr>
              <a:spLocks/>
            </p:cNvSpPr>
            <p:nvPr/>
          </p:nvSpPr>
          <p:spPr bwMode="auto">
            <a:xfrm rot="1500000">
              <a:off x="3590925" y="404813"/>
              <a:ext cx="3427413" cy="4926012"/>
            </a:xfrm>
            <a:custGeom>
              <a:avLst/>
              <a:gdLst>
                <a:gd name="T0" fmla="*/ 2147483647 w 33263"/>
                <a:gd name="T1" fmla="*/ 2147483647 h 21600"/>
                <a:gd name="T2" fmla="*/ 0 w 33263"/>
                <a:gd name="T3" fmla="*/ 2147483647 h 21600"/>
                <a:gd name="T4" fmla="*/ 2147483647 w 33263"/>
                <a:gd name="T5" fmla="*/ 0 h 21600"/>
                <a:gd name="T6" fmla="*/ 0 60000 65536"/>
                <a:gd name="T7" fmla="*/ 0 60000 65536"/>
                <a:gd name="T8" fmla="*/ 0 60000 65536"/>
                <a:gd name="T9" fmla="*/ 0 w 33263"/>
                <a:gd name="T10" fmla="*/ 0 h 21600"/>
                <a:gd name="T11" fmla="*/ 33263 w 3326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263" h="21600" fill="none" extrusionOk="0">
                  <a:moveTo>
                    <a:pt x="33263" y="3352"/>
                  </a:moveTo>
                  <a:cubicBezTo>
                    <a:pt x="31612" y="13858"/>
                    <a:pt x="22560" y="21599"/>
                    <a:pt x="11925" y="21600"/>
                  </a:cubicBezTo>
                  <a:cubicBezTo>
                    <a:pt x="7683" y="21600"/>
                    <a:pt x="3536" y="20351"/>
                    <a:pt x="0" y="18009"/>
                  </a:cubicBezTo>
                </a:path>
                <a:path w="33263" h="21600" stroke="0" extrusionOk="0">
                  <a:moveTo>
                    <a:pt x="33263" y="3352"/>
                  </a:moveTo>
                  <a:cubicBezTo>
                    <a:pt x="31612" y="13858"/>
                    <a:pt x="22560" y="21599"/>
                    <a:pt x="11925" y="21600"/>
                  </a:cubicBezTo>
                  <a:cubicBezTo>
                    <a:pt x="7683" y="21600"/>
                    <a:pt x="3536" y="20351"/>
                    <a:pt x="0" y="18009"/>
                  </a:cubicBezTo>
                  <a:lnTo>
                    <a:pt x="11925" y="0"/>
                  </a:lnTo>
                  <a:lnTo>
                    <a:pt x="33263" y="3352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3" name="Arc 40"/>
            <p:cNvSpPr>
              <a:spLocks/>
            </p:cNvSpPr>
            <p:nvPr/>
          </p:nvSpPr>
          <p:spPr bwMode="auto">
            <a:xfrm rot="1500000">
              <a:off x="4562475" y="1030288"/>
              <a:ext cx="3822700" cy="3008312"/>
            </a:xfrm>
            <a:custGeom>
              <a:avLst/>
              <a:gdLst>
                <a:gd name="T0" fmla="*/ 2147483647 w 33263"/>
                <a:gd name="T1" fmla="*/ 2147483647 h 21600"/>
                <a:gd name="T2" fmla="*/ 0 w 33263"/>
                <a:gd name="T3" fmla="*/ 2147483647 h 21600"/>
                <a:gd name="T4" fmla="*/ 2147483647 w 33263"/>
                <a:gd name="T5" fmla="*/ 0 h 21600"/>
                <a:gd name="T6" fmla="*/ 0 60000 65536"/>
                <a:gd name="T7" fmla="*/ 0 60000 65536"/>
                <a:gd name="T8" fmla="*/ 0 60000 65536"/>
                <a:gd name="T9" fmla="*/ 0 w 33263"/>
                <a:gd name="T10" fmla="*/ 0 h 21600"/>
                <a:gd name="T11" fmla="*/ 33263 w 3326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263" h="21600" fill="none" extrusionOk="0">
                  <a:moveTo>
                    <a:pt x="33263" y="3352"/>
                  </a:moveTo>
                  <a:cubicBezTo>
                    <a:pt x="31612" y="13858"/>
                    <a:pt x="22560" y="21599"/>
                    <a:pt x="11925" y="21600"/>
                  </a:cubicBezTo>
                  <a:cubicBezTo>
                    <a:pt x="7683" y="21600"/>
                    <a:pt x="3536" y="20351"/>
                    <a:pt x="0" y="18009"/>
                  </a:cubicBezTo>
                </a:path>
                <a:path w="33263" h="21600" stroke="0" extrusionOk="0">
                  <a:moveTo>
                    <a:pt x="33263" y="3352"/>
                  </a:moveTo>
                  <a:cubicBezTo>
                    <a:pt x="31612" y="13858"/>
                    <a:pt x="22560" y="21599"/>
                    <a:pt x="11925" y="21600"/>
                  </a:cubicBezTo>
                  <a:cubicBezTo>
                    <a:pt x="7683" y="21600"/>
                    <a:pt x="3536" y="20351"/>
                    <a:pt x="0" y="18009"/>
                  </a:cubicBezTo>
                  <a:lnTo>
                    <a:pt x="11925" y="0"/>
                  </a:lnTo>
                  <a:lnTo>
                    <a:pt x="33263" y="3352"/>
                  </a:lnTo>
                  <a:close/>
                </a:path>
              </a:pathLst>
            </a:custGeom>
            <a:noFill/>
            <a:ln w="38100" cap="rnd">
              <a:solidFill>
                <a:srgbClr val="00B0F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4" name="Arc 40"/>
            <p:cNvSpPr>
              <a:spLocks/>
            </p:cNvSpPr>
            <p:nvPr/>
          </p:nvSpPr>
          <p:spPr bwMode="auto">
            <a:xfrm rot="1500000">
              <a:off x="3371850" y="1030288"/>
              <a:ext cx="4914900" cy="3767137"/>
            </a:xfrm>
            <a:custGeom>
              <a:avLst/>
              <a:gdLst>
                <a:gd name="T0" fmla="*/ 2147483647 w 33263"/>
                <a:gd name="T1" fmla="*/ 2147483647 h 21600"/>
                <a:gd name="T2" fmla="*/ 0 w 33263"/>
                <a:gd name="T3" fmla="*/ 2147483647 h 21600"/>
                <a:gd name="T4" fmla="*/ 2147483647 w 33263"/>
                <a:gd name="T5" fmla="*/ 0 h 21600"/>
                <a:gd name="T6" fmla="*/ 0 60000 65536"/>
                <a:gd name="T7" fmla="*/ 0 60000 65536"/>
                <a:gd name="T8" fmla="*/ 0 60000 65536"/>
                <a:gd name="T9" fmla="*/ 0 w 33263"/>
                <a:gd name="T10" fmla="*/ 0 h 21600"/>
                <a:gd name="T11" fmla="*/ 33263 w 3326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263" h="21600" fill="none" extrusionOk="0">
                  <a:moveTo>
                    <a:pt x="33263" y="3352"/>
                  </a:moveTo>
                  <a:cubicBezTo>
                    <a:pt x="31612" y="13858"/>
                    <a:pt x="22560" y="21599"/>
                    <a:pt x="11925" y="21600"/>
                  </a:cubicBezTo>
                  <a:cubicBezTo>
                    <a:pt x="7683" y="21600"/>
                    <a:pt x="3536" y="20351"/>
                    <a:pt x="0" y="18009"/>
                  </a:cubicBezTo>
                </a:path>
                <a:path w="33263" h="21600" stroke="0" extrusionOk="0">
                  <a:moveTo>
                    <a:pt x="33263" y="3352"/>
                  </a:moveTo>
                  <a:cubicBezTo>
                    <a:pt x="31612" y="13858"/>
                    <a:pt x="22560" y="21599"/>
                    <a:pt x="11925" y="21600"/>
                  </a:cubicBezTo>
                  <a:cubicBezTo>
                    <a:pt x="7683" y="21600"/>
                    <a:pt x="3536" y="20351"/>
                    <a:pt x="0" y="18009"/>
                  </a:cubicBezTo>
                  <a:lnTo>
                    <a:pt x="11925" y="0"/>
                  </a:lnTo>
                  <a:lnTo>
                    <a:pt x="33263" y="3352"/>
                  </a:lnTo>
                  <a:close/>
                </a:path>
              </a:pathLst>
            </a:custGeom>
            <a:noFill/>
            <a:ln w="38100" cap="rnd">
              <a:solidFill>
                <a:srgbClr val="FFCC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AU"/>
            </a:p>
          </p:txBody>
        </p:sp>
        <p:grpSp>
          <p:nvGrpSpPr>
            <p:cNvPr id="3" name="Group 28"/>
            <p:cNvGrpSpPr/>
            <p:nvPr/>
          </p:nvGrpSpPr>
          <p:grpSpPr>
            <a:xfrm>
              <a:off x="130175" y="1182688"/>
              <a:ext cx="9288463" cy="5068887"/>
              <a:chOff x="130175" y="1182688"/>
              <a:chExt cx="9288463" cy="5068887"/>
            </a:xfrm>
          </p:grpSpPr>
          <p:sp>
            <p:nvSpPr>
              <p:cNvPr id="36" name="Rectangle 2"/>
              <p:cNvSpPr>
                <a:spLocks noChangeArrowheads="1"/>
              </p:cNvSpPr>
              <p:nvPr/>
            </p:nvSpPr>
            <p:spPr bwMode="auto">
              <a:xfrm>
                <a:off x="1443038" y="1412875"/>
                <a:ext cx="7724775" cy="4679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>
                    <a:srgbClr val="A50021"/>
                  </a:buClr>
                  <a:buFont typeface="Arial" charset="0"/>
                  <a:buNone/>
                </a:pPr>
                <a:endParaRPr lang="en-US" sz="2800"/>
              </a:p>
            </p:txBody>
          </p:sp>
          <p:sp>
            <p:nvSpPr>
              <p:cNvPr id="37" name="Line 3"/>
              <p:cNvSpPr>
                <a:spLocks noChangeShapeType="1"/>
              </p:cNvSpPr>
              <p:nvPr/>
            </p:nvSpPr>
            <p:spPr bwMode="auto">
              <a:xfrm>
                <a:off x="2066925" y="1268413"/>
                <a:ext cx="0" cy="4537075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AU"/>
              </a:p>
            </p:txBody>
          </p:sp>
          <p:sp>
            <p:nvSpPr>
              <p:cNvPr id="38" name="Line 4"/>
              <p:cNvSpPr>
                <a:spLocks noChangeShapeType="1"/>
              </p:cNvSpPr>
              <p:nvPr/>
            </p:nvSpPr>
            <p:spPr bwMode="auto">
              <a:xfrm>
                <a:off x="2054225" y="5791200"/>
                <a:ext cx="6629400" cy="0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AU"/>
              </a:p>
            </p:txBody>
          </p:sp>
          <p:sp>
            <p:nvSpPr>
              <p:cNvPr id="39" name="Text Box 5"/>
              <p:cNvSpPr txBox="1">
                <a:spLocks noChangeArrowheads="1"/>
              </p:cNvSpPr>
              <p:nvPr/>
            </p:nvSpPr>
            <p:spPr bwMode="auto">
              <a:xfrm>
                <a:off x="591963" y="1417516"/>
                <a:ext cx="1527352" cy="7543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 smtClean="0">
                    <a:latin typeface="Arial" charset="0"/>
                  </a:rPr>
                  <a:t>Price</a:t>
                </a:r>
              </a:p>
              <a:p>
                <a:pPr algn="ctr"/>
                <a:r>
                  <a:rPr lang="en-US" sz="2000" dirty="0" smtClean="0">
                    <a:latin typeface="Arial" charset="0"/>
                  </a:rPr>
                  <a:t>(and cost)</a:t>
                </a:r>
                <a:endParaRPr lang="en-AU" sz="2000" dirty="0">
                  <a:latin typeface="Arial" charset="0"/>
                </a:endParaRPr>
              </a:p>
            </p:txBody>
          </p:sp>
          <p:sp>
            <p:nvSpPr>
              <p:cNvPr id="40" name="Text Box 7"/>
              <p:cNvSpPr txBox="1">
                <a:spLocks noChangeArrowheads="1"/>
              </p:cNvSpPr>
              <p:nvPr/>
            </p:nvSpPr>
            <p:spPr bwMode="auto">
              <a:xfrm>
                <a:off x="1676400" y="5734050"/>
                <a:ext cx="390525" cy="4000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Arial" charset="0"/>
                  </a:rPr>
                  <a:t>0</a:t>
                </a:r>
                <a:endParaRPr lang="en-AU" sz="2000">
                  <a:latin typeface="Arial" charset="0"/>
                </a:endParaRPr>
              </a:p>
            </p:txBody>
          </p:sp>
          <p:sp>
            <p:nvSpPr>
              <p:cNvPr id="41" name="Text Box 10"/>
              <p:cNvSpPr txBox="1">
                <a:spLocks noChangeArrowheads="1"/>
              </p:cNvSpPr>
              <p:nvPr/>
            </p:nvSpPr>
            <p:spPr bwMode="auto">
              <a:xfrm>
                <a:off x="1285875" y="4365625"/>
                <a:ext cx="858838" cy="4000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AU" sz="2000">
                    <a:latin typeface="Arial" charset="0"/>
                  </a:rPr>
                  <a:t>P</a:t>
                </a:r>
                <a:r>
                  <a:rPr lang="en-AU" sz="2000" baseline="-25000">
                    <a:latin typeface="Arial" charset="0"/>
                  </a:rPr>
                  <a:t>MIN</a:t>
                </a:r>
              </a:p>
            </p:txBody>
          </p:sp>
          <p:sp>
            <p:nvSpPr>
              <p:cNvPr id="42" name="Text Box 11"/>
              <p:cNvSpPr txBox="1">
                <a:spLocks noChangeArrowheads="1"/>
              </p:cNvSpPr>
              <p:nvPr/>
            </p:nvSpPr>
            <p:spPr bwMode="auto">
              <a:xfrm>
                <a:off x="5046663" y="5851525"/>
                <a:ext cx="1042987" cy="4000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AU" sz="2000">
                    <a:latin typeface="Arial" charset="0"/>
                  </a:rPr>
                  <a:t>Q</a:t>
                </a:r>
                <a:r>
                  <a:rPr lang="en-AU" sz="2000" baseline="-25000">
                    <a:latin typeface="Arial" charset="0"/>
                  </a:rPr>
                  <a:t>SD</a:t>
                </a:r>
              </a:p>
            </p:txBody>
          </p:sp>
          <p:sp>
            <p:nvSpPr>
              <p:cNvPr id="43" name="Line 12"/>
              <p:cNvSpPr>
                <a:spLocks noChangeShapeType="1"/>
              </p:cNvSpPr>
              <p:nvPr/>
            </p:nvSpPr>
            <p:spPr bwMode="auto">
              <a:xfrm>
                <a:off x="5343525" y="4581525"/>
                <a:ext cx="0" cy="1223963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AU"/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7370763" y="1644650"/>
                <a:ext cx="582612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 eaLnBrk="0" hangingPunct="0"/>
                <a:r>
                  <a:rPr lang="en-GB" sz="2000">
                    <a:solidFill>
                      <a:srgbClr val="333333"/>
                    </a:solidFill>
                    <a:latin typeface="Arial" charset="0"/>
                  </a:rPr>
                  <a:t>MC</a:t>
                </a:r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8426450" y="1993900"/>
                <a:ext cx="858838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 defTabSz="762000" eaLnBrk="0" hangingPunct="0"/>
                <a:r>
                  <a:rPr lang="en-GB" sz="2000">
                    <a:solidFill>
                      <a:srgbClr val="333333"/>
                    </a:solidFill>
                    <a:latin typeface="Arial" charset="0"/>
                  </a:rPr>
                  <a:t>ATC</a:t>
                </a:r>
              </a:p>
            </p:txBody>
          </p:sp>
          <p:sp>
            <p:nvSpPr>
              <p:cNvPr id="46" name="Line 17"/>
              <p:cNvSpPr>
                <a:spLocks noChangeShapeType="1"/>
              </p:cNvSpPr>
              <p:nvPr/>
            </p:nvSpPr>
            <p:spPr bwMode="auto">
              <a:xfrm flipH="1">
                <a:off x="2066925" y="4581525"/>
                <a:ext cx="3197225" cy="0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AU"/>
              </a:p>
            </p:txBody>
          </p:sp>
          <p:sp>
            <p:nvSpPr>
              <p:cNvPr id="47" name="Text Box 43"/>
              <p:cNvSpPr txBox="1">
                <a:spLocks noChangeArrowheads="1"/>
              </p:cNvSpPr>
              <p:nvPr/>
            </p:nvSpPr>
            <p:spPr bwMode="auto">
              <a:xfrm>
                <a:off x="6669088" y="4724400"/>
                <a:ext cx="1735137" cy="40005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AU" sz="2000">
                    <a:solidFill>
                      <a:srgbClr val="080808"/>
                    </a:solidFill>
                    <a:latin typeface="Arial Narrow" pitchFamily="34" charset="0"/>
                  </a:rPr>
                  <a:t>Shutdown point</a:t>
                </a:r>
                <a:endParaRPr lang="en-US" sz="2000">
                  <a:solidFill>
                    <a:srgbClr val="080808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8" name="Line 44"/>
              <p:cNvSpPr>
                <a:spLocks noChangeShapeType="1"/>
              </p:cNvSpPr>
              <p:nvPr/>
            </p:nvSpPr>
            <p:spPr bwMode="auto">
              <a:xfrm flipH="1" flipV="1">
                <a:off x="5343525" y="4581525"/>
                <a:ext cx="1325563" cy="43180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9" name="Oval 21"/>
              <p:cNvSpPr>
                <a:spLocks noChangeArrowheads="1"/>
              </p:cNvSpPr>
              <p:nvPr/>
            </p:nvSpPr>
            <p:spPr bwMode="auto">
              <a:xfrm>
                <a:off x="5278438" y="4522788"/>
                <a:ext cx="120650" cy="111125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Rectangle 41"/>
              <p:cNvSpPr>
                <a:spLocks noChangeArrowheads="1"/>
              </p:cNvSpPr>
              <p:nvPr/>
            </p:nvSpPr>
            <p:spPr bwMode="auto">
              <a:xfrm>
                <a:off x="8561388" y="2420938"/>
                <a:ext cx="857250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 defTabSz="762000" eaLnBrk="0" hangingPunct="0"/>
                <a:r>
                  <a:rPr lang="en-GB" sz="2000">
                    <a:solidFill>
                      <a:srgbClr val="333333"/>
                    </a:solidFill>
                    <a:latin typeface="Arial" charset="0"/>
                  </a:rPr>
                  <a:t>AVC</a:t>
                </a:r>
              </a:p>
            </p:txBody>
          </p:sp>
          <p:sp>
            <p:nvSpPr>
              <p:cNvPr id="51" name="Line 23"/>
              <p:cNvSpPr>
                <a:spLocks noChangeShapeType="1"/>
              </p:cNvSpPr>
              <p:nvPr/>
            </p:nvSpPr>
            <p:spPr bwMode="auto">
              <a:xfrm flipH="1" flipV="1">
                <a:off x="2066925" y="4581525"/>
                <a:ext cx="0" cy="1223963"/>
              </a:xfrm>
              <a:prstGeom prst="line">
                <a:avLst/>
              </a:prstGeom>
              <a:noFill/>
              <a:ln w="50800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AU"/>
              </a:p>
            </p:txBody>
          </p:sp>
          <p:sp>
            <p:nvSpPr>
              <p:cNvPr id="52" name="Text Box 43"/>
              <p:cNvSpPr txBox="1">
                <a:spLocks noChangeArrowheads="1"/>
              </p:cNvSpPr>
              <p:nvPr/>
            </p:nvSpPr>
            <p:spPr bwMode="auto">
              <a:xfrm>
                <a:off x="130175" y="2875407"/>
                <a:ext cx="1847146" cy="1344653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AU" sz="1900" dirty="0">
                    <a:solidFill>
                      <a:srgbClr val="333333"/>
                    </a:solidFill>
                    <a:latin typeface="Arial Narrow" pitchFamily="34" charset="0"/>
                  </a:rPr>
                  <a:t>The minimum price at which the firm will continue to produce</a:t>
                </a:r>
                <a:endParaRPr lang="en-US" sz="1900" dirty="0">
                  <a:solidFill>
                    <a:srgbClr val="333333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53" name="Line 44"/>
              <p:cNvSpPr>
                <a:spLocks noChangeShapeType="1"/>
              </p:cNvSpPr>
              <p:nvPr/>
            </p:nvSpPr>
            <p:spPr bwMode="auto">
              <a:xfrm flipH="1" flipV="1">
                <a:off x="976784" y="4231666"/>
                <a:ext cx="354414" cy="32810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4" name="Text Box 43"/>
              <p:cNvSpPr txBox="1">
                <a:spLocks noChangeArrowheads="1"/>
              </p:cNvSpPr>
              <p:nvPr/>
            </p:nvSpPr>
            <p:spPr bwMode="auto">
              <a:xfrm>
                <a:off x="3208752" y="1182688"/>
                <a:ext cx="2730086" cy="754317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AU" sz="2000" dirty="0">
                    <a:solidFill>
                      <a:srgbClr val="333333"/>
                    </a:solidFill>
                    <a:latin typeface="Arial Narrow" pitchFamily="34" charset="0"/>
                  </a:rPr>
                  <a:t>The supply curve for the firm in the short run</a:t>
                </a:r>
                <a:endParaRPr lang="en-US" sz="2000" dirty="0">
                  <a:solidFill>
                    <a:srgbClr val="333333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55" name="Line 44"/>
              <p:cNvSpPr>
                <a:spLocks noChangeShapeType="1"/>
              </p:cNvSpPr>
              <p:nvPr/>
            </p:nvSpPr>
            <p:spPr bwMode="auto">
              <a:xfrm flipH="1" flipV="1">
                <a:off x="5951538" y="1611313"/>
                <a:ext cx="1419225" cy="80962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</p:grpSp>
      </p:grp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6444208" y="5765194"/>
            <a:ext cx="142899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Arial" charset="0"/>
              </a:rPr>
              <a:t>Quantity</a:t>
            </a:r>
            <a:endParaRPr lang="en-AU" sz="2000" dirty="0">
              <a:latin typeface="Arial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Perfect competition: Entry / exit of firms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782301"/>
            <a:ext cx="7128792" cy="359091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2000" dirty="0" smtClean="0"/>
              <a:t>Where supranormal profits exist, new firms will enter the market</a:t>
            </a:r>
          </a:p>
          <a:p>
            <a:pPr lvl="1">
              <a:lnSpc>
                <a:spcPct val="150000"/>
              </a:lnSpc>
              <a:buNone/>
            </a:pPr>
            <a:r>
              <a:rPr lang="en-AU" sz="2000" dirty="0" smtClean="0"/>
              <a:t>	=&gt; </a:t>
            </a:r>
            <a:r>
              <a:rPr lang="en-AU" sz="2000" dirty="0" smtClean="0">
                <a:sym typeface="Wingdings"/>
              </a:rPr>
              <a:t> Supply =&gt; P, Q</a:t>
            </a:r>
            <a:endParaRPr lang="en-AU" sz="2000" dirty="0" smtClean="0"/>
          </a:p>
          <a:p>
            <a:pPr>
              <a:lnSpc>
                <a:spcPct val="150000"/>
              </a:lnSpc>
            </a:pPr>
            <a:r>
              <a:rPr lang="en-AU" sz="2000" dirty="0" smtClean="0"/>
              <a:t>Where losses persist, firms will exit the market</a:t>
            </a:r>
          </a:p>
          <a:p>
            <a:pPr lvl="1">
              <a:lnSpc>
                <a:spcPct val="150000"/>
              </a:lnSpc>
              <a:buNone/>
            </a:pPr>
            <a:r>
              <a:rPr lang="en-AU" sz="2000" dirty="0" smtClean="0"/>
              <a:t>	=&gt; </a:t>
            </a:r>
            <a:r>
              <a:rPr lang="en-AU" sz="2000" dirty="0" smtClean="0">
                <a:sym typeface="Wingdings"/>
              </a:rPr>
              <a:t> Supply =&gt; P, Q</a:t>
            </a:r>
            <a:endParaRPr lang="en-AU" sz="2000" dirty="0" smtClean="0"/>
          </a:p>
          <a:p>
            <a:pPr>
              <a:lnSpc>
                <a:spcPct val="150000"/>
              </a:lnSpc>
            </a:pPr>
            <a:r>
              <a:rPr lang="en-AU" sz="2000" dirty="0" smtClean="0"/>
              <a:t>Long-run equilibrium?</a:t>
            </a:r>
          </a:p>
          <a:p>
            <a:pPr lvl="1">
              <a:lnSpc>
                <a:spcPct val="150000"/>
              </a:lnSpc>
            </a:pPr>
            <a:r>
              <a:rPr lang="en-AU" sz="2000" dirty="0" smtClean="0"/>
              <a:t>Normal economic profits!</a:t>
            </a:r>
          </a:p>
          <a:p>
            <a:pPr lvl="1">
              <a:lnSpc>
                <a:spcPct val="150000"/>
              </a:lnSpc>
            </a:pPr>
            <a:endParaRPr lang="en-AU" sz="500" dirty="0" smtClean="0"/>
          </a:p>
          <a:p>
            <a:pPr>
              <a:lnSpc>
                <a:spcPct val="150000"/>
              </a:lnSpc>
              <a:buNone/>
            </a:pPr>
            <a:r>
              <a:rPr lang="en-AU" sz="1800" dirty="0" smtClean="0"/>
              <a:t>Remember, there are no significant barriers to entry/exit!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lum contrast="4000"/>
          </a:blip>
          <a:srcRect/>
          <a:stretch>
            <a:fillRect/>
          </a:stretch>
        </p:blipFill>
        <p:spPr bwMode="auto">
          <a:xfrm>
            <a:off x="251520" y="2090521"/>
            <a:ext cx="4347615" cy="40324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764704"/>
            <a:ext cx="4032448" cy="792088"/>
          </a:xfrm>
          <a:solidFill>
            <a:schemeClr val="accent3"/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/>
            <a:r>
              <a:rPr lang="en-US" sz="2800" b="1" dirty="0" smtClean="0">
                <a:solidFill>
                  <a:schemeClr val="tx1"/>
                </a:solidFill>
              </a:rPr>
              <a:t>Where supranormal profits exist…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lum contrast="4000"/>
          </a:blip>
          <a:srcRect/>
          <a:stretch>
            <a:fillRect/>
          </a:stretch>
        </p:blipFill>
        <p:spPr bwMode="auto">
          <a:xfrm>
            <a:off x="4593206" y="2094716"/>
            <a:ext cx="4297630" cy="40324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074" name="Picture 2" descr="http://www.drumcircleleadership.com/1NumberOneInCirc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2834" y="1593427"/>
            <a:ext cx="514028" cy="514028"/>
          </a:xfrm>
          <a:prstGeom prst="rect">
            <a:avLst/>
          </a:prstGeom>
          <a:noFill/>
        </p:spPr>
      </p:pic>
      <p:pic>
        <p:nvPicPr>
          <p:cNvPr id="3076" name="Picture 4" descr="http://14434396.r.lightningbase-cdn.com/wp-content/uploads/two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04511" y="1611866"/>
            <a:ext cx="504056" cy="50405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7744" y="1412776"/>
            <a:ext cx="4566316" cy="468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images.sodahead.com/polls/003337423/3442996945_3NumberThreeInCircle_xlarg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1840" y="908720"/>
            <a:ext cx="611560" cy="61156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980728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Overview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772816"/>
            <a:ext cx="6286544" cy="326231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400" dirty="0" smtClean="0"/>
              <a:t>Markets: four basic categories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 smtClean="0"/>
              <a:t>Perfect competition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Losses in the short run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Entry/exit of firms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Conclusions</a:t>
            </a:r>
          </a:p>
          <a:p>
            <a:pPr eaLnBrk="1" hangingPunct="1">
              <a:lnSpc>
                <a:spcPct val="150000"/>
              </a:lnSpc>
            </a:pPr>
            <a:endParaRPr lang="en-US" sz="24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lum contrast="4000"/>
          </a:blip>
          <a:srcRect/>
          <a:stretch>
            <a:fillRect/>
          </a:stretch>
        </p:blipFill>
        <p:spPr bwMode="auto">
          <a:xfrm>
            <a:off x="251520" y="1772816"/>
            <a:ext cx="4267808" cy="42484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lum contrast="4000"/>
          </a:blip>
          <a:srcRect/>
          <a:stretch>
            <a:fillRect/>
          </a:stretch>
        </p:blipFill>
        <p:spPr bwMode="auto">
          <a:xfrm>
            <a:off x="4555067" y="1772815"/>
            <a:ext cx="4314192" cy="42470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" name="Picture 2" descr="http://www.drumcircleleadership.com/1NumberOneInCirc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3568" y="1552597"/>
            <a:ext cx="514028" cy="514028"/>
          </a:xfrm>
          <a:prstGeom prst="rect">
            <a:avLst/>
          </a:prstGeom>
          <a:noFill/>
        </p:spPr>
      </p:pic>
      <p:pic>
        <p:nvPicPr>
          <p:cNvPr id="10" name="Picture 4" descr="http://14434396.r.lightningbase-cdn.com/wp-content/uploads/two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4048" y="1565259"/>
            <a:ext cx="504056" cy="504056"/>
          </a:xfrm>
          <a:prstGeom prst="rect">
            <a:avLst/>
          </a:prstGeom>
          <a:noFill/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807039"/>
            <a:ext cx="4032448" cy="648072"/>
          </a:xfrm>
          <a:solidFill>
            <a:schemeClr val="accent3"/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/>
            <a:r>
              <a:rPr lang="en-US" sz="2800" b="1" dirty="0" smtClean="0">
                <a:solidFill>
                  <a:schemeClr val="tx1"/>
                </a:solidFill>
              </a:rPr>
              <a:t>Where losses exist…</a:t>
            </a:r>
            <a:endParaRPr lang="en-US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lum contrast="4000"/>
          </a:blip>
          <a:srcRect/>
          <a:stretch>
            <a:fillRect/>
          </a:stretch>
        </p:blipFill>
        <p:spPr bwMode="auto">
          <a:xfrm>
            <a:off x="251519" y="1412776"/>
            <a:ext cx="4242943" cy="44644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lum contrast="4000"/>
          </a:blip>
          <a:srcRect/>
          <a:stretch>
            <a:fillRect/>
          </a:stretch>
        </p:blipFill>
        <p:spPr bwMode="auto">
          <a:xfrm>
            <a:off x="4523208" y="1412776"/>
            <a:ext cx="4343871" cy="44644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6" name="Picture 2" descr="http://images.sodahead.com/polls/003337423/3442996945_3NumberThreeInCircle_xlarg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592" y="980728"/>
            <a:ext cx="611560" cy="611560"/>
          </a:xfrm>
          <a:prstGeom prst="rect">
            <a:avLst/>
          </a:prstGeom>
          <a:noFill/>
        </p:spPr>
      </p:pic>
      <p:pic>
        <p:nvPicPr>
          <p:cNvPr id="1028" name="Picture 4" descr="http://www.clipartbest.com/cliparts/9iz/xkr/9izxkrdi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932" y="997662"/>
            <a:ext cx="614204" cy="61420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lum contrast="4000"/>
          </a:blip>
          <a:srcRect/>
          <a:stretch>
            <a:fillRect/>
          </a:stretch>
        </p:blipFill>
        <p:spPr bwMode="auto">
          <a:xfrm>
            <a:off x="244556" y="1556792"/>
            <a:ext cx="4354427" cy="43709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lum contrast="4000"/>
          </a:blip>
          <a:srcRect/>
          <a:stretch>
            <a:fillRect/>
          </a:stretch>
        </p:blipFill>
        <p:spPr bwMode="auto">
          <a:xfrm>
            <a:off x="4622572" y="1556792"/>
            <a:ext cx="4269908" cy="4392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915816" y="764704"/>
            <a:ext cx="3168352" cy="648072"/>
          </a:xfrm>
          <a:solidFill>
            <a:schemeClr val="accent3"/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/>
            <a:r>
              <a:rPr lang="en-US" sz="2800" b="1" dirty="0" smtClean="0">
                <a:solidFill>
                  <a:schemeClr val="tx1"/>
                </a:solidFill>
              </a:rPr>
              <a:t>In summary:</a:t>
            </a:r>
            <a:endParaRPr lang="en-US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Perfect competition: Conclusions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782301"/>
            <a:ext cx="7488832" cy="359091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2000" dirty="0" smtClean="0"/>
              <a:t>Productive efficiency?</a:t>
            </a:r>
          </a:p>
          <a:p>
            <a:pPr>
              <a:lnSpc>
                <a:spcPct val="150000"/>
              </a:lnSpc>
            </a:pPr>
            <a:endParaRPr lang="en-AU" sz="1000" dirty="0" smtClean="0"/>
          </a:p>
          <a:p>
            <a:pPr>
              <a:lnSpc>
                <a:spcPct val="150000"/>
              </a:lnSpc>
            </a:pPr>
            <a:r>
              <a:rPr lang="en-AU" sz="2000" dirty="0" smtClean="0"/>
              <a:t>Allocative efficiency?</a:t>
            </a:r>
          </a:p>
          <a:p>
            <a:pPr>
              <a:lnSpc>
                <a:spcPct val="150000"/>
              </a:lnSpc>
            </a:pPr>
            <a:endParaRPr lang="en-AU" sz="1000" dirty="0" smtClean="0"/>
          </a:p>
          <a:p>
            <a:pPr>
              <a:lnSpc>
                <a:spcPct val="150000"/>
              </a:lnSpc>
            </a:pPr>
            <a:r>
              <a:rPr lang="en-AU" sz="2000" dirty="0" smtClean="0"/>
              <a:t>Dynamic efficiency?</a:t>
            </a:r>
          </a:p>
          <a:p>
            <a:pPr lvl="1">
              <a:lnSpc>
                <a:spcPct val="150000"/>
              </a:lnSpc>
              <a:buNone/>
            </a:pPr>
            <a:endParaRPr lang="en-AU" sz="1800" dirty="0" smtClean="0"/>
          </a:p>
          <a:p>
            <a:pPr lvl="1">
              <a:lnSpc>
                <a:spcPct val="150000"/>
              </a:lnSpc>
              <a:buNone/>
            </a:pPr>
            <a:r>
              <a:rPr lang="en-AU" sz="2400" dirty="0" smtClean="0"/>
              <a:t>Sounds great!</a:t>
            </a:r>
          </a:p>
          <a:p>
            <a:pPr>
              <a:lnSpc>
                <a:spcPct val="150000"/>
              </a:lnSpc>
              <a:buNone/>
            </a:pPr>
            <a:r>
              <a:rPr lang="en-AU" sz="1900" dirty="0" smtClean="0"/>
              <a:t>But unfortunately, few markets </a:t>
            </a:r>
            <a:r>
              <a:rPr lang="en-AU" sz="1900" i="1" dirty="0" smtClean="0"/>
              <a:t>are</a:t>
            </a:r>
            <a:r>
              <a:rPr lang="en-AU" sz="1900" dirty="0" smtClean="0"/>
              <a:t> perfectly competitive...</a:t>
            </a: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853291"/>
            <a:ext cx="495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3533" y="2611511"/>
            <a:ext cx="495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429000"/>
            <a:ext cx="495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436096" y="2132423"/>
            <a:ext cx="3096344" cy="1631216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 smtClean="0">
                <a:latin typeface="Calibri" pitchFamily="34" charset="0"/>
              </a:rPr>
              <a:t>Dynamic efficiency:</a:t>
            </a:r>
          </a:p>
          <a:p>
            <a:pPr algn="ctr"/>
            <a:r>
              <a:rPr lang="en-AU" sz="2000" dirty="0" smtClean="0">
                <a:latin typeface="Calibri" pitchFamily="34" charset="0"/>
              </a:rPr>
              <a:t>The ability of firms to develop and adapt to change over time (especially re: technology)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Markets: four basic categories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6286544" cy="326231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M</a:t>
            </a:r>
          </a:p>
        </p:txBody>
      </p:sp>
      <p:graphicFrame>
        <p:nvGraphicFramePr>
          <p:cNvPr id="4" name="Group 44"/>
          <p:cNvGraphicFramePr>
            <a:graphicFrameLocks/>
          </p:cNvGraphicFramePr>
          <p:nvPr/>
        </p:nvGraphicFramePr>
        <p:xfrm>
          <a:off x="251520" y="1628800"/>
          <a:ext cx="8626796" cy="4532196"/>
        </p:xfrm>
        <a:graphic>
          <a:graphicData uri="http://schemas.openxmlformats.org/drawingml/2006/table">
            <a:tbl>
              <a:tblPr/>
              <a:tblGrid>
                <a:gridCol w="1728192"/>
                <a:gridCol w="1512168"/>
                <a:gridCol w="1728192"/>
                <a:gridCol w="1800200"/>
                <a:gridCol w="1858044"/>
              </a:tblGrid>
              <a:tr h="6889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Characteristic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Perfect competition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Monopolistic competition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Oligopoly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Monopoly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68616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Number of firms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Many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Many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Few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One!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896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Type of product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Identical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Differentiated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Identical or differentiated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Unique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896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Barriers to entry/exit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None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Low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High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Entry blocked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896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Price taker / maker?</a:t>
                      </a:r>
                    </a:p>
                  </a:txBody>
                  <a:tcPr marL="99053" marR="99053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Taker</a:t>
                      </a:r>
                    </a:p>
                  </a:txBody>
                  <a:tcPr marL="99053" marR="9905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Taker</a:t>
                      </a:r>
                    </a:p>
                  </a:txBody>
                  <a:tcPr marL="99053" marR="9905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Maker</a:t>
                      </a:r>
                    </a:p>
                  </a:txBody>
                  <a:tcPr marL="99053" marR="9905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Maker</a:t>
                      </a:r>
                    </a:p>
                  </a:txBody>
                  <a:tcPr marL="99053" marR="9905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2706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Examples of industries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 Rice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 Wheat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A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Hairdressers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A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Restaurants</a:t>
                      </a:r>
                      <a:endParaRPr kumimoji="0" lang="en-US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9053" marR="9905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A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Banking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A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Supermarkets</a:t>
                      </a:r>
                      <a:endParaRPr kumimoji="0" lang="en-US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9053" marR="9905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A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Letter delivery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A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Tap water</a:t>
                      </a:r>
                      <a:endParaRPr kumimoji="0" lang="en-US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9053" marR="9905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Perfect competition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3416" y="1638285"/>
            <a:ext cx="7707016" cy="326231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1000" dirty="0" smtClean="0"/>
          </a:p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The demand curve facing individual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sz="2000" dirty="0" smtClean="0"/>
              <a:t>	firms in a perfectly competitive market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sz="2000" dirty="0" smtClean="0"/>
              <a:t>	is horizontal – i.e. perfectly elastic</a:t>
            </a:r>
          </a:p>
          <a:p>
            <a:pPr>
              <a:lnSpc>
                <a:spcPct val="150000"/>
              </a:lnSpc>
            </a:pPr>
            <a:endParaRPr lang="en-US" sz="1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This does </a:t>
            </a:r>
            <a:r>
              <a:rPr lang="en-US" sz="2000" i="1" dirty="0" smtClean="0"/>
              <a:t>not</a:t>
            </a:r>
            <a:r>
              <a:rPr lang="en-US" sz="2000" dirty="0" smtClean="0"/>
              <a:t> change the market-level supply and demand analysis</a:t>
            </a:r>
          </a:p>
          <a:p>
            <a:pPr lvl="1">
              <a:lnSpc>
                <a:spcPct val="150000"/>
              </a:lnSpc>
            </a:pPr>
            <a:r>
              <a:rPr lang="en-US" sz="1900" dirty="0" smtClean="0"/>
              <a:t>I.e., the demand curve facing the market is not flat!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308659" y="684230"/>
          <a:ext cx="2520280" cy="3337476"/>
        </p:xfrm>
        <a:graphic>
          <a:graphicData uri="http://schemas.openxmlformats.org/drawingml/2006/table">
            <a:tbl>
              <a:tblPr/>
              <a:tblGrid>
                <a:gridCol w="1344149"/>
                <a:gridCol w="1176131"/>
              </a:tblGrid>
              <a:tr h="4971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Characteristic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Perfect competition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49715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Number of firms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Many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715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Type of product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Identical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715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Barriers to entry/exit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None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715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Price taker / maker?</a:t>
                      </a:r>
                    </a:p>
                  </a:txBody>
                  <a:tcPr marL="99053" marR="99053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Taker</a:t>
                      </a:r>
                    </a:p>
                  </a:txBody>
                  <a:tcPr marL="99053" marR="9905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85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Examples of industries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A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 Rice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A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 Wheat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Perfect competition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3416" y="1638285"/>
            <a:ext cx="7707016" cy="326231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Marginal revenue (MR):</a:t>
            </a:r>
          </a:p>
          <a:p>
            <a:pPr lvl="1">
              <a:lnSpc>
                <a:spcPct val="150000"/>
              </a:lnSpc>
            </a:pPr>
            <a:r>
              <a:rPr lang="en-US" sz="1900" dirty="0" smtClean="0"/>
              <a:t>The revenue generated from the additional (‘next’) unit sold</a:t>
            </a:r>
          </a:p>
          <a:p>
            <a:pPr>
              <a:lnSpc>
                <a:spcPct val="150000"/>
              </a:lnSpc>
            </a:pPr>
            <a:r>
              <a:rPr lang="en-US" sz="1900" dirty="0" smtClean="0"/>
              <a:t>Average revenue (AR):</a:t>
            </a:r>
          </a:p>
          <a:p>
            <a:pPr lvl="1">
              <a:lnSpc>
                <a:spcPct val="150000"/>
              </a:lnSpc>
            </a:pPr>
            <a:r>
              <a:rPr lang="en-US" sz="1900" dirty="0" smtClean="0"/>
              <a:t>Total revenue ÷ quantity = </a:t>
            </a:r>
            <a:r>
              <a:rPr lang="en-US" sz="1900" u="sng" dirty="0" smtClean="0"/>
              <a:t>TR</a:t>
            </a:r>
            <a:r>
              <a:rPr lang="en-US" sz="1900" dirty="0" smtClean="0"/>
              <a:t>  =  </a:t>
            </a:r>
            <a:r>
              <a:rPr lang="en-US" sz="1900" u="sng" dirty="0" smtClean="0"/>
              <a:t>Average P x Q</a:t>
            </a:r>
            <a:endParaRPr lang="en-US" sz="1900" dirty="0" smtClean="0"/>
          </a:p>
          <a:p>
            <a:pPr lvl="1">
              <a:spcBef>
                <a:spcPts val="0"/>
              </a:spcBef>
              <a:buNone/>
            </a:pPr>
            <a:r>
              <a:rPr lang="en-US" sz="1900" dirty="0" smtClean="0"/>
              <a:t>					       Q               Q</a:t>
            </a:r>
          </a:p>
          <a:p>
            <a:pPr marL="342900" lvl="1" indent="-342900">
              <a:lnSpc>
                <a:spcPct val="150000"/>
              </a:lnSpc>
              <a:buChar char="•"/>
            </a:pPr>
            <a:r>
              <a:rPr lang="en-US" sz="2000" dirty="0" smtClean="0">
                <a:cs typeface="+mn-cs"/>
              </a:rPr>
              <a:t>In a perfectly competitive market:</a:t>
            </a:r>
          </a:p>
          <a:p>
            <a:pPr marL="742950" lvl="2" indent="-342900">
              <a:lnSpc>
                <a:spcPct val="150000"/>
              </a:lnSpc>
            </a:pPr>
            <a:r>
              <a:rPr lang="en-US" sz="1900" dirty="0" smtClean="0">
                <a:cs typeface="+mn-cs"/>
              </a:rPr>
              <a:t>Demand curve = P = MR = AR</a:t>
            </a:r>
            <a:endParaRPr lang="en-US" sz="19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1520" y="1299480"/>
          <a:ext cx="8640960" cy="4937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4776"/>
                <a:gridCol w="1933188"/>
                <a:gridCol w="1712623"/>
                <a:gridCol w="1738572"/>
                <a:gridCol w="1621801"/>
              </a:tblGrid>
              <a:tr h="880091"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Number of bushels (Q)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1" marR="99061" marT="45723" marB="45723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Market</a:t>
                      </a:r>
                      <a:r>
                        <a:rPr lang="en-AU" sz="1800" baseline="0" dirty="0" smtClean="0">
                          <a:latin typeface="Arial" pitchFamily="34" charset="0"/>
                          <a:cs typeface="Arial" pitchFamily="34" charset="0"/>
                        </a:rPr>
                        <a:t> price per bushel ($P)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1" marR="99061" marT="45723" marB="45723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Total revenue (TR)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1" marR="99061" marT="45723" marB="45723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Average revenue (AR)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1" marR="99061" marT="45723" marB="45723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Marginal revenue (MR)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1" marR="99061" marT="45723" marB="45723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352040"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1" marR="9906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$4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1" marR="9906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$0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1" marR="9906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1" marR="9906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1" marR="99061" marT="45723" marB="45723"/>
                </a:tc>
              </a:tr>
              <a:tr h="352040"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1" marR="9906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1" marR="9906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1" marR="9906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$4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1" marR="9906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$4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1" marR="99061" marT="45723" marB="45723"/>
                </a:tc>
              </a:tr>
              <a:tr h="352040"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1" marR="9906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1" marR="9906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1" marR="9906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1" marR="9906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1" marR="99061" marT="45723" marB="45723"/>
                </a:tc>
              </a:tr>
              <a:tr h="352040"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1" marR="9906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1" marR="9906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1" marR="9906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1" marR="9906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1" marR="99061" marT="45723" marB="45723"/>
                </a:tc>
              </a:tr>
              <a:tr h="352040"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1" marR="9906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1" marR="9906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1" marR="9906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1" marR="9906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1" marR="99061" marT="45723" marB="45723"/>
                </a:tc>
              </a:tr>
              <a:tr h="352040"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1" marR="9906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1" marR="9906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1" marR="9906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1" marR="9906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1" marR="99061" marT="45723" marB="45723"/>
                </a:tc>
              </a:tr>
              <a:tr h="352040"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1" marR="9906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1" marR="9906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1" marR="9906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1" marR="9906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1" marR="99061" marT="45723" marB="45723"/>
                </a:tc>
              </a:tr>
              <a:tr h="352040"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1" marR="9906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1" marR="9906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1" marR="9906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1" marR="9906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1" marR="99061" marT="45723" marB="45723"/>
                </a:tc>
              </a:tr>
              <a:tr h="352040"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1" marR="9906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1" marR="9906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1" marR="9906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1" marR="9906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1" marR="99061" marT="45723" marB="45723"/>
                </a:tc>
              </a:tr>
              <a:tr h="352040"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1" marR="9906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1" marR="9906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1" marR="9906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1" marR="9906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1" marR="99061" marT="45723" marB="45723"/>
                </a:tc>
              </a:tr>
              <a:tr h="352040"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1" marR="9906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1" marR="9906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1" marR="9906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1" marR="9906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1" marR="99061" marT="45723" marB="45723"/>
                </a:tc>
              </a:tr>
            </a:tbl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275856" y="620688"/>
            <a:ext cx="2448272" cy="685800"/>
          </a:xfrm>
          <a:solidFill>
            <a:schemeClr val="accent3"/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/>
            <a:r>
              <a:rPr lang="en-US" sz="2800" b="1" dirty="0" smtClean="0">
                <a:solidFill>
                  <a:schemeClr val="tx1"/>
                </a:solidFill>
              </a:rPr>
              <a:t>An example</a:t>
            </a:r>
            <a:endParaRPr lang="en-US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Perfect competition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638284"/>
            <a:ext cx="7128792" cy="359091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2000" dirty="0" smtClean="0"/>
              <a:t>Producers in a perfectly competitive market can sell as much produce as they want to at the same constant price</a:t>
            </a:r>
          </a:p>
          <a:p>
            <a:pPr>
              <a:lnSpc>
                <a:spcPct val="150000"/>
              </a:lnSpc>
            </a:pPr>
            <a:r>
              <a:rPr lang="en-AU" sz="2000" dirty="0" smtClean="0"/>
              <a:t>The profit-maximising level of output is:</a:t>
            </a:r>
          </a:p>
          <a:p>
            <a:pPr lvl="1">
              <a:lnSpc>
                <a:spcPct val="150000"/>
              </a:lnSpc>
            </a:pPr>
            <a:r>
              <a:rPr lang="en-AU" sz="2000" dirty="0" smtClean="0"/>
              <a:t>Where the difference between total revenue and total cost is the greatest</a:t>
            </a:r>
          </a:p>
          <a:p>
            <a:pPr lvl="1">
              <a:lnSpc>
                <a:spcPct val="150000"/>
              </a:lnSpc>
            </a:pPr>
            <a:r>
              <a:rPr lang="en-AU" sz="2000" dirty="0" smtClean="0"/>
              <a:t>Where </a:t>
            </a:r>
            <a:r>
              <a:rPr lang="en-AU" sz="2000" b="1" dirty="0" smtClean="0"/>
              <a:t>MR = MC</a:t>
            </a:r>
            <a:endParaRPr lang="en-US" sz="20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499992" y="4797152"/>
            <a:ext cx="2880320" cy="1015663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000" b="1" u="sng" dirty="0" smtClean="0">
                <a:latin typeface="Calibri" pitchFamily="34" charset="0"/>
              </a:rPr>
              <a:t>Note: </a:t>
            </a:r>
          </a:p>
          <a:p>
            <a:r>
              <a:rPr lang="en-AU" sz="2000" dirty="0" smtClean="0">
                <a:latin typeface="Calibri" pitchFamily="34" charset="0"/>
              </a:rPr>
              <a:t>The MR = MC rule applies for ALL market types</a:t>
            </a:r>
            <a:endParaRPr lang="en-AU" sz="2000" dirty="0">
              <a:latin typeface="Calibri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520" y="1268760"/>
          <a:ext cx="8640960" cy="4937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087"/>
                <a:gridCol w="1594087"/>
                <a:gridCol w="1315753"/>
                <a:gridCol w="1163936"/>
                <a:gridCol w="1619388"/>
                <a:gridCol w="1353709"/>
              </a:tblGrid>
              <a:tr h="883237"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Quantity (bushels)(Q)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Total revenue (TR)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Total cost (TC)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Profit</a:t>
                      </a:r>
                      <a:r>
                        <a:rPr lang="en-AU" sz="1800" baseline="0" dirty="0" smtClean="0">
                          <a:latin typeface="Arial" pitchFamily="34" charset="0"/>
                          <a:cs typeface="Arial" pitchFamily="34" charset="0"/>
                        </a:rPr>
                        <a:t> (TR – TC)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Marginal revenue</a:t>
                      </a:r>
                      <a:r>
                        <a:rPr lang="en-AU" sz="1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(MR)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Marginal</a:t>
                      </a:r>
                      <a:r>
                        <a:rPr lang="en-AU" sz="1800" baseline="0" dirty="0" smtClean="0">
                          <a:latin typeface="Arial" pitchFamily="34" charset="0"/>
                          <a:cs typeface="Arial" pitchFamily="34" charset="0"/>
                        </a:rPr>
                        <a:t> cost (MC)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>
                    <a:solidFill>
                      <a:srgbClr val="0070C0"/>
                    </a:solidFill>
                  </a:tcPr>
                </a:tc>
              </a:tr>
              <a:tr h="353298"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$0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$1.00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- $1.00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</a:tr>
              <a:tr h="353298"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4.00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4.00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$4.00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$3.00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</a:tr>
              <a:tr h="353298"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8.00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6.00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2.00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4.00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2.00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</a:tr>
              <a:tr h="353298"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12.00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7.50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4.50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4.00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1.50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</a:tr>
              <a:tr h="353298"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16.00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9.50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6.50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4.00.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2.00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</a:tr>
              <a:tr h="353298"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20.00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12.00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8.00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4.00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2.50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</a:tr>
              <a:tr h="353298"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24.00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15.00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9.00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4.00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3.00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</a:tr>
              <a:tr h="353298"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28.00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19.50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8.50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4.00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4.50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</a:tr>
              <a:tr h="353298"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32.00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25.50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6.50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4.00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6.00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</a:tr>
              <a:tr h="353298"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36.00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32.50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3.50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4.00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7.00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</a:tr>
              <a:tr h="353298"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40.00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40.50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- 0.50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4.00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Arial" pitchFamily="34" charset="0"/>
                          <a:cs typeface="Arial" pitchFamily="34" charset="0"/>
                        </a:rPr>
                        <a:t>8.00</a:t>
                      </a:r>
                      <a:endParaRPr lang="en-A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5" marR="99065" marT="45723" marB="45723"/>
                </a:tc>
              </a:tr>
            </a:tbl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275856" y="658828"/>
            <a:ext cx="2448272" cy="576064"/>
          </a:xfrm>
          <a:solidFill>
            <a:schemeClr val="accent3"/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/>
            <a:r>
              <a:rPr lang="en-US" sz="2800" b="1" dirty="0" smtClean="0">
                <a:solidFill>
                  <a:schemeClr val="tx1"/>
                </a:solidFill>
              </a:rPr>
              <a:t>An example</a:t>
            </a:r>
            <a:endParaRPr lang="en-US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lum contrast="4000"/>
          </a:blip>
          <a:srcRect/>
          <a:stretch>
            <a:fillRect/>
          </a:stretch>
        </p:blipFill>
        <p:spPr bwMode="auto">
          <a:xfrm>
            <a:off x="247236" y="1785170"/>
            <a:ext cx="4223386" cy="35880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lum contrast="4000"/>
          </a:blip>
          <a:srcRect/>
          <a:stretch>
            <a:fillRect/>
          </a:stretch>
        </p:blipFill>
        <p:spPr bwMode="auto">
          <a:xfrm>
            <a:off x="4508457" y="1785170"/>
            <a:ext cx="4384023" cy="35880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275856" y="764704"/>
            <a:ext cx="2448272" cy="825956"/>
          </a:xfrm>
          <a:solidFill>
            <a:schemeClr val="accent3"/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/>
            <a:r>
              <a:rPr lang="en-US" sz="2800" b="1" dirty="0" smtClean="0">
                <a:solidFill>
                  <a:schemeClr val="tx1"/>
                </a:solidFill>
              </a:rPr>
              <a:t>An example (cont.)</a:t>
            </a:r>
            <a:endParaRPr lang="en-US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</Template>
  <TotalTime>1945</TotalTime>
  <Words>825</Words>
  <Application>Microsoft Office PowerPoint</Application>
  <PresentationFormat>On-screen Show (4:3)</PresentationFormat>
  <Paragraphs>312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Lecture 1</vt:lpstr>
      <vt:lpstr>Principles of Microeconomics</vt:lpstr>
      <vt:lpstr>Overview</vt:lpstr>
      <vt:lpstr>Markets: four basic categories</vt:lpstr>
      <vt:lpstr>Perfect competition</vt:lpstr>
      <vt:lpstr>Perfect competition</vt:lpstr>
      <vt:lpstr>An example</vt:lpstr>
      <vt:lpstr>Perfect competition</vt:lpstr>
      <vt:lpstr>An example</vt:lpstr>
      <vt:lpstr>An example (cont.)</vt:lpstr>
      <vt:lpstr>Firm level analysis: Putting it all together…</vt:lpstr>
      <vt:lpstr>Perfect competition</vt:lpstr>
      <vt:lpstr>P = ATC = MC</vt:lpstr>
      <vt:lpstr>P &lt; ATC</vt:lpstr>
      <vt:lpstr>Perfect competition: Losses in the short-run</vt:lpstr>
      <vt:lpstr>Perfect competition: Losses in the short-run</vt:lpstr>
      <vt:lpstr>Illustrating the shutdown point</vt:lpstr>
      <vt:lpstr>Perfect competition: Entry / exit of firms</vt:lpstr>
      <vt:lpstr>Where supranormal profits exist…</vt:lpstr>
      <vt:lpstr>Slide 18</vt:lpstr>
      <vt:lpstr>Where losses exist…</vt:lpstr>
      <vt:lpstr>Slide 20</vt:lpstr>
      <vt:lpstr>In summary:</vt:lpstr>
      <vt:lpstr>Perfect competition: Conclusions</vt:lpstr>
    </vt:vector>
  </TitlesOfParts>
  <Company>Grizli777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Laoreet Dolore Magna Aliquam</dc:title>
  <dc:subject>The University of Adelaide</dc:subject>
  <dc:creator>Cornish</dc:creator>
  <cp:lastModifiedBy>Michael Cornish</cp:lastModifiedBy>
  <cp:revision>238</cp:revision>
  <dcterms:created xsi:type="dcterms:W3CDTF">2011-01-27T06:03:15Z</dcterms:created>
  <dcterms:modified xsi:type="dcterms:W3CDTF">2016-02-12T03:59:16Z</dcterms:modified>
</cp:coreProperties>
</file>