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57" r:id="rId4"/>
    <p:sldId id="258" r:id="rId5"/>
    <p:sldId id="259" r:id="rId6"/>
    <p:sldId id="277" r:id="rId7"/>
    <p:sldId id="260" r:id="rId8"/>
    <p:sldId id="261" r:id="rId9"/>
    <p:sldId id="278" r:id="rId10"/>
    <p:sldId id="262" r:id="rId11"/>
    <p:sldId id="263" r:id="rId12"/>
    <p:sldId id="286" r:id="rId13"/>
    <p:sldId id="265" r:id="rId14"/>
    <p:sldId id="266" r:id="rId15"/>
    <p:sldId id="267" r:id="rId16"/>
    <p:sldId id="268" r:id="rId17"/>
    <p:sldId id="280" r:id="rId18"/>
    <p:sldId id="269" r:id="rId19"/>
    <p:sldId id="270" r:id="rId20"/>
    <p:sldId id="281" r:id="rId21"/>
    <p:sldId id="282" r:id="rId22"/>
    <p:sldId id="283" r:id="rId23"/>
    <p:sldId id="284" r:id="rId24"/>
    <p:sldId id="274" r:id="rId25"/>
    <p:sldId id="275" r:id="rId26"/>
    <p:sldId id="285" r:id="rId27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4797116\Downloads\imf%20commodity%20price%20dat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NG%20NRI\budget%20analysis\PNG%20Budget%20data%202015%20MYEF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NG%20NRI\budget%20analysis\PNG%20Budget%20data%202015%20MYEF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NG%20NRI\budget%20analysis\PNG%20Budget%20data%202015%20MYEF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NG%20NRI\budget%20analysis\PNG%20Budget%20data%202015%20MYEFO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nopryke:Library:Containers:com.apple.mail:Data:Library:Mail%20Downloads:9E2CEFFD-7D9B-4470-8A19-E2DB45820C9B:Total%20funding%20for%20Road%20Upgrading%20and%20Maintenance%20with%20deflators%20MD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4797116\AppData\Local\Microsoft\Windows\Temporary%20Internet%20Files\Content.Outlook\NO3ML0W4\LNG%20Price%20forecas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%20(Personal)\PNG%20NRI\00main%20report(PNGbudget%20project)\spreadsheets\GDP%20and%20GDP%20per%20capita%20graph%20(updatea%2011%20June%202015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\Downloads\QEB%20Table%208.4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\AppData\Local\Microsoft\Windows\INetCache\Content.Outlook\8Q14XZDS\Tourist%20arrival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\Downloads\QEB-Table-9.71%20(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\AppData\Local\Microsoft\Windows\INetCache\Content.Outlook\8Q14XZDS\Update%20paper%20graphs%20(updated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'[imf commodity price data.xlsx]imf commodity price data'!$B$13</c:f>
              <c:strCache>
                <c:ptCount val="1"/>
                <c:pt idx="0">
                  <c:v>Oil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data'!$C$13:$W$13</c:f>
              <c:numCache>
                <c:formatCode>General</c:formatCode>
                <c:ptCount val="21"/>
                <c:pt idx="0">
                  <c:v>100</c:v>
                </c:pt>
                <c:pt idx="1">
                  <c:v>86.176241411064538</c:v>
                </c:pt>
                <c:pt idx="2">
                  <c:v>88.368633562371599</c:v>
                </c:pt>
                <c:pt idx="3">
                  <c:v>102.3305234823263</c:v>
                </c:pt>
                <c:pt idx="4">
                  <c:v>133.73946305872349</c:v>
                </c:pt>
                <c:pt idx="5">
                  <c:v>188.97074449245599</c:v>
                </c:pt>
                <c:pt idx="6">
                  <c:v>227.6439753488701</c:v>
                </c:pt>
                <c:pt idx="7">
                  <c:v>251.92321314726931</c:v>
                </c:pt>
                <c:pt idx="8">
                  <c:v>343.68137706311518</c:v>
                </c:pt>
                <c:pt idx="9">
                  <c:v>218.80357016363249</c:v>
                </c:pt>
                <c:pt idx="10">
                  <c:v>279.91074590918691</c:v>
                </c:pt>
                <c:pt idx="11">
                  <c:v>368.378550683573</c:v>
                </c:pt>
                <c:pt idx="12">
                  <c:v>371.91683785506831</c:v>
                </c:pt>
                <c:pt idx="13">
                  <c:v>368.59460225260312</c:v>
                </c:pt>
                <c:pt idx="14">
                  <c:v>340.89041581072468</c:v>
                </c:pt>
                <c:pt idx="15">
                  <c:v>205.92193808882911</c:v>
                </c:pt>
                <c:pt idx="16">
                  <c:v>232.53169936955439</c:v>
                </c:pt>
                <c:pt idx="17">
                  <c:v>246.97173620457599</c:v>
                </c:pt>
                <c:pt idx="18">
                  <c:v>254.16164907558269</c:v>
                </c:pt>
                <c:pt idx="19">
                  <c:v>258.90769993624701</c:v>
                </c:pt>
                <c:pt idx="20">
                  <c:v>262.20160090670822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'[imf commodity price data.xlsx]imf commodity price data'!$B$14</c:f>
              <c:strCache>
                <c:ptCount val="1"/>
                <c:pt idx="0">
                  <c:v>Copper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data'!$C$14:$W$14</c:f>
              <c:numCache>
                <c:formatCode>#,##0.00</c:formatCode>
                <c:ptCount val="21"/>
                <c:pt idx="0">
                  <c:v>100</c:v>
                </c:pt>
                <c:pt idx="1">
                  <c:v>87.084491580160986</c:v>
                </c:pt>
                <c:pt idx="2">
                  <c:v>85.988942554631265</c:v>
                </c:pt>
                <c:pt idx="3">
                  <c:v>98.062191516893535</c:v>
                </c:pt>
                <c:pt idx="4">
                  <c:v>157.80838390674359</c:v>
                </c:pt>
                <c:pt idx="5">
                  <c:v>202.61484554627</c:v>
                </c:pt>
                <c:pt idx="6">
                  <c:v>370.97067881163332</c:v>
                </c:pt>
                <c:pt idx="7">
                  <c:v>393.03034845502162</c:v>
                </c:pt>
                <c:pt idx="8">
                  <c:v>383.76356554115557</c:v>
                </c:pt>
                <c:pt idx="9">
                  <c:v>284.66429763398008</c:v>
                </c:pt>
                <c:pt idx="10">
                  <c:v>415.44619966448448</c:v>
                </c:pt>
                <c:pt idx="11">
                  <c:v>486.26824445419243</c:v>
                </c:pt>
                <c:pt idx="12">
                  <c:v>438.62329734960792</c:v>
                </c:pt>
                <c:pt idx="13">
                  <c:v>404.04486245428552</c:v>
                </c:pt>
                <c:pt idx="14">
                  <c:v>378.24779391179169</c:v>
                </c:pt>
                <c:pt idx="15">
                  <c:v>321.0477238107627</c:v>
                </c:pt>
                <c:pt idx="16">
                  <c:v>320.18727776540851</c:v>
                </c:pt>
                <c:pt idx="17">
                  <c:v>318.82901521280519</c:v>
                </c:pt>
                <c:pt idx="18">
                  <c:v>317.59475212231968</c:v>
                </c:pt>
                <c:pt idx="19">
                  <c:v>316.52929363293072</c:v>
                </c:pt>
                <c:pt idx="20">
                  <c:v>316.00574034843299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'[imf commodity price data.xlsx]imf commodity price data'!$B$15</c:f>
              <c:strCache>
                <c:ptCount val="1"/>
                <c:pt idx="0">
                  <c:v>Nickel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data'!$C$15:$W$15</c:f>
              <c:numCache>
                <c:formatCode>#,##0.00</c:formatCode>
                <c:ptCount val="21"/>
                <c:pt idx="0">
                  <c:v>100</c:v>
                </c:pt>
                <c:pt idx="1">
                  <c:v>69.16886101158687</c:v>
                </c:pt>
                <c:pt idx="2">
                  <c:v>78.596742397153761</c:v>
                </c:pt>
                <c:pt idx="3">
                  <c:v>111.584101904428</c:v>
                </c:pt>
                <c:pt idx="4">
                  <c:v>160.14112942004181</c:v>
                </c:pt>
                <c:pt idx="5">
                  <c:v>171.22743965078351</c:v>
                </c:pt>
                <c:pt idx="6">
                  <c:v>279.53842399726182</c:v>
                </c:pt>
                <c:pt idx="7">
                  <c:v>430.28520420211157</c:v>
                </c:pt>
                <c:pt idx="8">
                  <c:v>244.9617160870298</c:v>
                </c:pt>
                <c:pt idx="9">
                  <c:v>170.0060529391167</c:v>
                </c:pt>
                <c:pt idx="10">
                  <c:v>252.70787917944199</c:v>
                </c:pt>
                <c:pt idx="11">
                  <c:v>265.44341834406703</c:v>
                </c:pt>
                <c:pt idx="12">
                  <c:v>203.25244672451871</c:v>
                </c:pt>
                <c:pt idx="13">
                  <c:v>174.14932684225909</c:v>
                </c:pt>
                <c:pt idx="14">
                  <c:v>195.7399891872075</c:v>
                </c:pt>
                <c:pt idx="15">
                  <c:v>165.7744297619216</c:v>
                </c:pt>
                <c:pt idx="16">
                  <c:v>166.17243599978599</c:v>
                </c:pt>
                <c:pt idx="17">
                  <c:v>166.5649385123813</c:v>
                </c:pt>
                <c:pt idx="18">
                  <c:v>166.33995781018021</c:v>
                </c:pt>
                <c:pt idx="19">
                  <c:v>166.21250311974319</c:v>
                </c:pt>
                <c:pt idx="20">
                  <c:v>166.23451802081851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'[imf commodity price data.xlsx]imf commodity price data'!$B$16</c:f>
              <c:strCache>
                <c:ptCount val="1"/>
                <c:pt idx="0">
                  <c:v>Palm oil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data'!$C$16:$W$16</c:f>
              <c:numCache>
                <c:formatCode>General</c:formatCode>
                <c:ptCount val="21"/>
                <c:pt idx="0">
                  <c:v>100</c:v>
                </c:pt>
                <c:pt idx="1">
                  <c:v>91.289863064056604</c:v>
                </c:pt>
                <c:pt idx="2">
                  <c:v>136.60815488772479</c:v>
                </c:pt>
                <c:pt idx="3">
                  <c:v>157.14433416046319</c:v>
                </c:pt>
                <c:pt idx="4">
                  <c:v>166.46869160310021</c:v>
                </c:pt>
                <c:pt idx="5">
                  <c:v>140.79856324479979</c:v>
                </c:pt>
                <c:pt idx="6">
                  <c:v>159.61078944949921</c:v>
                </c:pt>
                <c:pt idx="7">
                  <c:v>275.37374015868619</c:v>
                </c:pt>
                <c:pt idx="8">
                  <c:v>330.43761296449412</c:v>
                </c:pt>
                <c:pt idx="9">
                  <c:v>246.63327512789871</c:v>
                </c:pt>
                <c:pt idx="10">
                  <c:v>329.29801182489348</c:v>
                </c:pt>
                <c:pt idx="11">
                  <c:v>412.22543883834197</c:v>
                </c:pt>
                <c:pt idx="12">
                  <c:v>359.89109456851361</c:v>
                </c:pt>
                <c:pt idx="13">
                  <c:v>292.63433201605238</c:v>
                </c:pt>
                <c:pt idx="14">
                  <c:v>283.14186808810462</c:v>
                </c:pt>
                <c:pt idx="15">
                  <c:v>238.2011457280274</c:v>
                </c:pt>
                <c:pt idx="16">
                  <c:v>236.8999479214533</c:v>
                </c:pt>
                <c:pt idx="17">
                  <c:v>229.83488037251479</c:v>
                </c:pt>
                <c:pt idx="18">
                  <c:v>213.56033452807651</c:v>
                </c:pt>
                <c:pt idx="19">
                  <c:v>196.443341604632</c:v>
                </c:pt>
                <c:pt idx="20">
                  <c:v>180.4368471035138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'[imf commodity price data.xlsx]imf commodity price data'!$B$17</c:f>
              <c:strCache>
                <c:ptCount val="1"/>
                <c:pt idx="0">
                  <c:v>Coffee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data'!$C$17:$W$17</c:f>
              <c:numCache>
                <c:formatCode>General</c:formatCode>
                <c:ptCount val="21"/>
                <c:pt idx="0">
                  <c:v>100</c:v>
                </c:pt>
                <c:pt idx="1">
                  <c:v>69.727953738993307</c:v>
                </c:pt>
                <c:pt idx="2">
                  <c:v>71.797870942305167</c:v>
                </c:pt>
                <c:pt idx="3">
                  <c:v>81.352345906163606</c:v>
                </c:pt>
                <c:pt idx="4">
                  <c:v>91.964778551715071</c:v>
                </c:pt>
                <c:pt idx="5">
                  <c:v>131.4233144959916</c:v>
                </c:pt>
                <c:pt idx="6">
                  <c:v>146.56985149165459</c:v>
                </c:pt>
                <c:pt idx="7">
                  <c:v>169.7121829412537</c:v>
                </c:pt>
                <c:pt idx="8">
                  <c:v>196.822184255487</c:v>
                </c:pt>
                <c:pt idx="9">
                  <c:v>172.8177158627941</c:v>
                </c:pt>
                <c:pt idx="10">
                  <c:v>217.38861874096469</c:v>
                </c:pt>
                <c:pt idx="11">
                  <c:v>303.54711525824621</c:v>
                </c:pt>
                <c:pt idx="12">
                  <c:v>236.6763043763963</c:v>
                </c:pt>
                <c:pt idx="13">
                  <c:v>193.7508213957156</c:v>
                </c:pt>
                <c:pt idx="14">
                  <c:v>243.11998948613481</c:v>
                </c:pt>
                <c:pt idx="15">
                  <c:v>186.73938756735441</c:v>
                </c:pt>
                <c:pt idx="16">
                  <c:v>191.78998554343539</c:v>
                </c:pt>
                <c:pt idx="17">
                  <c:v>194.5038769877776</c:v>
                </c:pt>
                <c:pt idx="18">
                  <c:v>194.5038769877776</c:v>
                </c:pt>
                <c:pt idx="19">
                  <c:v>194.5038769877776</c:v>
                </c:pt>
                <c:pt idx="20">
                  <c:v>194.5038769877776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'[imf commodity price data.xlsx]imf commodity price data'!$B$18</c:f>
              <c:strCache>
                <c:ptCount val="1"/>
                <c:pt idx="0">
                  <c:v>Logs</c:v>
                </c:pt>
              </c:strCache>
            </c:strRef>
          </c:tx>
          <c:marker>
            <c:symbol val="none"/>
          </c:marker>
          <c:cat>
            <c:numRef>
              <c:f>'[imf commodity price data.xlsx]imf commodity price data'!$C$12:$W$12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'[imf commodity price data.xlsx]imf commodity price data'!$C$18:$W$18</c:f>
              <c:numCache>
                <c:formatCode>General</c:formatCode>
                <c:ptCount val="21"/>
                <c:pt idx="0">
                  <c:v>100</c:v>
                </c:pt>
                <c:pt idx="1">
                  <c:v>84.117371608361452</c:v>
                </c:pt>
                <c:pt idx="2">
                  <c:v>85.446930754539281</c:v>
                </c:pt>
                <c:pt idx="3">
                  <c:v>98.46840258230165</c:v>
                </c:pt>
                <c:pt idx="4">
                  <c:v>103.7845346016847</c:v>
                </c:pt>
                <c:pt idx="5">
                  <c:v>106.8698273730289</c:v>
                </c:pt>
                <c:pt idx="6">
                  <c:v>125.9734929996896</c:v>
                </c:pt>
                <c:pt idx="7">
                  <c:v>140.99588031336981</c:v>
                </c:pt>
                <c:pt idx="8">
                  <c:v>153.7895329443395</c:v>
                </c:pt>
                <c:pt idx="9">
                  <c:v>151.1093689987004</c:v>
                </c:pt>
                <c:pt idx="10">
                  <c:v>146.35778662864419</c:v>
                </c:pt>
                <c:pt idx="11">
                  <c:v>205.464503875031</c:v>
                </c:pt>
                <c:pt idx="12">
                  <c:v>189.67921162982751</c:v>
                </c:pt>
                <c:pt idx="13">
                  <c:v>160.70145162393521</c:v>
                </c:pt>
                <c:pt idx="14">
                  <c:v>148.39342744247961</c:v>
                </c:pt>
                <c:pt idx="15">
                  <c:v>131.21964822190529</c:v>
                </c:pt>
                <c:pt idx="16">
                  <c:v>136.58628980916859</c:v>
                </c:pt>
                <c:pt idx="17">
                  <c:v>136.58628980916859</c:v>
                </c:pt>
                <c:pt idx="18">
                  <c:v>136.58628980916859</c:v>
                </c:pt>
                <c:pt idx="19">
                  <c:v>136.58628980916859</c:v>
                </c:pt>
                <c:pt idx="20">
                  <c:v>136.58628980916859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736664"/>
        <c:axId val="230735096"/>
      </c:lineChart>
      <c:catAx>
        <c:axId val="23073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30735096"/>
        <c:crosses val="autoZero"/>
        <c:auto val="1"/>
        <c:lblAlgn val="ctr"/>
        <c:lblOffset val="100"/>
        <c:noMultiLvlLbl val="0"/>
      </c:catAx>
      <c:valAx>
        <c:axId val="230735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3073666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ayout/>
      <c:overlay val="0"/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Analysis!$A$29</c:f>
              <c:strCache>
                <c:ptCount val="1"/>
                <c:pt idx="0">
                  <c:v>Fiscal balance/GDP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Analysis!$B$28:$Q$28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Analysis!$B$29:$Q$29</c:f>
              <c:numCache>
                <c:formatCode>0.0%</c:formatCode>
                <c:ptCount val="16"/>
                <c:pt idx="0">
                  <c:v>-2.6000000000000002E-2</c:v>
                </c:pt>
                <c:pt idx="1">
                  <c:v>-2.4E-2</c:v>
                </c:pt>
                <c:pt idx="2">
                  <c:v>-3.7000000000000005E-2</c:v>
                </c:pt>
                <c:pt idx="3">
                  <c:v>-3.9E-2</c:v>
                </c:pt>
                <c:pt idx="4">
                  <c:v>-0.01</c:v>
                </c:pt>
                <c:pt idx="5">
                  <c:v>1.3999999999999999E-2</c:v>
                </c:pt>
                <c:pt idx="6">
                  <c:v>5.0348797922449592E-4</c:v>
                </c:pt>
                <c:pt idx="7">
                  <c:v>3.1710521643407548E-2</c:v>
                </c:pt>
                <c:pt idx="8">
                  <c:v>1.7000000000000001E-2</c:v>
                </c:pt>
                <c:pt idx="9">
                  <c:v>-2.2000000000000002E-2</c:v>
                </c:pt>
                <c:pt idx="10">
                  <c:v>-2E-3</c:v>
                </c:pt>
                <c:pt idx="11">
                  <c:v>6.9999999999999993E-3</c:v>
                </c:pt>
                <c:pt idx="12">
                  <c:v>-2E-3</c:v>
                </c:pt>
                <c:pt idx="13">
                  <c:v>-4.2999999999999997E-2</c:v>
                </c:pt>
                <c:pt idx="14">
                  <c:v>-7.6999999999999999E-2</c:v>
                </c:pt>
                <c:pt idx="15">
                  <c:v>-5.8000000000000003E-2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732168"/>
        <c:axId val="414728640"/>
      </c:lineChart>
      <c:catAx>
        <c:axId val="41473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28640"/>
        <c:crosses val="autoZero"/>
        <c:auto val="1"/>
        <c:lblAlgn val="ctr"/>
        <c:lblOffset val="100"/>
        <c:noMultiLvlLbl val="0"/>
      </c:catAx>
      <c:valAx>
        <c:axId val="4147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3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Analysis!$A$146</c:f>
              <c:strCache>
                <c:ptCount val="1"/>
                <c:pt idx="0">
                  <c:v>Expenditure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Analysis!$B$145:$O$145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Analysis!$B$146:$O$146</c:f>
              <c:numCache>
                <c:formatCode>General</c:formatCode>
                <c:ptCount val="14"/>
                <c:pt idx="0">
                  <c:v>7597.8427221918364</c:v>
                </c:pt>
                <c:pt idx="1">
                  <c:v>6795.9237228907296</c:v>
                </c:pt>
                <c:pt idx="2">
                  <c:v>6511.1089367544346</c:v>
                </c:pt>
                <c:pt idx="3">
                  <c:v>8178.0463455841691</c:v>
                </c:pt>
                <c:pt idx="4">
                  <c:v>8731.7763948512984</c:v>
                </c:pt>
                <c:pt idx="5">
                  <c:v>9673.6618955963822</c:v>
                </c:pt>
                <c:pt idx="6">
                  <c:v>11049.682928602102</c:v>
                </c:pt>
                <c:pt idx="7">
                  <c:v>8830.8780664322421</c:v>
                </c:pt>
                <c:pt idx="8">
                  <c:v>9987.6628359060014</c:v>
                </c:pt>
                <c:pt idx="9">
                  <c:v>10000.055788799998</c:v>
                </c:pt>
                <c:pt idx="10">
                  <c:v>11743.899090000001</c:v>
                </c:pt>
                <c:pt idx="11">
                  <c:v>13130.355000000001</c:v>
                </c:pt>
                <c:pt idx="12">
                  <c:v>14486.8</c:v>
                </c:pt>
                <c:pt idx="13">
                  <c:v>15296.600566572239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Analysis!$A$147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Analysis!$B$145:$O$145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Analysis!$B$147:$O$147</c:f>
              <c:numCache>
                <c:formatCode>General</c:formatCode>
                <c:ptCount val="14"/>
                <c:pt idx="0">
                  <c:v>6615.5018869783944</c:v>
                </c:pt>
                <c:pt idx="1">
                  <c:v>6572.1177355138434</c:v>
                </c:pt>
                <c:pt idx="2">
                  <c:v>6827.8893464745379</c:v>
                </c:pt>
                <c:pt idx="3">
                  <c:v>8189.8849943896057</c:v>
                </c:pt>
                <c:pt idx="4">
                  <c:v>9541.7915948861555</c:v>
                </c:pt>
                <c:pt idx="5">
                  <c:v>10376.701666471636</c:v>
                </c:pt>
                <c:pt idx="6">
                  <c:v>10349.54875114294</c:v>
                </c:pt>
                <c:pt idx="7">
                  <c:v>8783.4698054882138</c:v>
                </c:pt>
                <c:pt idx="8">
                  <c:v>10217.589137259001</c:v>
                </c:pt>
                <c:pt idx="9">
                  <c:v>10833.82068615</c:v>
                </c:pt>
                <c:pt idx="10">
                  <c:v>10265.274600000001</c:v>
                </c:pt>
                <c:pt idx="11">
                  <c:v>10324.335000000001</c:v>
                </c:pt>
                <c:pt idx="12">
                  <c:v>11497.6</c:v>
                </c:pt>
                <c:pt idx="13">
                  <c:v>13151.369216241737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Analysis!$A$148</c:f>
              <c:strCache>
                <c:ptCount val="1"/>
                <c:pt idx="0">
                  <c:v>Revenue (2015 MYEFO)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Analysis!$B$145:$O$145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Analysis!$B$148:$O$148</c:f>
              <c:numCache>
                <c:formatCode>General</c:formatCode>
                <c:ptCount val="14"/>
                <c:pt idx="12">
                  <c:v>11497.6</c:v>
                </c:pt>
                <c:pt idx="13">
                  <c:v>10747.592067988669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729032"/>
        <c:axId val="414729424"/>
      </c:lineChart>
      <c:catAx>
        <c:axId val="41472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29424"/>
        <c:crosses val="autoZero"/>
        <c:auto val="1"/>
        <c:lblAlgn val="ctr"/>
        <c:lblOffset val="100"/>
        <c:noMultiLvlLbl val="0"/>
      </c:catAx>
      <c:valAx>
        <c:axId val="414729424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K billion (2014</a:t>
                </a:r>
                <a:r>
                  <a:rPr lang="en-US" sz="1100" baseline="0"/>
                  <a:t> </a:t>
                </a:r>
                <a:r>
                  <a:rPr lang="en-US" sz="1100"/>
                  <a:t> prices)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29032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Analysis!$N$150</c:f>
              <c:strCache>
                <c:ptCount val="1"/>
                <c:pt idx="0">
                  <c:v>Expenditure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Analysis!$O$149:$S$149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Analysis!$O$150:$S$150</c:f>
              <c:numCache>
                <c:formatCode>General</c:formatCode>
                <c:ptCount val="5"/>
                <c:pt idx="0">
                  <c:v>14486.8</c:v>
                </c:pt>
                <c:pt idx="1">
                  <c:v>15296.600566572239</c:v>
                </c:pt>
                <c:pt idx="2">
                  <c:v>13629.418793550209</c:v>
                </c:pt>
                <c:pt idx="3">
                  <c:v>12225.05444408429</c:v>
                </c:pt>
                <c:pt idx="4">
                  <c:v>12239.696064001129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Analysis!$N$151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Analysis!$O$149:$S$149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Analysis!$O$151:$S$151</c:f>
              <c:numCache>
                <c:formatCode>General</c:formatCode>
                <c:ptCount val="5"/>
                <c:pt idx="0">
                  <c:v>11497.6</c:v>
                </c:pt>
                <c:pt idx="1">
                  <c:v>13151.369216241737</c:v>
                </c:pt>
                <c:pt idx="2">
                  <c:v>12377.947540602108</c:v>
                </c:pt>
                <c:pt idx="3">
                  <c:v>12225.05444408429</c:v>
                </c:pt>
                <c:pt idx="4">
                  <c:v>12239.696064001129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730208"/>
        <c:axId val="414730600"/>
      </c:lineChart>
      <c:catAx>
        <c:axId val="41473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30600"/>
        <c:crosses val="autoZero"/>
        <c:auto val="1"/>
        <c:lblAlgn val="ctr"/>
        <c:lblOffset val="100"/>
        <c:noMultiLvlLbl val="0"/>
      </c:catAx>
      <c:valAx>
        <c:axId val="414730600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K billion (2014 prices)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30208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Analysis!$A$24</c:f>
              <c:strCache>
                <c:ptCount val="1"/>
                <c:pt idx="0">
                  <c:v>Debt/GDP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Analysis!$B$23:$Q$23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Analysis!$B$24:$Q$24</c:f>
              <c:numCache>
                <c:formatCode>General</c:formatCode>
                <c:ptCount val="16"/>
                <c:pt idx="0">
                  <c:v>0.66085557778688109</c:v>
                </c:pt>
                <c:pt idx="1">
                  <c:v>0.57740941804969492</c:v>
                </c:pt>
                <c:pt idx="2">
                  <c:v>0.68267625059032455</c:v>
                </c:pt>
                <c:pt idx="3">
                  <c:v>0.69499999999999995</c:v>
                </c:pt>
                <c:pt idx="4">
                  <c:v>0.59699999999999998</c:v>
                </c:pt>
                <c:pt idx="5">
                  <c:v>0.6</c:v>
                </c:pt>
                <c:pt idx="6">
                  <c:v>0.48099999999999998</c:v>
                </c:pt>
                <c:pt idx="7">
                  <c:v>0.39800000000000002</c:v>
                </c:pt>
                <c:pt idx="8">
                  <c:v>0.33600000000000002</c:v>
                </c:pt>
                <c:pt idx="9">
                  <c:v>0.32100000000000001</c:v>
                </c:pt>
                <c:pt idx="10">
                  <c:v>0.32800000000000001</c:v>
                </c:pt>
                <c:pt idx="11">
                  <c:v>0.28699999999999998</c:v>
                </c:pt>
                <c:pt idx="12">
                  <c:v>0.27</c:v>
                </c:pt>
                <c:pt idx="13">
                  <c:v>0.26400000000000001</c:v>
                </c:pt>
                <c:pt idx="14">
                  <c:v>0.34599999999999997</c:v>
                </c:pt>
                <c:pt idx="15">
                  <c:v>0.35499999999999998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898320"/>
        <c:axId val="415897536"/>
      </c:barChart>
      <c:catAx>
        <c:axId val="41589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97536"/>
        <c:crosses val="autoZero"/>
        <c:auto val="1"/>
        <c:lblAlgn val="ctr"/>
        <c:lblOffset val="100"/>
        <c:noMultiLvlLbl val="0"/>
      </c:catAx>
      <c:valAx>
        <c:axId val="41589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in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98320"/>
        <c:crosses val="autoZero"/>
        <c:crossBetween val="between"/>
        <c:min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Real exchange </a:t>
            </a:r>
            <a:r>
              <a:rPr lang="en-US" sz="2000" dirty="0" smtClean="0"/>
              <a:t>rate (2005=100)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Real exchange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Sheet1!$D$3:$D$8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Sheet1!$E$3:$E$8</c:f>
              <c:numCache>
                <c:formatCode>General</c:formatCode>
                <c:ptCount val="6"/>
                <c:pt idx="0">
                  <c:v>100</c:v>
                </c:pt>
                <c:pt idx="1">
                  <c:v>112.7</c:v>
                </c:pt>
                <c:pt idx="2">
                  <c:v>122</c:v>
                </c:pt>
                <c:pt idx="3">
                  <c:v>144.30000000000001</c:v>
                </c:pt>
                <c:pt idx="4">
                  <c:v>143</c:v>
                </c:pt>
                <c:pt idx="5">
                  <c:v>151.72299999999998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899104"/>
        <c:axId val="415897928"/>
      </c:barChart>
      <c:catAx>
        <c:axId val="4158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97928"/>
        <c:crosses val="autoZero"/>
        <c:auto val="1"/>
        <c:lblAlgn val="ctr"/>
        <c:lblOffset val="100"/>
        <c:noMultiLvlLbl val="0"/>
      </c:catAx>
      <c:valAx>
        <c:axId val="41589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9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426353031992995E-2"/>
          <c:y val="3.6337339992595002E-2"/>
          <c:w val="0.66710755340691197"/>
          <c:h val="0.86365599509642099"/>
        </c:manualLayout>
      </c:layout>
      <c:areaChart>
        <c:grouping val="standard"/>
        <c:varyColors val="0"/>
        <c:ser>
          <c:idx val="1"/>
          <c:order val="0"/>
          <c:tx>
            <c:strRef>
              <c:f>Sheet1!$A$9</c:f>
              <c:strCache>
                <c:ptCount val="1"/>
                <c:pt idx="0">
                  <c:v>Funding required to address backlog and meet MTDP targets over a five-year period</c:v>
                </c:pt>
              </c:strCache>
            </c:strRef>
          </c:tx>
          <c:cat>
            <c:strRef>
              <c:f>Sheet1!$D$2:$Q$2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2016(f)</c:v>
                </c:pt>
                <c:pt idx="12">
                  <c:v>2017(f)</c:v>
                </c:pt>
                <c:pt idx="13">
                  <c:v>2018(f)</c:v>
                </c:pt>
              </c:strCache>
            </c:strRef>
          </c:cat>
          <c:val>
            <c:numRef>
              <c:f>Sheet1!$D$9:$Q$9</c:f>
              <c:numCache>
                <c:formatCode>General</c:formatCode>
                <c:ptCount val="14"/>
                <c:pt idx="0">
                  <c:v>1200</c:v>
                </c:pt>
                <c:pt idx="1">
                  <c:v>1200</c:v>
                </c:pt>
                <c:pt idx="2">
                  <c:v>1200</c:v>
                </c:pt>
                <c:pt idx="3">
                  <c:v>1200</c:v>
                </c:pt>
                <c:pt idx="4">
                  <c:v>1200</c:v>
                </c:pt>
                <c:pt idx="5">
                  <c:v>1200</c:v>
                </c:pt>
                <c:pt idx="6">
                  <c:v>1200</c:v>
                </c:pt>
                <c:pt idx="7">
                  <c:v>1200</c:v>
                </c:pt>
                <c:pt idx="8">
                  <c:v>1200</c:v>
                </c:pt>
                <c:pt idx="9">
                  <c:v>1200</c:v>
                </c:pt>
                <c:pt idx="10">
                  <c:v>1200</c:v>
                </c:pt>
                <c:pt idx="11">
                  <c:v>1200</c:v>
                </c:pt>
                <c:pt idx="12">
                  <c:v>1200</c:v>
                </c:pt>
                <c:pt idx="13">
                  <c:v>1200</c:v>
                </c:pt>
              </c:numCache>
            </c:numRef>
          </c:val>
        </c:ser>
        <c:ser>
          <c:idx val="2"/>
          <c:order val="1"/>
          <c:tx>
            <c:strRef>
              <c:f>Sheet1!$A$43</c:f>
              <c:strCache>
                <c:ptCount val="1"/>
                <c:pt idx="0">
                  <c:v>Total funding available, DoW budget allocations and NRA commited funding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Sheet1!$D$2:$Q$2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2016(f)</c:v>
                </c:pt>
                <c:pt idx="12">
                  <c:v>2017(f)</c:v>
                </c:pt>
                <c:pt idx="13">
                  <c:v>2018(f)</c:v>
                </c:pt>
              </c:strCache>
            </c:strRef>
          </c:cat>
          <c:val>
            <c:numRef>
              <c:f>Sheet1!$D$66:$Q$66</c:f>
              <c:numCache>
                <c:formatCode>General</c:formatCode>
                <c:ptCount val="14"/>
                <c:pt idx="0">
                  <c:v>473.07416180353903</c:v>
                </c:pt>
                <c:pt idx="1">
                  <c:v>352.27582152487201</c:v>
                </c:pt>
                <c:pt idx="2">
                  <c:v>367.85894155892998</c:v>
                </c:pt>
                <c:pt idx="3">
                  <c:v>408.9238246502868</c:v>
                </c:pt>
                <c:pt idx="4">
                  <c:v>556.42053741826874</c:v>
                </c:pt>
                <c:pt idx="5">
                  <c:v>373.48540009489949</c:v>
                </c:pt>
                <c:pt idx="6">
                  <c:v>532.34719411649189</c:v>
                </c:pt>
                <c:pt idx="7">
                  <c:v>954.63499999999999</c:v>
                </c:pt>
                <c:pt idx="8">
                  <c:v>854.37489539748935</c:v>
                </c:pt>
                <c:pt idx="9">
                  <c:v>1106.420684716295</c:v>
                </c:pt>
                <c:pt idx="10">
                  <c:v>614.74981487538741</c:v>
                </c:pt>
                <c:pt idx="11">
                  <c:v>377.68622749730508</c:v>
                </c:pt>
                <c:pt idx="12">
                  <c:v>545.79880230644574</c:v>
                </c:pt>
                <c:pt idx="13">
                  <c:v>313.66966166984997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899496"/>
        <c:axId val="415895968"/>
      </c:areaChart>
      <c:catAx>
        <c:axId val="4158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15895968"/>
        <c:crosses val="autoZero"/>
        <c:auto val="1"/>
        <c:lblAlgn val="ctr"/>
        <c:lblOffset val="100"/>
        <c:noMultiLvlLbl val="0"/>
      </c:catAx>
      <c:valAx>
        <c:axId val="415895968"/>
        <c:scaling>
          <c:orientation val="minMax"/>
          <c:max val="1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PNG million</a:t>
                </a:r>
                <a:r>
                  <a:rPr lang="en-US" sz="1600" baseline="0" dirty="0"/>
                  <a:t> Kina (constant 2012 prices)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7713445974799434E-3"/>
              <c:y val="7.680262471105808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15899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465404832029805"/>
          <c:y val="6.6862886980569594E-2"/>
          <c:w val="0.18187874034758"/>
          <c:h val="0.868004149181951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Sheet1!$B$31:$R$31</c:f>
              <c:numCache>
                <c:formatCode>mmm\-yy</c:formatCode>
                <c:ptCount val="17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</c:numCache>
            </c:numRef>
          </c:cat>
          <c:val>
            <c:numRef>
              <c:f>Sheet1!$B$32:$R$32</c:f>
              <c:numCache>
                <c:formatCode>#,##0.00</c:formatCode>
                <c:ptCount val="17"/>
                <c:pt idx="0">
                  <c:v>16.63666666666667</c:v>
                </c:pt>
                <c:pt idx="1">
                  <c:v>16.47</c:v>
                </c:pt>
                <c:pt idx="2">
                  <c:v>15.866666666666671</c:v>
                </c:pt>
                <c:pt idx="3">
                  <c:v>15.0402</c:v>
                </c:pt>
                <c:pt idx="4">
                  <c:v>15</c:v>
                </c:pt>
                <c:pt idx="5">
                  <c:v>9.5</c:v>
                </c:pt>
                <c:pt idx="6">
                  <c:v>8.2000000000000011</c:v>
                </c:pt>
                <c:pt idx="7">
                  <c:v>8.1</c:v>
                </c:pt>
                <c:pt idx="8">
                  <c:v>8.3000000000000007</c:v>
                </c:pt>
                <c:pt idx="9">
                  <c:v>8.7000000000000011</c:v>
                </c:pt>
                <c:pt idx="10">
                  <c:v>9.2000000000000011</c:v>
                </c:pt>
                <c:pt idx="11">
                  <c:v>9.6</c:v>
                </c:pt>
                <c:pt idx="12">
                  <c:v>9.7000000000000011</c:v>
                </c:pt>
                <c:pt idx="13">
                  <c:v>9.9</c:v>
                </c:pt>
                <c:pt idx="14">
                  <c:v>9.9</c:v>
                </c:pt>
                <c:pt idx="15">
                  <c:v>10.1</c:v>
                </c:pt>
                <c:pt idx="16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141464"/>
        <c:axId val="416143816"/>
      </c:lineChart>
      <c:dateAx>
        <c:axId val="4161414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6143816"/>
        <c:crosses val="autoZero"/>
        <c:auto val="1"/>
        <c:lblOffset val="100"/>
        <c:baseTimeUnit val="months"/>
      </c:dateAx>
      <c:valAx>
        <c:axId val="4161438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AU" sz="1400" b="0"/>
                  <a:t>USD/bmmbtu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41614146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Sheet1!$D$37</c:f>
              <c:strCache>
                <c:ptCount val="1"/>
                <c:pt idx="0">
                  <c:v>GDP per capita (lhs)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Sheet1!$E$35:$AT$35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2014e</c:v>
                </c:pt>
                <c:pt idx="38">
                  <c:v>2015p</c:v>
                </c:pt>
                <c:pt idx="39">
                  <c:v>2016p</c:v>
                </c:pt>
                <c:pt idx="40">
                  <c:v>2017p</c:v>
                </c:pt>
                <c:pt idx="41">
                  <c:v>2018p</c:v>
                </c:pt>
              </c:strCache>
            </c:strRef>
          </c:cat>
          <c:val>
            <c:numRef>
              <c:f>Sheet1!$E$37:$AT$37</c:f>
              <c:numCache>
                <c:formatCode>_(* #,##0.00_);_(* \(#,##0.00\);_(* "-"??_);_(@_)</c:formatCode>
                <c:ptCount val="42"/>
                <c:pt idx="0">
                  <c:v>4088.4097942361768</c:v>
                </c:pt>
                <c:pt idx="1">
                  <c:v>3998.2861829014469</c:v>
                </c:pt>
                <c:pt idx="2">
                  <c:v>4299.4320852431874</c:v>
                </c:pt>
                <c:pt idx="3">
                  <c:v>3946.0581214575618</c:v>
                </c:pt>
                <c:pt idx="4">
                  <c:v>3508.0826085712738</c:v>
                </c:pt>
                <c:pt idx="5">
                  <c:v>3375.4766484113202</c:v>
                </c:pt>
                <c:pt idx="6">
                  <c:v>3746.1347067856409</c:v>
                </c:pt>
                <c:pt idx="7">
                  <c:v>3620.2642709074512</c:v>
                </c:pt>
                <c:pt idx="8">
                  <c:v>3586.9504104725738</c:v>
                </c:pt>
                <c:pt idx="9">
                  <c:v>3552.9085904585099</c:v>
                </c:pt>
                <c:pt idx="10">
                  <c:v>3721.382480899772</c:v>
                </c:pt>
                <c:pt idx="11">
                  <c:v>3823.3601492016669</c:v>
                </c:pt>
                <c:pt idx="12">
                  <c:v>3429.4037050220381</c:v>
                </c:pt>
                <c:pt idx="13">
                  <c:v>3158.126237555824</c:v>
                </c:pt>
                <c:pt idx="14">
                  <c:v>3374.0057670818242</c:v>
                </c:pt>
                <c:pt idx="15">
                  <c:v>3693.263745906997</c:v>
                </c:pt>
                <c:pt idx="16">
                  <c:v>3952.5642743102148</c:v>
                </c:pt>
                <c:pt idx="17">
                  <c:v>4256.3383430365366</c:v>
                </c:pt>
                <c:pt idx="18">
                  <c:v>4005.8975099271738</c:v>
                </c:pt>
                <c:pt idx="19">
                  <c:v>4163.0117296669041</c:v>
                </c:pt>
                <c:pt idx="20">
                  <c:v>3801.4736877006449</c:v>
                </c:pt>
                <c:pt idx="21">
                  <c:v>3880.5484266118601</c:v>
                </c:pt>
                <c:pt idx="22">
                  <c:v>3854.8871320917551</c:v>
                </c:pt>
                <c:pt idx="23">
                  <c:v>3668.127772226926</c:v>
                </c:pt>
                <c:pt idx="24">
                  <c:v>3577.7778517349589</c:v>
                </c:pt>
                <c:pt idx="25">
                  <c:v>3562.9119320653572</c:v>
                </c:pt>
                <c:pt idx="26">
                  <c:v>3632.3637132682002</c:v>
                </c:pt>
                <c:pt idx="27">
                  <c:v>3579.3361136346398</c:v>
                </c:pt>
                <c:pt idx="28">
                  <c:v>3636.34453706165</c:v>
                </c:pt>
                <c:pt idx="29">
                  <c:v>3636.1056742203509</c:v>
                </c:pt>
                <c:pt idx="30">
                  <c:v>3808.5142740998481</c:v>
                </c:pt>
                <c:pt idx="31">
                  <c:v>3969.0877800600688</c:v>
                </c:pt>
                <c:pt idx="32">
                  <c:v>4117.9367426501494</c:v>
                </c:pt>
                <c:pt idx="33">
                  <c:v>4330.032118613547</c:v>
                </c:pt>
                <c:pt idx="34">
                  <c:v>4709.198638588332</c:v>
                </c:pt>
                <c:pt idx="35">
                  <c:v>4956.5034797571298</c:v>
                </c:pt>
                <c:pt idx="36">
                  <c:v>5089.8739542811218</c:v>
                </c:pt>
                <c:pt idx="37">
                  <c:v>5597.3687180510924</c:v>
                </c:pt>
                <c:pt idx="38">
                  <c:v>6089.8058486714272</c:v>
                </c:pt>
                <c:pt idx="39">
                  <c:v>6114.1349002252718</c:v>
                </c:pt>
                <c:pt idx="40">
                  <c:v>6180.4842134584724</c:v>
                </c:pt>
                <c:pt idx="41">
                  <c:v>6241.467069006344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143424"/>
        <c:axId val="416141856"/>
      </c:lineChart>
      <c:lineChart>
        <c:grouping val="standard"/>
        <c:varyColors val="0"/>
        <c:ser>
          <c:idx val="0"/>
          <c:order val="0"/>
          <c:tx>
            <c:strRef>
              <c:f>Sheet1!$D$36</c:f>
              <c:strCache>
                <c:ptCount val="1"/>
                <c:pt idx="0">
                  <c:v>GDP (rhs)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Sheet1!$E$35:$AT$35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2014e</c:v>
                </c:pt>
                <c:pt idx="38">
                  <c:v>2015p</c:v>
                </c:pt>
                <c:pt idx="39">
                  <c:v>2016p</c:v>
                </c:pt>
                <c:pt idx="40">
                  <c:v>2017p</c:v>
                </c:pt>
                <c:pt idx="41">
                  <c:v>2018p</c:v>
                </c:pt>
              </c:strCache>
            </c:strRef>
          </c:cat>
          <c:val>
            <c:numRef>
              <c:f>Sheet1!$E$36:$AT$36</c:f>
              <c:numCache>
                <c:formatCode>_(* #,##0.00_);_(* \(#,##0.00\);_(* "-"??_);_(@_)</c:formatCode>
                <c:ptCount val="42"/>
                <c:pt idx="0">
                  <c:v>11.25727283203754</c:v>
                </c:pt>
                <c:pt idx="1">
                  <c:v>11.31518988047293</c:v>
                </c:pt>
                <c:pt idx="2">
                  <c:v>12.505199180175779</c:v>
                </c:pt>
                <c:pt idx="3">
                  <c:v>11.8035279740663</c:v>
                </c:pt>
                <c:pt idx="4">
                  <c:v>10.74985261827104</c:v>
                </c:pt>
                <c:pt idx="5">
                  <c:v>10.597646485352181</c:v>
                </c:pt>
                <c:pt idx="6">
                  <c:v>12.05105312229993</c:v>
                </c:pt>
                <c:pt idx="7">
                  <c:v>11.93391154790474</c:v>
                </c:pt>
                <c:pt idx="8">
                  <c:v>12.11754348517076</c:v>
                </c:pt>
                <c:pt idx="9">
                  <c:v>12.30155517451764</c:v>
                </c:pt>
                <c:pt idx="10">
                  <c:v>13.206925927939629</c:v>
                </c:pt>
                <c:pt idx="11">
                  <c:v>13.90949892360014</c:v>
                </c:pt>
                <c:pt idx="12">
                  <c:v>12.791367173398751</c:v>
                </c:pt>
                <c:pt idx="13">
                  <c:v>12.07916965214114</c:v>
                </c:pt>
                <c:pt idx="14">
                  <c:v>13.2359884438583</c:v>
                </c:pt>
                <c:pt idx="15">
                  <c:v>14.862210370454189</c:v>
                </c:pt>
                <c:pt idx="16">
                  <c:v>16.3168572602792</c:v>
                </c:pt>
                <c:pt idx="17">
                  <c:v>18.026273896894629</c:v>
                </c:pt>
                <c:pt idx="18">
                  <c:v>17.404903619081789</c:v>
                </c:pt>
                <c:pt idx="19">
                  <c:v>18.55362741654486</c:v>
                </c:pt>
                <c:pt idx="20">
                  <c:v>17.37653622647964</c:v>
                </c:pt>
                <c:pt idx="21">
                  <c:v>18.190148360711621</c:v>
                </c:pt>
                <c:pt idx="22">
                  <c:v>18.527628376358631</c:v>
                </c:pt>
                <c:pt idx="23">
                  <c:v>18.072792171206611</c:v>
                </c:pt>
                <c:pt idx="24">
                  <c:v>18.06441504008091</c:v>
                </c:pt>
                <c:pt idx="25">
                  <c:v>18.42748739999999</c:v>
                </c:pt>
                <c:pt idx="26">
                  <c:v>19.236344399999989</c:v>
                </c:pt>
                <c:pt idx="27">
                  <c:v>19.345202099999991</c:v>
                </c:pt>
                <c:pt idx="28">
                  <c:v>20.105341199999991</c:v>
                </c:pt>
                <c:pt idx="29">
                  <c:v>20.56641299999999</c:v>
                </c:pt>
                <c:pt idx="30">
                  <c:v>22.03704089999999</c:v>
                </c:pt>
                <c:pt idx="31">
                  <c:v>23.494382099999989</c:v>
                </c:pt>
                <c:pt idx="32">
                  <c:v>24.936105599999991</c:v>
                </c:pt>
                <c:pt idx="33">
                  <c:v>26.823516299999991</c:v>
                </c:pt>
                <c:pt idx="34">
                  <c:v>29.8433268</c:v>
                </c:pt>
                <c:pt idx="35">
                  <c:v>32.13300000000001</c:v>
                </c:pt>
                <c:pt idx="36">
                  <c:v>33.756586192468617</c:v>
                </c:pt>
                <c:pt idx="37">
                  <c:v>37.976159466527207</c:v>
                </c:pt>
                <c:pt idx="38">
                  <c:v>42.267465486244767</c:v>
                </c:pt>
                <c:pt idx="39">
                  <c:v>43.412361431240612</c:v>
                </c:pt>
                <c:pt idx="40">
                  <c:v>44.892782954134972</c:v>
                </c:pt>
                <c:pt idx="41">
                  <c:v>46.37846219691297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140680"/>
        <c:axId val="416142248"/>
      </c:lineChart>
      <c:catAx>
        <c:axId val="41614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41856"/>
        <c:crosses val="autoZero"/>
        <c:auto val="1"/>
        <c:lblAlgn val="ctr"/>
        <c:lblOffset val="100"/>
        <c:noMultiLvlLbl val="0"/>
      </c:catAx>
      <c:valAx>
        <c:axId val="41614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Kina</a:t>
                </a:r>
              </a:p>
            </c:rich>
          </c:tx>
          <c:layout>
            <c:manualLayout>
              <c:xMode val="edge"/>
              <c:yMode val="edge"/>
              <c:x val="2.0087883700327401E-2"/>
              <c:y val="2.8549228043387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43424"/>
        <c:crosses val="autoZero"/>
        <c:crossBetween val="between"/>
      </c:valAx>
      <c:valAx>
        <c:axId val="4161422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Kina billion</a:t>
                </a:r>
              </a:p>
            </c:rich>
          </c:tx>
          <c:layout>
            <c:manualLayout>
              <c:xMode val="edge"/>
              <c:yMode val="edge"/>
              <c:x val="0.95740356352729905"/>
              <c:y val="3.5604982724750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40680"/>
        <c:crosses val="max"/>
        <c:crossBetween val="between"/>
      </c:valAx>
      <c:catAx>
        <c:axId val="416140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614224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'[QEB Table 8.4 (1).xls]Sheet1'!$B$18</c:f>
              <c:strCache>
                <c:ptCount val="1"/>
                <c:pt idx="0">
                  <c:v>Cocoa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'[QEB Table 8.4 (1).xls]Sheet1'!$A$19:$A$32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'[QEB Table 8.4 (1).xls]Sheet1'!$B$19:$B$32</c:f>
              <c:numCache>
                <c:formatCode>General</c:formatCode>
                <c:ptCount val="14"/>
                <c:pt idx="0">
                  <c:v>100</c:v>
                </c:pt>
                <c:pt idx="1">
                  <c:v>64.21052631578948</c:v>
                </c:pt>
                <c:pt idx="2">
                  <c:v>106.0526315789474</c:v>
                </c:pt>
                <c:pt idx="3">
                  <c:v>109.21052631578949</c:v>
                </c:pt>
                <c:pt idx="4">
                  <c:v>116.31578947368421</c:v>
                </c:pt>
                <c:pt idx="5">
                  <c:v>115.78947368421051</c:v>
                </c:pt>
                <c:pt idx="6">
                  <c:v>125.78947368421051</c:v>
                </c:pt>
                <c:pt idx="7">
                  <c:v>140.26315789473679</c:v>
                </c:pt>
                <c:pt idx="8">
                  <c:v>126.8421052631579</c:v>
                </c:pt>
                <c:pt idx="9">
                  <c:v>108.68421052631579</c:v>
                </c:pt>
                <c:pt idx="10">
                  <c:v>124.73684210526319</c:v>
                </c:pt>
                <c:pt idx="11">
                  <c:v>100.26315789473681</c:v>
                </c:pt>
                <c:pt idx="12">
                  <c:v>101.8421052631579</c:v>
                </c:pt>
                <c:pt idx="13">
                  <c:v>57.368421052631568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'[QEB Table 8.4 (1).xls]Sheet1'!$C$18</c:f>
              <c:strCache>
                <c:ptCount val="1"/>
                <c:pt idx="0">
                  <c:v>Coffee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'[QEB Table 8.4 (1).xls]Sheet1'!$A$19:$A$32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'[QEB Table 8.4 (1).xls]Sheet1'!$C$19:$C$32</c:f>
              <c:numCache>
                <c:formatCode>General</c:formatCode>
                <c:ptCount val="14"/>
                <c:pt idx="0">
                  <c:v>100</c:v>
                </c:pt>
                <c:pt idx="1">
                  <c:v>69.266055045871553</c:v>
                </c:pt>
                <c:pt idx="2">
                  <c:v>105.19877675840971</c:v>
                </c:pt>
                <c:pt idx="3">
                  <c:v>96.330275229357795</c:v>
                </c:pt>
                <c:pt idx="4">
                  <c:v>110.24464831804281</c:v>
                </c:pt>
                <c:pt idx="5">
                  <c:v>79.969418960244653</c:v>
                </c:pt>
                <c:pt idx="6">
                  <c:v>83.486238532110079</c:v>
                </c:pt>
                <c:pt idx="7">
                  <c:v>102.4464831804281</c:v>
                </c:pt>
                <c:pt idx="8">
                  <c:v>95.107033639143722</c:v>
                </c:pt>
                <c:pt idx="9">
                  <c:v>85.474006116207931</c:v>
                </c:pt>
                <c:pt idx="10">
                  <c:v>112.38532110091739</c:v>
                </c:pt>
                <c:pt idx="11">
                  <c:v>84.862385321100888</c:v>
                </c:pt>
                <c:pt idx="12">
                  <c:v>74.159021406727817</c:v>
                </c:pt>
                <c:pt idx="13">
                  <c:v>90.825688073394474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'[QEB Table 8.4 (1).xls]Sheet1'!$D$18</c:f>
              <c:strCache>
                <c:ptCount val="1"/>
                <c:pt idx="0">
                  <c:v>Copra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'[QEB Table 8.4 (1).xls]Sheet1'!$A$19:$A$32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'[QEB Table 8.4 (1).xls]Sheet1'!$D$19:$D$32</c:f>
              <c:numCache>
                <c:formatCode>General</c:formatCode>
                <c:ptCount val="14"/>
                <c:pt idx="0">
                  <c:v>100</c:v>
                </c:pt>
                <c:pt idx="1">
                  <c:v>67.713004484304946</c:v>
                </c:pt>
                <c:pt idx="2">
                  <c:v>37.668161434977577</c:v>
                </c:pt>
                <c:pt idx="3">
                  <c:v>86.098654708520172</c:v>
                </c:pt>
                <c:pt idx="4">
                  <c:v>100</c:v>
                </c:pt>
                <c:pt idx="5">
                  <c:v>56.950672645739907</c:v>
                </c:pt>
                <c:pt idx="6">
                  <c:v>56.502242152466359</c:v>
                </c:pt>
                <c:pt idx="7">
                  <c:v>146.188340807175</c:v>
                </c:pt>
                <c:pt idx="8">
                  <c:v>68.161434977578452</c:v>
                </c:pt>
                <c:pt idx="9">
                  <c:v>83.408071748878911</c:v>
                </c:pt>
                <c:pt idx="10">
                  <c:v>195.96412556053809</c:v>
                </c:pt>
                <c:pt idx="11">
                  <c:v>147.5336322869955</c:v>
                </c:pt>
                <c:pt idx="12">
                  <c:v>70.852017937219728</c:v>
                </c:pt>
                <c:pt idx="13">
                  <c:v>199.55156950672651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'[QEB Table 8.4 (1).xls]Sheet1'!$E$18</c:f>
              <c:strCache>
                <c:ptCount val="1"/>
                <c:pt idx="0">
                  <c:v>Palm oil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'[QEB Table 8.4 (1).xls]Sheet1'!$A$19:$A$32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'[QEB Table 8.4 (1).xls]Sheet1'!$E$19:$E$32</c:f>
              <c:numCache>
                <c:formatCode>General</c:formatCode>
                <c:ptCount val="14"/>
                <c:pt idx="0">
                  <c:v>100</c:v>
                </c:pt>
                <c:pt idx="1">
                  <c:v>80.362342284050456</c:v>
                </c:pt>
                <c:pt idx="2">
                  <c:v>105.75865415723069</c:v>
                </c:pt>
                <c:pt idx="3">
                  <c:v>109.6732449045616</c:v>
                </c:pt>
                <c:pt idx="4">
                  <c:v>111.8731802005823</c:v>
                </c:pt>
                <c:pt idx="5">
                  <c:v>117.21125849239731</c:v>
                </c:pt>
                <c:pt idx="6">
                  <c:v>119.152377871239</c:v>
                </c:pt>
                <c:pt idx="7">
                  <c:v>144.28987382724031</c:v>
                </c:pt>
                <c:pt idx="8">
                  <c:v>138.59592364930441</c:v>
                </c:pt>
                <c:pt idx="9">
                  <c:v>157.10126172759621</c:v>
                </c:pt>
                <c:pt idx="10">
                  <c:v>185.0210287932708</c:v>
                </c:pt>
                <c:pt idx="11">
                  <c:v>156.26010999676481</c:v>
                </c:pt>
                <c:pt idx="12">
                  <c:v>157.618893561954</c:v>
                </c:pt>
                <c:pt idx="13">
                  <c:v>163.53930766742161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142640"/>
        <c:axId val="338867256"/>
      </c:lineChart>
      <c:catAx>
        <c:axId val="41614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67256"/>
        <c:crosses val="autoZero"/>
        <c:auto val="1"/>
        <c:lblAlgn val="ctr"/>
        <c:lblOffset val="100"/>
        <c:noMultiLvlLbl val="0"/>
      </c:catAx>
      <c:valAx>
        <c:axId val="33886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42640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All countries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Sheet1!$A$3:$B$16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strCache>
            </c:strRef>
          </c:cat>
          <c:val>
            <c:numRef>
              <c:f>Sheet1!$C$3:$C$16</c:f>
              <c:numCache>
                <c:formatCode>#,##0</c:formatCode>
                <c:ptCount val="14"/>
                <c:pt idx="0">
                  <c:v>13792</c:v>
                </c:pt>
                <c:pt idx="1">
                  <c:v>13896</c:v>
                </c:pt>
                <c:pt idx="2">
                  <c:v>15279</c:v>
                </c:pt>
                <c:pt idx="3">
                  <c:v>15112</c:v>
                </c:pt>
                <c:pt idx="4">
                  <c:v>17280</c:v>
                </c:pt>
                <c:pt idx="5">
                  <c:v>17584</c:v>
                </c:pt>
                <c:pt idx="6">
                  <c:v>20584</c:v>
                </c:pt>
                <c:pt idx="7">
                  <c:v>27198</c:v>
                </c:pt>
                <c:pt idx="8">
                  <c:v>31103</c:v>
                </c:pt>
                <c:pt idx="9">
                  <c:v>28886</c:v>
                </c:pt>
                <c:pt idx="10">
                  <c:v>23774</c:v>
                </c:pt>
                <c:pt idx="11">
                  <c:v>25672</c:v>
                </c:pt>
                <c:pt idx="12">
                  <c:v>24013</c:v>
                </c:pt>
                <c:pt idx="13">
                  <c:v>27544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866864"/>
        <c:axId val="338868040"/>
      </c:barChart>
      <c:catAx>
        <c:axId val="33886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68040"/>
        <c:crosses val="autoZero"/>
        <c:auto val="1"/>
        <c:lblAlgn val="ctr"/>
        <c:lblOffset val="100"/>
        <c:noMultiLvlLbl val="0"/>
      </c:catAx>
      <c:valAx>
        <c:axId val="33886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66864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'[QEB-Table-9.71 (1).xls]Sheet1'!$A$6:$B$34</c:f>
              <c:multiLvlStrCache>
                <c:ptCount val="29"/>
                <c:lvl>
                  <c:pt idx="0">
                    <c:v>Mar</c:v>
                  </c:pt>
                  <c:pt idx="1">
                    <c:v>            Jun</c:v>
                  </c:pt>
                  <c:pt idx="2">
                    <c:v>Sep</c:v>
                  </c:pt>
                  <c:pt idx="3">
                    <c:v>Dec</c:v>
                  </c:pt>
                  <c:pt idx="4">
                    <c:v>Mar</c:v>
                  </c:pt>
                  <c:pt idx="5">
                    <c:v>            Jun</c:v>
                  </c:pt>
                  <c:pt idx="6">
                    <c:v>Sep</c:v>
                  </c:pt>
                  <c:pt idx="7">
                    <c:v>Dec</c:v>
                  </c:pt>
                  <c:pt idx="8">
                    <c:v>Mar</c:v>
                  </c:pt>
                  <c:pt idx="9">
                    <c:v>            Jun</c:v>
                  </c:pt>
                  <c:pt idx="10">
                    <c:v>Sep</c:v>
                  </c:pt>
                  <c:pt idx="11">
                    <c:v>Dec</c:v>
                  </c:pt>
                  <c:pt idx="12">
                    <c:v>Mar</c:v>
                  </c:pt>
                  <c:pt idx="13">
                    <c:v>            Jun</c:v>
                  </c:pt>
                  <c:pt idx="14">
                    <c:v>Sep</c:v>
                  </c:pt>
                  <c:pt idx="15">
                    <c:v>Dec</c:v>
                  </c:pt>
                  <c:pt idx="16">
                    <c:v>Mar</c:v>
                  </c:pt>
                  <c:pt idx="17">
                    <c:v>Jun</c:v>
                  </c:pt>
                  <c:pt idx="18">
                    <c:v>Sep</c:v>
                  </c:pt>
                  <c:pt idx="19">
                    <c:v>Dec</c:v>
                  </c:pt>
                  <c:pt idx="20">
                    <c:v>Mar</c:v>
                  </c:pt>
                  <c:pt idx="21">
                    <c:v>Jun</c:v>
                  </c:pt>
                  <c:pt idx="22">
                    <c:v>Sep</c:v>
                  </c:pt>
                  <c:pt idx="23">
                    <c:v>Dec</c:v>
                  </c:pt>
                  <c:pt idx="24">
                    <c:v>Mar</c:v>
                  </c:pt>
                  <c:pt idx="25">
                    <c:v>Jun</c:v>
                  </c:pt>
                  <c:pt idx="26">
                    <c:v>Sep</c:v>
                  </c:pt>
                  <c:pt idx="27">
                    <c:v>Dec</c:v>
                  </c:pt>
                  <c:pt idx="28">
                    <c:v>Mar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  <c:pt idx="20">
                    <c:v>2013</c:v>
                  </c:pt>
                  <c:pt idx="24">
                    <c:v>2014</c:v>
                  </c:pt>
                  <c:pt idx="28">
                    <c:v>2015</c:v>
                  </c:pt>
                </c:lvl>
              </c:multiLvlStrCache>
            </c:multiLvlStrRef>
          </c:cat>
          <c:val>
            <c:numRef>
              <c:f>'[QEB-Table-9.71 (1).xls]Sheet1'!$C$6:$C$34</c:f>
              <c:numCache>
                <c:formatCode>0.0%</c:formatCode>
                <c:ptCount val="29"/>
                <c:pt idx="0">
                  <c:v>8.4475338966782498E-2</c:v>
                </c:pt>
                <c:pt idx="1">
                  <c:v>8.2729235347147823E-2</c:v>
                </c:pt>
                <c:pt idx="2">
                  <c:v>9.2916984006092829E-2</c:v>
                </c:pt>
                <c:pt idx="3">
                  <c:v>6.6770855784829886E-2</c:v>
                </c:pt>
                <c:pt idx="4">
                  <c:v>6.1131863441305612E-2</c:v>
                </c:pt>
                <c:pt idx="5">
                  <c:v>3.8515406162465071E-2</c:v>
                </c:pt>
                <c:pt idx="6">
                  <c:v>3.9558331240427291E-2</c:v>
                </c:pt>
                <c:pt idx="7">
                  <c:v>5.0314465408805242E-2</c:v>
                </c:pt>
                <c:pt idx="8">
                  <c:v>1.3050074605117201E-2</c:v>
                </c:pt>
                <c:pt idx="9">
                  <c:v>1.3486176668914274E-2</c:v>
                </c:pt>
                <c:pt idx="10">
                  <c:v>-5.1362293050716268E-4</c:v>
                </c:pt>
                <c:pt idx="11">
                  <c:v>3.3266799733866481E-3</c:v>
                </c:pt>
                <c:pt idx="12">
                  <c:v>4.7086298923374681E-2</c:v>
                </c:pt>
                <c:pt idx="13">
                  <c:v>6.7198935462408516E-2</c:v>
                </c:pt>
                <c:pt idx="14">
                  <c:v>7.5788061703554677E-2</c:v>
                </c:pt>
                <c:pt idx="15">
                  <c:v>6.9628647214854178E-2</c:v>
                </c:pt>
                <c:pt idx="16">
                  <c:v>4.8262548262548277E-2</c:v>
                </c:pt>
                <c:pt idx="17">
                  <c:v>4.6134663341645954E-2</c:v>
                </c:pt>
                <c:pt idx="18">
                  <c:v>6.3591022443890255E-2</c:v>
                </c:pt>
                <c:pt idx="19">
                  <c:v>6.3856168629882193E-2</c:v>
                </c:pt>
                <c:pt idx="20">
                  <c:v>7.2233032565548694E-2</c:v>
                </c:pt>
                <c:pt idx="21">
                  <c:v>3.5442505081390241E-2</c:v>
                </c:pt>
                <c:pt idx="22">
                  <c:v>-1.1137162954279023E-2</c:v>
                </c:pt>
                <c:pt idx="23">
                  <c:v>2.4687657245505035E-2</c:v>
                </c:pt>
                <c:pt idx="24">
                  <c:v>4.6830213701107848E-3</c:v>
                </c:pt>
                <c:pt idx="25">
                  <c:v>1.0511112493560626E-2</c:v>
                </c:pt>
                <c:pt idx="26">
                  <c:v>3.2510541948965965E-2</c:v>
                </c:pt>
                <c:pt idx="27">
                  <c:v>-3.4223725594695997E-2</c:v>
                </c:pt>
                <c:pt idx="28">
                  <c:v>-2.7835636765688898E-2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868432"/>
        <c:axId val="338868824"/>
      </c:barChart>
      <c:catAx>
        <c:axId val="33886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68824"/>
        <c:crosses val="autoZero"/>
        <c:auto val="1"/>
        <c:lblAlgn val="ctr"/>
        <c:lblOffset val="100"/>
        <c:noMultiLvlLbl val="0"/>
      </c:catAx>
      <c:valAx>
        <c:axId val="33886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6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mpd="sng"/>
          </c:spPr>
          <c:marker>
            <c:symbol val="none"/>
          </c:marker>
          <c:cat>
            <c:numRef>
              <c:f>'C:\Users\rohanfox\Desktop\Econ Stats Stuff\Data Files\Excel Data Files\Data Files\[GASOIL.xls]Sheet1'!$C$5:$C$65</c:f>
              <c:numCache>
                <c:formatCode>General</c:formatCode>
                <c:ptCount val="61"/>
                <c:pt idx="0">
                  <c:v>40330</c:v>
                </c:pt>
                <c:pt idx="1">
                  <c:v>40360</c:v>
                </c:pt>
                <c:pt idx="2">
                  <c:v>40391</c:v>
                </c:pt>
                <c:pt idx="3">
                  <c:v>40422</c:v>
                </c:pt>
                <c:pt idx="4">
                  <c:v>40452</c:v>
                </c:pt>
                <c:pt idx="5">
                  <c:v>40483</c:v>
                </c:pt>
                <c:pt idx="6">
                  <c:v>40513</c:v>
                </c:pt>
                <c:pt idx="7">
                  <c:v>40544</c:v>
                </c:pt>
                <c:pt idx="8">
                  <c:v>40575</c:v>
                </c:pt>
                <c:pt idx="9">
                  <c:v>40603</c:v>
                </c:pt>
                <c:pt idx="10">
                  <c:v>40634</c:v>
                </c:pt>
                <c:pt idx="11">
                  <c:v>40664</c:v>
                </c:pt>
                <c:pt idx="12">
                  <c:v>40695</c:v>
                </c:pt>
                <c:pt idx="13">
                  <c:v>40725</c:v>
                </c:pt>
                <c:pt idx="14">
                  <c:v>40756</c:v>
                </c:pt>
                <c:pt idx="15">
                  <c:v>40787</c:v>
                </c:pt>
                <c:pt idx="16">
                  <c:v>40817</c:v>
                </c:pt>
                <c:pt idx="17">
                  <c:v>40848</c:v>
                </c:pt>
                <c:pt idx="18">
                  <c:v>40878</c:v>
                </c:pt>
                <c:pt idx="19">
                  <c:v>40909</c:v>
                </c:pt>
                <c:pt idx="20">
                  <c:v>40940</c:v>
                </c:pt>
                <c:pt idx="21">
                  <c:v>40969</c:v>
                </c:pt>
                <c:pt idx="22">
                  <c:v>41000</c:v>
                </c:pt>
                <c:pt idx="23">
                  <c:v>41030</c:v>
                </c:pt>
                <c:pt idx="24">
                  <c:v>41061</c:v>
                </c:pt>
                <c:pt idx="25">
                  <c:v>41091</c:v>
                </c:pt>
                <c:pt idx="26">
                  <c:v>41122</c:v>
                </c:pt>
                <c:pt idx="27">
                  <c:v>41153</c:v>
                </c:pt>
                <c:pt idx="28">
                  <c:v>41183</c:v>
                </c:pt>
                <c:pt idx="29">
                  <c:v>41214</c:v>
                </c:pt>
                <c:pt idx="30">
                  <c:v>41244</c:v>
                </c:pt>
                <c:pt idx="31">
                  <c:v>41275</c:v>
                </c:pt>
                <c:pt idx="32">
                  <c:v>41306</c:v>
                </c:pt>
                <c:pt idx="33">
                  <c:v>41334</c:v>
                </c:pt>
                <c:pt idx="34">
                  <c:v>41365</c:v>
                </c:pt>
                <c:pt idx="35">
                  <c:v>41395</c:v>
                </c:pt>
                <c:pt idx="36">
                  <c:v>41426</c:v>
                </c:pt>
                <c:pt idx="37">
                  <c:v>41456</c:v>
                </c:pt>
                <c:pt idx="38">
                  <c:v>41487</c:v>
                </c:pt>
                <c:pt idx="39">
                  <c:v>41518</c:v>
                </c:pt>
                <c:pt idx="40">
                  <c:v>41548</c:v>
                </c:pt>
                <c:pt idx="41">
                  <c:v>41579</c:v>
                </c:pt>
                <c:pt idx="42">
                  <c:v>41609</c:v>
                </c:pt>
                <c:pt idx="43">
                  <c:v>41640</c:v>
                </c:pt>
                <c:pt idx="44">
                  <c:v>41671</c:v>
                </c:pt>
                <c:pt idx="45">
                  <c:v>41699</c:v>
                </c:pt>
                <c:pt idx="46">
                  <c:v>41730</c:v>
                </c:pt>
                <c:pt idx="47">
                  <c:v>41760</c:v>
                </c:pt>
                <c:pt idx="48">
                  <c:v>41791</c:v>
                </c:pt>
                <c:pt idx="49">
                  <c:v>41821</c:v>
                </c:pt>
                <c:pt idx="50">
                  <c:v>41852</c:v>
                </c:pt>
                <c:pt idx="51">
                  <c:v>41883</c:v>
                </c:pt>
                <c:pt idx="52">
                  <c:v>41913</c:v>
                </c:pt>
                <c:pt idx="53">
                  <c:v>41944</c:v>
                </c:pt>
                <c:pt idx="54">
                  <c:v>41974</c:v>
                </c:pt>
                <c:pt idx="55">
                  <c:v>42005</c:v>
                </c:pt>
                <c:pt idx="56">
                  <c:v>42036</c:v>
                </c:pt>
                <c:pt idx="57">
                  <c:v>42064</c:v>
                </c:pt>
                <c:pt idx="58">
                  <c:v>42095</c:v>
                </c:pt>
                <c:pt idx="59">
                  <c:v>42125</c:v>
                </c:pt>
                <c:pt idx="60">
                  <c:v>42156</c:v>
                </c:pt>
              </c:numCache>
            </c:numRef>
          </c:cat>
          <c:val>
            <c:numRef>
              <c:f>'C:\Users\rohanfox\Desktop\Econ Stats Stuff\Data Files\Excel Data Files\Data Files\[GASOIL.xls]Sheet1'!$D$5:$D$65</c:f>
              <c:numCache>
                <c:formatCode>General</c:formatCode>
                <c:ptCount val="61"/>
                <c:pt idx="0">
                  <c:v>0.35499999999999998</c:v>
                </c:pt>
                <c:pt idx="1">
                  <c:v>0.3589</c:v>
                </c:pt>
                <c:pt idx="2">
                  <c:v>0.37380000000000002</c:v>
                </c:pt>
                <c:pt idx="3">
                  <c:v>0.37109999999999999</c:v>
                </c:pt>
                <c:pt idx="4">
                  <c:v>0.37940000000000002</c:v>
                </c:pt>
                <c:pt idx="5">
                  <c:v>0.38119999999999998</c:v>
                </c:pt>
                <c:pt idx="6">
                  <c:v>0.38579999999999998</c:v>
                </c:pt>
                <c:pt idx="7">
                  <c:v>0.37690000000000001</c:v>
                </c:pt>
                <c:pt idx="8">
                  <c:v>0.38059999999999999</c:v>
                </c:pt>
                <c:pt idx="9">
                  <c:v>0.38619999999999999</c:v>
                </c:pt>
                <c:pt idx="10">
                  <c:v>0.39119999999999999</c:v>
                </c:pt>
                <c:pt idx="11">
                  <c:v>0.41199999999999998</c:v>
                </c:pt>
                <c:pt idx="12">
                  <c:v>0.42680000000000001</c:v>
                </c:pt>
                <c:pt idx="13">
                  <c:v>0.43559999999999999</c:v>
                </c:pt>
                <c:pt idx="14">
                  <c:v>0.43990000000000001</c:v>
                </c:pt>
                <c:pt idx="15">
                  <c:v>0.44080000000000003</c:v>
                </c:pt>
                <c:pt idx="16">
                  <c:v>0.44529999999999997</c:v>
                </c:pt>
                <c:pt idx="17">
                  <c:v>0.45490000000000003</c:v>
                </c:pt>
                <c:pt idx="18">
                  <c:v>0.45619999999999999</c:v>
                </c:pt>
                <c:pt idx="19">
                  <c:v>0.46579999999999999</c:v>
                </c:pt>
                <c:pt idx="20">
                  <c:v>0.4713</c:v>
                </c:pt>
                <c:pt idx="21">
                  <c:v>0.4763</c:v>
                </c:pt>
                <c:pt idx="22">
                  <c:v>0.47689999999999999</c:v>
                </c:pt>
                <c:pt idx="23">
                  <c:v>0.47849999999999998</c:v>
                </c:pt>
                <c:pt idx="24">
                  <c:v>0.48110000000000003</c:v>
                </c:pt>
                <c:pt idx="25">
                  <c:v>0.47910000000000003</c:v>
                </c:pt>
                <c:pt idx="26">
                  <c:v>0.47660000000000002</c:v>
                </c:pt>
                <c:pt idx="27">
                  <c:v>0.47699999999999998</c:v>
                </c:pt>
                <c:pt idx="28">
                  <c:v>0.47720000000000001</c:v>
                </c:pt>
                <c:pt idx="29">
                  <c:v>0.4783</c:v>
                </c:pt>
                <c:pt idx="30">
                  <c:v>0.4758</c:v>
                </c:pt>
                <c:pt idx="31">
                  <c:v>0.4728</c:v>
                </c:pt>
                <c:pt idx="32">
                  <c:v>0.47439999999999999</c:v>
                </c:pt>
                <c:pt idx="33">
                  <c:v>0.46920000000000001</c:v>
                </c:pt>
                <c:pt idx="34">
                  <c:v>0.45579999999999998</c:v>
                </c:pt>
                <c:pt idx="35">
                  <c:v>0.4536</c:v>
                </c:pt>
                <c:pt idx="36">
                  <c:v>0.4446</c:v>
                </c:pt>
                <c:pt idx="37">
                  <c:v>0.43440000000000001</c:v>
                </c:pt>
                <c:pt idx="38">
                  <c:v>0.42030000000000001</c:v>
                </c:pt>
                <c:pt idx="39">
                  <c:v>0.39660000000000001</c:v>
                </c:pt>
                <c:pt idx="40">
                  <c:v>0.37590000000000001</c:v>
                </c:pt>
                <c:pt idx="41">
                  <c:v>0.37669999999999998</c:v>
                </c:pt>
                <c:pt idx="42">
                  <c:v>0.38640000000000002</c:v>
                </c:pt>
                <c:pt idx="43">
                  <c:v>0.38729999999999998</c:v>
                </c:pt>
                <c:pt idx="44">
                  <c:v>0.38159999999999999</c:v>
                </c:pt>
                <c:pt idx="45">
                  <c:v>0.36530000000000001</c:v>
                </c:pt>
                <c:pt idx="46">
                  <c:v>0.35320000000000001</c:v>
                </c:pt>
                <c:pt idx="47">
                  <c:v>0.34610000000000002</c:v>
                </c:pt>
                <c:pt idx="48">
                  <c:v>0.39119999999999999</c:v>
                </c:pt>
                <c:pt idx="49">
                  <c:v>0.4</c:v>
                </c:pt>
                <c:pt idx="50">
                  <c:v>0.39560000000000001</c:v>
                </c:pt>
                <c:pt idx="51">
                  <c:v>0.39179999999999998</c:v>
                </c:pt>
                <c:pt idx="52">
                  <c:v>0.38819999999999999</c:v>
                </c:pt>
                <c:pt idx="53">
                  <c:v>0.3821</c:v>
                </c:pt>
                <c:pt idx="54">
                  <c:v>0.37769999999999998</c:v>
                </c:pt>
                <c:pt idx="55">
                  <c:v>0.37390000000000001</c:v>
                </c:pt>
                <c:pt idx="56">
                  <c:v>0.36840000000000001</c:v>
                </c:pt>
                <c:pt idx="57">
                  <c:v>0.3669</c:v>
                </c:pt>
                <c:pt idx="58">
                  <c:v>0.36399999999999999</c:v>
                </c:pt>
                <c:pt idx="59">
                  <c:v>0.3614</c:v>
                </c:pt>
                <c:pt idx="60">
                  <c:v>0.35799999999999998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692992"/>
        <c:axId val="231691816"/>
      </c:lineChart>
      <c:catAx>
        <c:axId val="231692992"/>
        <c:scaling>
          <c:orientation val="minMax"/>
        </c:scaling>
        <c:delete val="0"/>
        <c:axPos val="b"/>
        <c:numFmt formatCode="d/m/yy;@" sourceLinked="0"/>
        <c:majorTickMark val="out"/>
        <c:minorTickMark val="none"/>
        <c:tickLblPos val="nextTo"/>
        <c:crossAx val="231691816"/>
        <c:crosses val="autoZero"/>
        <c:auto val="1"/>
        <c:lblAlgn val="ctr"/>
        <c:lblOffset val="100"/>
        <c:noMultiLvlLbl val="1"/>
      </c:catAx>
      <c:valAx>
        <c:axId val="231691816"/>
        <c:scaling>
          <c:orientation val="minMax"/>
          <c:min val="0.3250000000000000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692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339726152"/>
        <c:axId val="228600632"/>
      </c:areaChart>
      <c:catAx>
        <c:axId val="3397261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8600632"/>
        <c:crosses val="autoZero"/>
        <c:auto val="1"/>
        <c:lblAlgn val="ctr"/>
        <c:lblOffset val="100"/>
        <c:noMultiLvlLbl val="1"/>
      </c:catAx>
      <c:valAx>
        <c:axId val="2286006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9726152"/>
        <c:crosses val="autoZero"/>
        <c:crossBetween val="midCat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Sheet1!$A$2:$A$12</c:f>
              <c:strCache>
                <c:ptCount val="11"/>
                <c:pt idx="0">
                  <c:v>Sep-12</c:v>
                </c:pt>
                <c:pt idx="1">
                  <c:v>Dec-12</c:v>
                </c:pt>
                <c:pt idx="2">
                  <c:v>Mar-13</c:v>
                </c:pt>
                <c:pt idx="3">
                  <c:v>Jun-13</c:v>
                </c:pt>
                <c:pt idx="4">
                  <c:v>Sep-13</c:v>
                </c:pt>
                <c:pt idx="5">
                  <c:v>Dec-13</c:v>
                </c:pt>
                <c:pt idx="6">
                  <c:v>Mar-14</c:v>
                </c:pt>
                <c:pt idx="7">
                  <c:v>Jun-14</c:v>
                </c:pt>
                <c:pt idx="8">
                  <c:v>Sep-14</c:v>
                </c:pt>
                <c:pt idx="9">
                  <c:v>Dec-14</c:v>
                </c:pt>
                <c:pt idx="10">
                  <c:v>Mar-15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</c:v>
                </c:pt>
                <c:pt idx="1">
                  <c:v>1.6</c:v>
                </c:pt>
                <c:pt idx="2">
                  <c:v>2.8</c:v>
                </c:pt>
                <c:pt idx="3">
                  <c:v>3.2</c:v>
                </c:pt>
                <c:pt idx="4">
                  <c:v>3.5</c:v>
                </c:pt>
                <c:pt idx="5">
                  <c:v>2</c:v>
                </c:pt>
                <c:pt idx="6">
                  <c:v>3</c:v>
                </c:pt>
                <c:pt idx="7">
                  <c:v>5.2</c:v>
                </c:pt>
                <c:pt idx="8">
                  <c:v>5.3</c:v>
                </c:pt>
                <c:pt idx="9">
                  <c:v>6.6</c:v>
                </c:pt>
                <c:pt idx="10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485680"/>
        <c:axId val="414730992"/>
      </c:barChart>
      <c:catAx>
        <c:axId val="23048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4730992"/>
        <c:crosses val="autoZero"/>
        <c:auto val="1"/>
        <c:lblAlgn val="ctr"/>
        <c:lblOffset val="100"/>
        <c:noMultiLvlLbl val="0"/>
      </c:catAx>
      <c:valAx>
        <c:axId val="4147309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 b="0"/>
                </a:pPr>
                <a:r>
                  <a:rPr lang="en-AU" sz="1400" b="0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048568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0.73239</cdr:x>
      <cdr:y>0.05056</cdr:y>
    </cdr:from>
    <cdr:to>
      <cdr:x>0.73469</cdr:x>
      <cdr:y>0.76094</cdr:y>
    </cdr:to>
    <cdr:cxnSp macro="">
      <cdr:nvCxnSpPr>
        <cdr:cNvPr id="2" name="Straight Connector 1"/>
        <cdr:cNvCxnSpPr/>
      </cdr:nvCxnSpPr>
      <cdr:spPr>
        <a:xfrm xmlns:a="http://schemas.openxmlformats.org/drawingml/2006/main" flipH="1" flipV="1">
          <a:off x="5168318" y="220088"/>
          <a:ext cx="16258" cy="30922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0.68374</cdr:x>
      <cdr:y>0.12011</cdr:y>
    </cdr:from>
    <cdr:to>
      <cdr:x>0.72396</cdr:x>
      <cdr:y>0.14413</cdr:y>
    </cdr:to>
    <cdr:cxnSp macro="">
      <cdr:nvCxnSpPr>
        <cdr:cNvPr id="5" name="Straight Arrow Connector 4"/>
        <cdr:cNvCxnSpPr/>
      </cdr:nvCxnSpPr>
      <cdr:spPr>
        <a:xfrm xmlns:a="http://schemas.openxmlformats.org/drawingml/2006/main">
          <a:off x="3076575" y="333375"/>
          <a:ext cx="180975" cy="666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0.53061</cdr:x>
      <cdr:y>0.06617</cdr:y>
    </cdr:from>
    <cdr:to>
      <cdr:x>0.67347</cdr:x>
      <cdr:y>0.13234</cdr:y>
    </cdr:to>
    <cdr:sp macro="" textlink="">
      <cdr:nvSpPr>
        <cdr:cNvPr id="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44416" y="288032"/>
          <a:ext cx="1008112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algn="ctr">
            <a:lnSpc>
              <a:spcPct val="115000"/>
            </a:lnSpc>
            <a:spcAft>
              <a:spcPts val="1000"/>
            </a:spcAft>
          </a:pPr>
          <a:r>
            <a:rPr lang="en-AU" sz="1400" dirty="0" smtClean="0">
              <a:effectLst/>
              <a:latin typeface="Calibri"/>
              <a:ea typeface="ＭＳ 明朝"/>
              <a:cs typeface="Times New Roman"/>
            </a:rPr>
            <a:t>Estimate</a:t>
          </a:r>
          <a:endParaRPr lang="en-AU" sz="1400" dirty="0">
            <a:effectLst/>
            <a:latin typeface="Calibri"/>
            <a:ea typeface="ＭＳ 明朝"/>
            <a:cs typeface="Times New Roman"/>
          </a:endParaRPr>
        </a:p>
      </cdr:txBody>
    </cdr:sp>
  </cdr:relSizeAnchor>
  <cdr:relSizeAnchor xmlns:cdr="http://schemas.openxmlformats.org/drawingml/2006/chartDrawing">
    <cdr:from>
      <cdr:x>0.7551</cdr:x>
      <cdr:y>0.08271</cdr:y>
    </cdr:from>
    <cdr:to>
      <cdr:x>0.91837</cdr:x>
      <cdr:y>0.13234</cdr:y>
    </cdr:to>
    <cdr:sp macro="" textlink="">
      <cdr:nvSpPr>
        <cdr:cNvPr id="7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28592" y="360040"/>
          <a:ext cx="115212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algn="ctr">
            <a:lnSpc>
              <a:spcPct val="115000"/>
            </a:lnSpc>
            <a:spcAft>
              <a:spcPts val="1000"/>
            </a:spcAft>
          </a:pPr>
          <a:r>
            <a:rPr lang="en-AU" sz="1400" dirty="0">
              <a:effectLst/>
              <a:latin typeface="Calibri"/>
              <a:ea typeface="ＭＳ 明朝"/>
              <a:cs typeface="Times New Roman"/>
            </a:rPr>
            <a:t>Projections</a:t>
          </a:r>
          <a:endParaRPr lang="en-AU" sz="1800" dirty="0">
            <a:effectLst/>
            <a:latin typeface="Calibri"/>
            <a:ea typeface="ＭＳ 明朝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0.3046</cdr:x>
      <cdr:y>0.03333</cdr:y>
    </cdr:from>
    <cdr:to>
      <cdr:x>0.3046</cdr:x>
      <cdr:y>0.81667</cdr:y>
    </cdr:to>
    <cdr:cxnSp macro="">
      <cdr:nvCxnSpPr>
        <cdr:cNvPr id="2" name="Straight Connector 1"/>
        <cdr:cNvCxnSpPr/>
      </cdr:nvCxnSpPr>
      <cdr:spPr>
        <a:xfrm xmlns:a="http://schemas.openxmlformats.org/drawingml/2006/main" flipH="1" flipV="1">
          <a:off x="2304251" y="144002"/>
          <a:ext cx="5" cy="338439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0.20941</cdr:x>
      <cdr:y>0.05</cdr:y>
    </cdr:from>
    <cdr:to>
      <cdr:x>0.29508</cdr:x>
      <cdr:y>0.11667</cdr:y>
    </cdr:to>
    <cdr:sp macro="" textlink="">
      <cdr:nvSpPr>
        <cdr:cNvPr id="5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76" y="216024"/>
          <a:ext cx="648072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115000"/>
            </a:lnSpc>
            <a:spcAft>
              <a:spcPts val="1000"/>
            </a:spcAft>
          </a:pPr>
          <a:r>
            <a:rPr lang="en-AU" sz="1400" dirty="0">
              <a:effectLst/>
              <a:latin typeface="Calibri"/>
              <a:ea typeface="MS Mincho"/>
              <a:cs typeface="Times New Roman"/>
            </a:rPr>
            <a:t>Actual</a:t>
          </a:r>
          <a:endParaRPr lang="en-AU" sz="2000" dirty="0">
            <a:effectLst/>
            <a:latin typeface="Calibri"/>
            <a:ea typeface="MS Mincho"/>
            <a:cs typeface="Times New Roman"/>
          </a:endParaRPr>
        </a:p>
      </cdr:txBody>
    </cdr:sp>
  </cdr:relSizeAnchor>
  <cdr:relSizeAnchor xmlns:cdr="http://schemas.openxmlformats.org/drawingml/2006/chartDrawing">
    <cdr:from>
      <cdr:x>0.32364</cdr:x>
      <cdr:y>0.05</cdr:y>
    </cdr:from>
    <cdr:to>
      <cdr:x>0.46642</cdr:x>
      <cdr:y>0.10732</cdr:y>
    </cdr:to>
    <cdr:sp macro="" textlink="">
      <cdr:nvSpPr>
        <cdr:cNvPr id="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48286" y="216024"/>
          <a:ext cx="1080106" cy="2476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115000"/>
            </a:lnSpc>
            <a:spcAft>
              <a:spcPts val="1000"/>
            </a:spcAft>
          </a:pPr>
          <a:r>
            <a:rPr lang="en-AU" sz="1400" dirty="0">
              <a:effectLst/>
              <a:latin typeface="Calibri"/>
              <a:ea typeface="MS Mincho"/>
              <a:cs typeface="Times New Roman"/>
            </a:rPr>
            <a:t>Projection</a:t>
          </a:r>
          <a:endParaRPr lang="en-AU" sz="2000" dirty="0">
            <a:effectLst/>
            <a:latin typeface="Calibri"/>
            <a:ea typeface="MS Mincho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0.125</cdr:x>
      <cdr:y>0.03981</cdr:y>
    </cdr:from>
    <cdr:to>
      <cdr:x>0.9375</cdr:x>
      <cdr:y>0.96053</cdr:y>
    </cdr:to>
    <cdr:pic>
      <cdr:nvPicPr>
        <cdr:cNvPr id="2" name="Picture 1"/>
        <cdr:cNvPicPr/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08112" y="172420"/>
          <a:ext cx="6552728" cy="398807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0.09474</cdr:x>
      <cdr:y>0.48387</cdr:y>
    </cdr:from>
    <cdr:to>
      <cdr:x>0.95515</cdr:x>
      <cdr:y>0.48387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48072" y="2160240"/>
          <a:ext cx="5885858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EA41-2C69-47B8-A0A5-F39B277FCFC7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AAD74-6A85-4303-8EDB-EF0F0F85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3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DB48C-6534-47BF-82DA-15D4214E98DD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25FED-E7C5-4E9D-AD47-97E6E34302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73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5FED-E7C5-4E9D-AD47-97E6E34302A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12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ECA7-BFAC-4679-8193-41438F1183DC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80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A5FB-383E-4507-B5AA-F4B77242BB42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90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398A-A51B-48FA-B38E-012111B2E08A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64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2F8-9405-4395-8E13-DBEA353671E4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478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4D2-CC1B-4DE5-823F-46885EB776DF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47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CF97-9AC8-4786-8C57-58A2FFC976F6}" type="datetime1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0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8317-0446-456E-BC4F-AF7412B48E9B}" type="datetime1">
              <a:rPr lang="en-AU" smtClean="0"/>
              <a:t>7/09/2015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3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F82E-9E92-468E-BD81-523EF7123CB3}" type="datetime1">
              <a:rPr lang="en-AU" smtClean="0"/>
              <a:t>7/09/2015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95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0D6C-C5DC-4792-9776-4DEA5BCD1C6D}" type="datetime1">
              <a:rPr lang="en-AU" smtClean="0"/>
              <a:t>7/09/2015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570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EC5E-479C-415A-9769-6EEB643DEA19}" type="datetime1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62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E344-4F14-4B80-9E51-1F3A3C0C7AF2}" type="datetime1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7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6867-94F7-4282-8918-F02E77C90B2A}" type="datetime1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7C05-6E39-400C-8890-89452B5AB2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62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PNG </a:t>
            </a:r>
            <a:r>
              <a:rPr lang="en-AU" b="1" dirty="0" smtClean="0"/>
              <a:t>survey </a:t>
            </a:r>
            <a:r>
              <a:rPr lang="en-AU" b="1" dirty="0"/>
              <a:t>of developments, </a:t>
            </a:r>
            <a:r>
              <a:rPr lang="en-AU" b="1" dirty="0" smtClean="0"/>
              <a:t>2014-15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Michael Cornish, Rohan Fox, Stephen Howes, Win Nicholas, Albert Prabhakar and Ani </a:t>
            </a:r>
            <a:r>
              <a:rPr lang="en-US" dirty="0" err="1" smtClean="0"/>
              <a:t>Rova</a:t>
            </a:r>
            <a:endParaRPr lang="en-US" dirty="0" smtClean="0"/>
          </a:p>
          <a:p>
            <a:r>
              <a:rPr lang="en-US" dirty="0" smtClean="0"/>
              <a:t>UPNG SBA Division of Economics &amp;</a:t>
            </a:r>
          </a:p>
          <a:p>
            <a:r>
              <a:rPr lang="en-US" dirty="0" smtClean="0"/>
              <a:t>ANU Crawford School Development Policy Centre.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7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en-AU" sz="1600" dirty="0"/>
              <a:t>Formal sector employment growth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>(</a:t>
            </a:r>
            <a:r>
              <a:rPr lang="en-AU" sz="1600" dirty="0"/>
              <a:t>quarterly, year on year)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Employment growth is now negative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10</a:t>
            </a:fld>
            <a:endParaRPr lang="en-AU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74769152"/>
              </p:ext>
            </p:extLst>
          </p:nvPr>
        </p:nvGraphicFramePr>
        <p:xfrm>
          <a:off x="539552" y="2214562"/>
          <a:ext cx="8167936" cy="4238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7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59433"/>
            <a:ext cx="8229600" cy="1143000"/>
          </a:xfrm>
        </p:spPr>
        <p:txBody>
          <a:bodyPr>
            <a:normAutofit/>
          </a:bodyPr>
          <a:lstStyle/>
          <a:p>
            <a:r>
              <a:rPr lang="en-AU" sz="1600" dirty="0"/>
              <a:t>Kina vs $US: </a:t>
            </a:r>
            <a:r>
              <a:rPr lang="en-AU" sz="1600" dirty="0" smtClean="0"/>
              <a:t>June </a:t>
            </a:r>
            <a:r>
              <a:rPr lang="en-AU" sz="1600" dirty="0"/>
              <a:t>2010 to </a:t>
            </a:r>
            <a:r>
              <a:rPr lang="en-AU" sz="1600" dirty="0" smtClean="0"/>
              <a:t>June 2015</a:t>
            </a:r>
            <a:endParaRPr lang="en-AU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The exchange rate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11</a:t>
            </a:fld>
            <a:endParaRPr lang="en-AU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26969458"/>
              </p:ext>
            </p:extLst>
          </p:nvPr>
        </p:nvGraphicFramePr>
        <p:xfrm>
          <a:off x="1691680" y="2016124"/>
          <a:ext cx="6192688" cy="4509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2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AU" sz="3200" b="1" dirty="0"/>
              <a:t>Fifteen most resource-dependent economies with floating exchange rates, and PNG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063659"/>
              </p:ext>
            </p:extLst>
          </p:nvPr>
        </p:nvGraphicFramePr>
        <p:xfrm>
          <a:off x="2195736" y="1331642"/>
          <a:ext cx="5184576" cy="5193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5786"/>
                <a:gridCol w="1072202"/>
                <a:gridCol w="895766"/>
                <a:gridCol w="1940822"/>
              </a:tblGrid>
              <a:tr h="1038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Country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%Δ exchange rate 1 Jun 2014-30 Jun 2015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Natural resource rents as % of GDP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Largest export categories as % of GDP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Brazil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-40.15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6.5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Iron ore, oil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Madagascar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-33.37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9.8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Textiles, cloves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Ghana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-32.88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17.8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Gold, oil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Uganda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-28.54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Coffee, oil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Norway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-27.26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10.9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Oil, LPG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Mexico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-21.91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7.7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Automobiles, electronics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Australia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-21.77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7.2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Iron ore, coal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Mozambique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-21.37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Aluminium, coal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 Africa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-15.89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6.8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Gold, coal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Chile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-15.72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16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Copper, sulphates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Peru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-13.82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9.7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Gold, copper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Indonesia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-14.40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6.6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Coal, LPG, oil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Zambia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-8.54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19.4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Copper, corn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Solomon Islands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-7.21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33.3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Timber, gold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Mongolia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-7.20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28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Coal, copper</a:t>
                      </a:r>
                      <a:endParaRPr lang="en-US" sz="1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  <a:tr h="2596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u="sng" dirty="0">
                          <a:effectLst/>
                        </a:rPr>
                        <a:t>PNG</a:t>
                      </a:r>
                      <a:endParaRPr lang="en-US" sz="1000" b="1" u="sng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u="sng" dirty="0">
                          <a:effectLst/>
                        </a:rPr>
                        <a:t>3.55</a:t>
                      </a:r>
                      <a:endParaRPr lang="en-US" sz="1000" b="1" u="sng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238125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u="sng" dirty="0">
                          <a:effectLst/>
                        </a:rPr>
                        <a:t>31.6</a:t>
                      </a:r>
                      <a:endParaRPr lang="en-US" sz="1000" b="1" u="sng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u="sng" dirty="0">
                          <a:effectLst/>
                        </a:rPr>
                        <a:t>LNG, gold</a:t>
                      </a:r>
                      <a:endParaRPr lang="en-US" sz="1000" b="1" u="sng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273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77" y="1564778"/>
            <a:ext cx="8229600" cy="1143000"/>
          </a:xfrm>
        </p:spPr>
        <p:txBody>
          <a:bodyPr>
            <a:normAutofit/>
          </a:bodyPr>
          <a:lstStyle/>
          <a:p>
            <a:r>
              <a:rPr lang="en-AU" sz="1600" dirty="0"/>
              <a:t>Foreign Exchange Reserves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>(</a:t>
            </a:r>
            <a:r>
              <a:rPr lang="en-AU" sz="1600" dirty="0"/>
              <a:t>millions $US)</a:t>
            </a:r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732120"/>
              </p:ext>
            </p:extLst>
          </p:nvPr>
        </p:nvGraphicFramePr>
        <p:xfrm>
          <a:off x="539552" y="2508868"/>
          <a:ext cx="8064896" cy="433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39552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Falling foreign exchange reserves</a:t>
            </a:r>
            <a:endParaRPr lang="en-AU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2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Autofit/>
          </a:bodyPr>
          <a:lstStyle/>
          <a:p>
            <a:r>
              <a:rPr lang="en-AU" sz="1600" dirty="0"/>
              <a:t>Inflation 2012-2015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>(</a:t>
            </a:r>
            <a:r>
              <a:rPr lang="en-AU" sz="1600" dirty="0"/>
              <a:t>quarterly, year on year)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99946120"/>
              </p:ext>
            </p:extLst>
          </p:nvPr>
        </p:nvGraphicFramePr>
        <p:xfrm>
          <a:off x="755576" y="2204864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9552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Inflation may </a:t>
            </a:r>
            <a:r>
              <a:rPr lang="en-AU" sz="3200" b="1" smtClean="0"/>
              <a:t>have peaked</a:t>
            </a:r>
            <a:endParaRPr lang="en-AU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3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r>
              <a:rPr lang="en-AU" sz="1600" dirty="0"/>
              <a:t>Fiscal surpluses and deficits in PNG (% GDP</a:t>
            </a:r>
            <a:r>
              <a:rPr lang="en-AU" sz="1600" dirty="0" smtClean="0"/>
              <a:t>) </a:t>
            </a:r>
            <a:br>
              <a:rPr lang="en-AU" sz="1600" dirty="0" smtClean="0"/>
            </a:br>
            <a:r>
              <a:rPr lang="en-AU" sz="1600" dirty="0" smtClean="0"/>
              <a:t>2000 </a:t>
            </a:r>
            <a:r>
              <a:rPr lang="en-AU" sz="1600" dirty="0"/>
              <a:t>to 2014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The fiscal balance: from surplus to deficit</a:t>
            </a:r>
            <a:endParaRPr lang="en-AU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15</a:t>
            </a:fld>
            <a:endParaRPr lang="en-AU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07975153"/>
              </p:ext>
            </p:extLst>
          </p:nvPr>
        </p:nvGraphicFramePr>
        <p:xfrm>
          <a:off x="1187624" y="2276872"/>
          <a:ext cx="684076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7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Expenditure has increased very rapidly in recent years, whereas revenue is flat</a:t>
            </a:r>
            <a:endParaRPr lang="en-AU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PNG government revenue and expenditure </a:t>
            </a:r>
            <a:br>
              <a:rPr lang="en-US" sz="1600" dirty="0" smtClean="0"/>
            </a:br>
            <a:r>
              <a:rPr lang="en-US" sz="1600" dirty="0" smtClean="0"/>
              <a:t>(K billion, 2014 prices)</a:t>
            </a:r>
            <a:endParaRPr lang="en-AU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16</a:t>
            </a:fld>
            <a:endParaRPr lang="en-AU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913081"/>
              </p:ext>
            </p:extLst>
          </p:nvPr>
        </p:nvGraphicFramePr>
        <p:xfrm>
          <a:off x="1901736" y="2555776"/>
          <a:ext cx="5361215" cy="446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such a difficult fiscal position?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Increased interest costs from high borrowing</a:t>
            </a:r>
          </a:p>
          <a:p>
            <a:r>
              <a:rPr lang="en-AU" dirty="0" smtClean="0"/>
              <a:t>Low LNG and other commodity prices have depressed revenue.</a:t>
            </a:r>
          </a:p>
          <a:p>
            <a:r>
              <a:rPr lang="en-AU" dirty="0" smtClean="0"/>
              <a:t>Funds taken off-budget (e.g. Oil Search loan)</a:t>
            </a:r>
          </a:p>
          <a:p>
            <a:r>
              <a:rPr lang="en-AU" dirty="0" smtClean="0"/>
              <a:t>Other mining projects doing badly.</a:t>
            </a:r>
          </a:p>
          <a:p>
            <a:r>
              <a:rPr lang="en-AU" dirty="0" smtClean="0"/>
              <a:t>Non-mining revenue down due to economic slowdown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5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59" y="1700808"/>
            <a:ext cx="8229600" cy="1143000"/>
          </a:xfrm>
        </p:spPr>
        <p:txBody>
          <a:bodyPr>
            <a:noAutofit/>
          </a:bodyPr>
          <a:lstStyle/>
          <a:p>
            <a:r>
              <a:rPr lang="en-US" sz="1600" dirty="0"/>
              <a:t>PNG government revenue and expenditure </a:t>
            </a:r>
            <a:r>
              <a:rPr lang="en-US" sz="1600" dirty="0" smtClean="0"/>
              <a:t>as per the 2015 budget </a:t>
            </a:r>
            <a:br>
              <a:rPr lang="en-US" sz="1600" dirty="0" smtClean="0"/>
            </a:br>
            <a:r>
              <a:rPr lang="en-US" sz="1600" dirty="0" smtClean="0"/>
              <a:t>(K billion, 2014 prices)</a:t>
            </a:r>
            <a:endParaRPr lang="en-AU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 new fiscal strategy is needed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18</a:t>
            </a:fld>
            <a:endParaRPr lang="en-AU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92955555"/>
              </p:ext>
            </p:extLst>
          </p:nvPr>
        </p:nvGraphicFramePr>
        <p:xfrm>
          <a:off x="1835696" y="2636912"/>
          <a:ext cx="61206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2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Debt/GDP ratio</a:t>
            </a:r>
            <a:endParaRPr lang="en-AU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Government debt is now on the increase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19</a:t>
            </a:fld>
            <a:endParaRPr lang="en-AU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2784809"/>
              </p:ext>
            </p:extLst>
          </p:nvPr>
        </p:nvGraphicFramePr>
        <p:xfrm>
          <a:off x="1403648" y="1988840"/>
          <a:ext cx="68407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Introduction, context and recent growth performance</a:t>
            </a:r>
          </a:p>
          <a:p>
            <a:pPr lvl="1"/>
            <a:r>
              <a:rPr lang="en-AU" dirty="0" smtClean="0"/>
              <a:t>Stephen Howes</a:t>
            </a:r>
          </a:p>
          <a:p>
            <a:r>
              <a:rPr lang="en-AU" dirty="0" smtClean="0"/>
              <a:t>Macroeconomic and fiscal </a:t>
            </a:r>
          </a:p>
          <a:p>
            <a:pPr lvl="1"/>
            <a:r>
              <a:rPr lang="en-AU" dirty="0" smtClean="0"/>
              <a:t>Ani </a:t>
            </a:r>
            <a:r>
              <a:rPr lang="en-AU" dirty="0" err="1" smtClean="0"/>
              <a:t>Rova</a:t>
            </a:r>
            <a:endParaRPr lang="en-AU" dirty="0" smtClean="0"/>
          </a:p>
          <a:p>
            <a:r>
              <a:rPr lang="en-AU" dirty="0" smtClean="0"/>
              <a:t>Human development and structural reform, and conclusion</a:t>
            </a:r>
          </a:p>
          <a:p>
            <a:pPr lvl="1"/>
            <a:r>
              <a:rPr lang="en-AU" dirty="0" smtClean="0"/>
              <a:t>Win Nicholas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7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Human development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Poverty: 40% in 2010</a:t>
            </a:r>
          </a:p>
          <a:p>
            <a:pPr lvl="1"/>
            <a:r>
              <a:rPr lang="en-AU" dirty="0" smtClean="0"/>
              <a:t>Unchanged from 1996</a:t>
            </a:r>
          </a:p>
          <a:p>
            <a:r>
              <a:rPr lang="en-AU" dirty="0" smtClean="0"/>
              <a:t>Human Development Index: PNG 157</a:t>
            </a:r>
            <a:r>
              <a:rPr lang="en-AU" baseline="30000" dirty="0" smtClean="0"/>
              <a:t>th</a:t>
            </a:r>
            <a:r>
              <a:rPr lang="en-AU" dirty="0" smtClean="0"/>
              <a:t> out of 187 (2013)</a:t>
            </a:r>
          </a:p>
          <a:p>
            <a:r>
              <a:rPr lang="en-AU" dirty="0" smtClean="0"/>
              <a:t>Gender Inequality Index: PNG: 134</a:t>
            </a:r>
            <a:r>
              <a:rPr lang="en-AU" baseline="30000" dirty="0" smtClean="0"/>
              <a:t>th</a:t>
            </a:r>
            <a:r>
              <a:rPr lang="en-AU" dirty="0" smtClean="0"/>
              <a:t> out of 148 (2012)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6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Free education and free health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Free education</a:t>
            </a:r>
          </a:p>
          <a:p>
            <a:pPr lvl="1"/>
            <a:r>
              <a:rPr lang="en-AU" dirty="0" smtClean="0"/>
              <a:t>Government payments have reached schools</a:t>
            </a:r>
          </a:p>
          <a:p>
            <a:pPr lvl="1"/>
            <a:r>
              <a:rPr lang="en-AU" dirty="0" smtClean="0"/>
              <a:t>Enrolments have increased</a:t>
            </a:r>
          </a:p>
          <a:p>
            <a:pPr lvl="1"/>
            <a:r>
              <a:rPr lang="en-AU" dirty="0" smtClean="0"/>
              <a:t>Schools have been over-compensated for the abolition of fees</a:t>
            </a:r>
          </a:p>
          <a:p>
            <a:r>
              <a:rPr lang="en-AU" dirty="0" smtClean="0"/>
              <a:t>Free health</a:t>
            </a:r>
          </a:p>
          <a:p>
            <a:pPr lvl="1"/>
            <a:r>
              <a:rPr lang="en-AU" dirty="0" smtClean="0"/>
              <a:t>Government payments reach fewer than half of the health clinics.</a:t>
            </a:r>
          </a:p>
          <a:p>
            <a:pPr lvl="1"/>
            <a:r>
              <a:rPr lang="en-AU" dirty="0" smtClean="0"/>
              <a:t>83% of health clinics rely on user fees.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Gender equality: areas of progress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More women in the workforce</a:t>
            </a:r>
          </a:p>
          <a:p>
            <a:pPr lvl="1"/>
            <a:r>
              <a:rPr lang="en-AU" dirty="0" smtClean="0"/>
              <a:t>proportion </a:t>
            </a:r>
            <a:r>
              <a:rPr lang="en-AU" dirty="0"/>
              <a:t>of female primary school teachers has increased from 27 to 55</a:t>
            </a:r>
            <a:r>
              <a:rPr lang="en-AU" dirty="0" smtClean="0"/>
              <a:t>% over the last decade. </a:t>
            </a:r>
          </a:p>
          <a:p>
            <a:r>
              <a:rPr lang="en-AU" dirty="0" smtClean="0"/>
              <a:t>New </a:t>
            </a:r>
            <a:r>
              <a:rPr lang="en-AU" dirty="0"/>
              <a:t>Family Protection </a:t>
            </a:r>
            <a:r>
              <a:rPr lang="en-AU" dirty="0" smtClean="0"/>
              <a:t>Act</a:t>
            </a:r>
          </a:p>
          <a:p>
            <a:r>
              <a:rPr lang="en-AU" dirty="0" smtClean="0"/>
              <a:t>Increasing number of programs</a:t>
            </a:r>
          </a:p>
          <a:p>
            <a:pPr lvl="1"/>
            <a:r>
              <a:rPr lang="en-AU" dirty="0"/>
              <a:t>to make markets safer for </a:t>
            </a:r>
            <a:r>
              <a:rPr lang="en-AU" dirty="0" smtClean="0"/>
              <a:t>women.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o support women who have been victims of domestic violence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3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Real exchange rate appreciation means the economy is becoming more costly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23</a:t>
            </a:fld>
            <a:endParaRPr lang="en-AU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791629"/>
              </p:ext>
            </p:extLst>
          </p:nvPr>
        </p:nvGraphicFramePr>
        <p:xfrm>
          <a:off x="1331640" y="1600201"/>
          <a:ext cx="64807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9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n-AU" sz="2800" b="1" dirty="0" smtClean="0"/>
              <a:t>Road funding has increased, but is at risk</a:t>
            </a:r>
            <a:endParaRPr lang="en-AU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34560"/>
              </p:ext>
            </p:extLst>
          </p:nvPr>
        </p:nvGraphicFramePr>
        <p:xfrm>
          <a:off x="201841" y="1407691"/>
          <a:ext cx="8975913" cy="5313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Macro and fiscal reforms needed to reduce short-term risks</a:t>
            </a:r>
          </a:p>
          <a:p>
            <a:pPr lvl="1"/>
            <a:r>
              <a:rPr lang="en-AU" dirty="0" smtClean="0"/>
              <a:t>New fiscal strategy, including sensible multi-year expenditure cuts</a:t>
            </a:r>
          </a:p>
          <a:p>
            <a:pPr lvl="1"/>
            <a:r>
              <a:rPr lang="en-AU" dirty="0" smtClean="0"/>
              <a:t>Exchange rate depreciation.</a:t>
            </a:r>
          </a:p>
          <a:p>
            <a:r>
              <a:rPr lang="en-AU" dirty="0" smtClean="0"/>
              <a:t>Long-term challenges</a:t>
            </a:r>
          </a:p>
          <a:p>
            <a:pPr lvl="1"/>
            <a:r>
              <a:rPr lang="en-AU" dirty="0" smtClean="0"/>
              <a:t>Structural and public sector reform to boost spending effectiveness and SOE performance, and strengthen infrastructure.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1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772816"/>
            <a:ext cx="4330824" cy="580926"/>
          </a:xfrm>
        </p:spPr>
        <p:txBody>
          <a:bodyPr>
            <a:noAutofit/>
          </a:bodyPr>
          <a:lstStyle/>
          <a:p>
            <a:r>
              <a:rPr lang="en-AU" sz="1600" dirty="0"/>
              <a:t>Growth in commodity prices 2000-2020 (2000=100)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Commodity prices have fallen since 2011</a:t>
            </a:r>
            <a:endParaRPr lang="en-AU" sz="3200" dirty="0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567374"/>
              </p:ext>
            </p:extLst>
          </p:nvPr>
        </p:nvGraphicFramePr>
        <p:xfrm>
          <a:off x="1043608" y="2276872"/>
          <a:ext cx="7056784" cy="43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7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566936"/>
          </a:xfrm>
        </p:spPr>
        <p:txBody>
          <a:bodyPr>
            <a:noAutofit/>
          </a:bodyPr>
          <a:lstStyle/>
          <a:p>
            <a:r>
              <a:rPr lang="en-AU" sz="1600" dirty="0"/>
              <a:t>Japanese LNG contract prices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>(</a:t>
            </a:r>
            <a:r>
              <a:rPr lang="en-AU" sz="1600" dirty="0"/>
              <a:t>USD/</a:t>
            </a:r>
            <a:r>
              <a:rPr lang="en-AU" sz="1600" dirty="0" err="1"/>
              <a:t>bmmbtu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62994"/>
              </p:ext>
            </p:extLst>
          </p:nvPr>
        </p:nvGraphicFramePr>
        <p:xfrm>
          <a:off x="683568" y="2204864"/>
          <a:ext cx="756484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LNG prices are also falling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8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710952"/>
          </a:xfrm>
        </p:spPr>
        <p:txBody>
          <a:bodyPr>
            <a:normAutofit/>
          </a:bodyPr>
          <a:lstStyle/>
          <a:p>
            <a:r>
              <a:rPr lang="en-NZ" sz="1600" dirty="0"/>
              <a:t>GDP and GDP per </a:t>
            </a:r>
            <a:r>
              <a:rPr lang="en-NZ" sz="1600" dirty="0" smtClean="0"/>
              <a:t>capita </a:t>
            </a:r>
            <a:br>
              <a:rPr lang="en-NZ" sz="1600" dirty="0" smtClean="0"/>
            </a:br>
            <a:r>
              <a:rPr lang="en-NZ" sz="1600" dirty="0" smtClean="0"/>
              <a:t>(2012 prices)</a:t>
            </a:r>
            <a:endParaRPr lang="en-AU" sz="16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25909"/>
              </p:ext>
            </p:extLst>
          </p:nvPr>
        </p:nvGraphicFramePr>
        <p:xfrm>
          <a:off x="611560" y="2204864"/>
          <a:ext cx="789978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Strong economic growth since 2005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4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Growth in 2014 and 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GDP growth 2015 estimates have shifted down over time: </a:t>
            </a:r>
          </a:p>
          <a:p>
            <a:pPr lvl="1"/>
            <a:r>
              <a:rPr lang="en-AU" dirty="0" smtClean="0"/>
              <a:t>20% to 15% to 11%</a:t>
            </a:r>
          </a:p>
          <a:p>
            <a:r>
              <a:rPr lang="en-AU" dirty="0" smtClean="0"/>
              <a:t>GDP growth 2014 estimates have shifted up over time</a:t>
            </a:r>
          </a:p>
          <a:p>
            <a:pPr lvl="1"/>
            <a:r>
              <a:rPr lang="en-AU" dirty="0" smtClean="0"/>
              <a:t>6% to 8% to 13%</a:t>
            </a:r>
          </a:p>
          <a:p>
            <a:r>
              <a:rPr lang="en-AU" dirty="0" smtClean="0"/>
              <a:t>This is due to LNG production being brought forward: 2-year growth unchanged (at constant prices).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6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b="1" dirty="0" smtClean="0"/>
              <a:t>Little growth in agricultural commodity production </a:t>
            </a:r>
            <a:endParaRPr lang="en-AU" sz="32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46925"/>
              </p:ext>
            </p:extLst>
          </p:nvPr>
        </p:nvGraphicFramePr>
        <p:xfrm>
          <a:off x="827584" y="2204864"/>
          <a:ext cx="7416824" cy="444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11560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600" dirty="0" smtClean="0"/>
              <a:t>Agricultural commodity production </a:t>
            </a:r>
            <a:br>
              <a:rPr lang="en-AU" sz="1600" dirty="0" smtClean="0"/>
            </a:br>
            <a:r>
              <a:rPr lang="en-AU" sz="1600" dirty="0" smtClean="0"/>
              <a:t>(volumes, 2001=100)</a:t>
            </a:r>
            <a:endParaRPr lang="en-AU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en-AU" sz="1600" dirty="0" smtClean="0"/>
              <a:t>Annual tourist arrivals (by plane) to PNG</a:t>
            </a:r>
            <a:endParaRPr lang="en-AU" sz="16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89201"/>
              </p:ext>
            </p:extLst>
          </p:nvPr>
        </p:nvGraphicFramePr>
        <p:xfrm>
          <a:off x="755576" y="1988840"/>
          <a:ext cx="768193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/>
              <a:t>Tourist arrivals no longer increasing 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7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ANZ Q1 2105 business survey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Sales in Q1 2015 compared to </a:t>
            </a:r>
          </a:p>
          <a:p>
            <a:pPr lvl="1"/>
            <a:r>
              <a:rPr lang="en-AU" sz="3200" dirty="0" smtClean="0"/>
              <a:t>Q4 2014: net 47% down</a:t>
            </a:r>
          </a:p>
          <a:p>
            <a:pPr lvl="1"/>
            <a:r>
              <a:rPr lang="en-AU" sz="3200" dirty="0" smtClean="0"/>
              <a:t>Q1 2014: net 37% down</a:t>
            </a:r>
          </a:p>
          <a:p>
            <a:r>
              <a:rPr lang="en-AU" sz="3600" dirty="0" smtClean="0"/>
              <a:t>Sales in Q2 2015 compared to</a:t>
            </a:r>
          </a:p>
          <a:p>
            <a:pPr lvl="1"/>
            <a:r>
              <a:rPr lang="en-AU" sz="3200" dirty="0" smtClean="0"/>
              <a:t>Q1 2015: net 5% up</a:t>
            </a:r>
            <a:endParaRPr lang="en-AU" sz="3200" dirty="0"/>
          </a:p>
          <a:p>
            <a:pPr lvl="1"/>
            <a:r>
              <a:rPr lang="en-AU" sz="3200" dirty="0" smtClean="0"/>
              <a:t>Q2 </a:t>
            </a:r>
            <a:r>
              <a:rPr lang="en-AU" sz="3200" dirty="0"/>
              <a:t>2014: </a:t>
            </a:r>
            <a:r>
              <a:rPr lang="en-AU" sz="3200" dirty="0" smtClean="0"/>
              <a:t>net 30% down</a:t>
            </a:r>
            <a:endParaRPr lang="en-AU" sz="3200" dirty="0"/>
          </a:p>
          <a:p>
            <a:endParaRPr lang="en-AU" sz="3600" dirty="0" smtClean="0"/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7C05-6E39-400C-8890-89452B5AB25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75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777</Words>
  <Application>Microsoft Office PowerPoint</Application>
  <PresentationFormat>On-screen Show (4:3)</PresentationFormat>
  <Paragraphs>193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MS Mincho</vt:lpstr>
      <vt:lpstr>MS Mincho</vt:lpstr>
      <vt:lpstr>Arial</vt:lpstr>
      <vt:lpstr>Calibri</vt:lpstr>
      <vt:lpstr>Cambria</vt:lpstr>
      <vt:lpstr>Times New Roman</vt:lpstr>
      <vt:lpstr>Office Theme</vt:lpstr>
      <vt:lpstr>PNG survey of developments, 2014-15</vt:lpstr>
      <vt:lpstr>Structure</vt:lpstr>
      <vt:lpstr>Growth in commodity prices 2000-2020 (2000=100)</vt:lpstr>
      <vt:lpstr>Japanese LNG contract prices  (USD/bmmbtu)</vt:lpstr>
      <vt:lpstr>GDP and GDP per capita  (2012 prices)</vt:lpstr>
      <vt:lpstr>Growth in 2014 and 2015</vt:lpstr>
      <vt:lpstr>Little growth in agricultural commodity production </vt:lpstr>
      <vt:lpstr>Annual tourist arrivals (by plane) to PNG</vt:lpstr>
      <vt:lpstr>ANZ Q1 2105 business survey </vt:lpstr>
      <vt:lpstr>Formal sector employment growth  (quarterly, year on year)</vt:lpstr>
      <vt:lpstr>Kina vs $US: June 2010 to June 2015</vt:lpstr>
      <vt:lpstr>Fifteen most resource-dependent economies with floating exchange rates, and PNG </vt:lpstr>
      <vt:lpstr>Foreign Exchange Reserves  (millions $US)</vt:lpstr>
      <vt:lpstr>Inflation 2012-2015  (quarterly, year on year)</vt:lpstr>
      <vt:lpstr>Fiscal surpluses and deficits in PNG (% GDP)  2000 to 2014</vt:lpstr>
      <vt:lpstr>Expenditure has increased very rapidly in recent years, whereas revenue is flat</vt:lpstr>
      <vt:lpstr>Why such a difficult fiscal position?</vt:lpstr>
      <vt:lpstr>PNG government revenue and expenditure as per the 2015 budget  (K billion, 2014 prices)</vt:lpstr>
      <vt:lpstr>Debt/GDP ratio</vt:lpstr>
      <vt:lpstr>Human development challenges</vt:lpstr>
      <vt:lpstr>Free education and free health</vt:lpstr>
      <vt:lpstr>Gender equality: areas of progress</vt:lpstr>
      <vt:lpstr>Real exchange rate appreciation means the economy is becoming more costly</vt:lpstr>
      <vt:lpstr>Road funding has increased, but is at risk</vt:lpstr>
      <vt:lpstr>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PNG Update: survey of developments, 2014-15</dc:title>
  <dc:creator>Jonathan Pryke</dc:creator>
  <cp:lastModifiedBy>Stephen Howes</cp:lastModifiedBy>
  <cp:revision>36</cp:revision>
  <cp:lastPrinted>2015-09-06T06:01:53Z</cp:lastPrinted>
  <dcterms:created xsi:type="dcterms:W3CDTF">2015-06-14T04:29:44Z</dcterms:created>
  <dcterms:modified xsi:type="dcterms:W3CDTF">2015-09-06T22:43:42Z</dcterms:modified>
</cp:coreProperties>
</file>