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E19"/>
    <a:srgbClr val="000041"/>
    <a:srgbClr val="B4CADC"/>
    <a:srgbClr val="A7BED2"/>
    <a:srgbClr val="93AEC6"/>
    <a:srgbClr val="4D4A46"/>
    <a:srgbClr val="988E64"/>
    <a:srgbClr val="D3CA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id%20policy\lecture%201\basic%20aid%20data%20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aid%20policy\lecture%201\basic%20aid%20data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id%20policy\lecture%201\basic%20aid%20data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id%20policy\lecture%201\basic%20aid%20data%20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id%20policy\lecture%201\basic%20aid%20data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/>
              <a:t>Aid to sub-Saharan Africa (% GDP)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strRef>
              <c:f>'Regional aggregates'!$A$2:$B$2</c:f>
              <c:strCache>
                <c:ptCount val="1"/>
                <c:pt idx="0">
                  <c:v>Low &amp; middle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'Regional aggregates'!$C$1:$AX$1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xVal>
          <c:yVal>
            <c:numRef>
              <c:f>'Regional aggregates'!$C$6:$AX$6</c:f>
              <c:numCache>
                <c:formatCode>0.0%</c:formatCode>
                <c:ptCount val="48"/>
                <c:pt idx="0">
                  <c:v>1.971760595767004E-2</c:v>
                </c:pt>
                <c:pt idx="1">
                  <c:v>2.5397898168096355E-2</c:v>
                </c:pt>
                <c:pt idx="2">
                  <c:v>2.6850010595951612E-2</c:v>
                </c:pt>
                <c:pt idx="3">
                  <c:v>2.3227879059049862E-2</c:v>
                </c:pt>
                <c:pt idx="4">
                  <c:v>2.6571722423326553E-2</c:v>
                </c:pt>
                <c:pt idx="5">
                  <c:v>2.5728811768846335E-2</c:v>
                </c:pt>
                <c:pt idx="6">
                  <c:v>2.303388561090821E-2</c:v>
                </c:pt>
                <c:pt idx="7">
                  <c:v>2.8505313192650084E-2</c:v>
                </c:pt>
                <c:pt idx="8">
                  <c:v>2.3876908929162638E-2</c:v>
                </c:pt>
                <c:pt idx="9">
                  <c:v>2.0369834714343692E-2</c:v>
                </c:pt>
                <c:pt idx="10">
                  <c:v>1.8007253188581342E-2</c:v>
                </c:pt>
                <c:pt idx="11">
                  <c:v>2.0476082188319499E-2</c:v>
                </c:pt>
                <c:pt idx="12">
                  <c:v>1.9252469119099207E-2</c:v>
                </c:pt>
                <c:pt idx="13">
                  <c:v>1.8801812408300408E-2</c:v>
                </c:pt>
                <c:pt idx="14">
                  <c:v>2.030105405181578E-2</c:v>
                </c:pt>
                <c:pt idx="15">
                  <c:v>2.4471392280389449E-2</c:v>
                </c:pt>
                <c:pt idx="16">
                  <c:v>2.1309803247449216E-2</c:v>
                </c:pt>
                <c:pt idx="17">
                  <c:v>2.299977194376035E-2</c:v>
                </c:pt>
                <c:pt idx="18">
                  <c:v>2.7882099086527487E-2</c:v>
                </c:pt>
                <c:pt idx="19">
                  <c:v>3.0100176594943805E-2</c:v>
                </c:pt>
                <c:pt idx="20">
                  <c:v>2.7519210478796841E-2</c:v>
                </c:pt>
                <c:pt idx="21">
                  <c:v>2.6986330742216805E-2</c:v>
                </c:pt>
                <c:pt idx="22">
                  <c:v>3.0021895701878638E-2</c:v>
                </c:pt>
                <c:pt idx="23">
                  <c:v>3.0700537505389227E-2</c:v>
                </c:pt>
                <c:pt idx="24">
                  <c:v>3.5149210059057703E-2</c:v>
                </c:pt>
                <c:pt idx="25">
                  <c:v>4.0825764553635999E-2</c:v>
                </c:pt>
                <c:pt idx="26">
                  <c:v>4.7159951167543589E-2</c:v>
                </c:pt>
                <c:pt idx="27">
                  <c:v>4.6369571157545607E-2</c:v>
                </c:pt>
                <c:pt idx="28">
                  <c:v>4.9853141673108871E-2</c:v>
                </c:pt>
                <c:pt idx="29">
                  <c:v>5.1054341956113421E-2</c:v>
                </c:pt>
                <c:pt idx="30">
                  <c:v>5.9038328161300092E-2</c:v>
                </c:pt>
                <c:pt idx="31">
                  <c:v>5.7284393142881376E-2</c:v>
                </c:pt>
                <c:pt idx="32">
                  <c:v>6.1333066659209019E-2</c:v>
                </c:pt>
                <c:pt idx="33">
                  <c:v>5.8397275587723139E-2</c:v>
                </c:pt>
                <c:pt idx="34">
                  <c:v>6.6619687325149932E-2</c:v>
                </c:pt>
                <c:pt idx="35">
                  <c:v>5.7031742362382752E-2</c:v>
                </c:pt>
                <c:pt idx="36">
                  <c:v>4.8288957043927834E-2</c:v>
                </c:pt>
                <c:pt idx="37">
                  <c:v>4.2364387067364631E-2</c:v>
                </c:pt>
                <c:pt idx="38">
                  <c:v>4.3817981965415927E-2</c:v>
                </c:pt>
                <c:pt idx="39">
                  <c:v>4.0161697904876739E-2</c:v>
                </c:pt>
                <c:pt idx="40">
                  <c:v>3.8790336059431794E-2</c:v>
                </c:pt>
                <c:pt idx="41">
                  <c:v>4.2672697293592118E-2</c:v>
                </c:pt>
                <c:pt idx="42">
                  <c:v>5.2977582574457456E-2</c:v>
                </c:pt>
                <c:pt idx="43">
                  <c:v>5.5928254899529739E-2</c:v>
                </c:pt>
                <c:pt idx="44">
                  <c:v>4.8381296585895371E-2</c:v>
                </c:pt>
                <c:pt idx="45">
                  <c:v>5.1263351517480966E-2</c:v>
                </c:pt>
                <c:pt idx="46">
                  <c:v>5.4779652415709437E-2</c:v>
                </c:pt>
                <c:pt idx="47">
                  <c:v>4.1728345815471142E-2</c:v>
                </c:pt>
              </c:numCache>
            </c:numRef>
          </c:yVal>
          <c:smooth val="1"/>
        </c:ser>
        <c:dLbls/>
        <c:axId val="57055488"/>
        <c:axId val="57148544"/>
      </c:scatterChart>
      <c:valAx>
        <c:axId val="57055488"/>
        <c:scaling>
          <c:orientation val="minMax"/>
          <c:min val="1960"/>
        </c:scaling>
        <c:axPos val="b"/>
        <c:numFmt formatCode="General" sourceLinked="1"/>
        <c:tickLblPos val="nextTo"/>
        <c:crossAx val="57148544"/>
        <c:crosses val="autoZero"/>
        <c:crossBetween val="midCat"/>
      </c:valAx>
      <c:valAx>
        <c:axId val="57148544"/>
        <c:scaling>
          <c:orientation val="minMax"/>
        </c:scaling>
        <c:axPos val="l"/>
        <c:majorGridlines/>
        <c:numFmt formatCode="0.0%" sourceLinked="1"/>
        <c:tickLblPos val="nextTo"/>
        <c:crossAx val="57055488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plotArea>
      <c:layout>
        <c:manualLayout>
          <c:layoutTarget val="inner"/>
          <c:xMode val="edge"/>
          <c:yMode val="edge"/>
          <c:x val="6.6649897929425508E-2"/>
          <c:y val="4.1163615345507713E-2"/>
          <c:w val="0.87976281315351479"/>
          <c:h val="0.6834977327180508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333399"/>
            </a:solidFill>
          </c:spPr>
          <c:cat>
            <c:strRef>
              <c:f>Sheet2!$H$2:$H$46</c:f>
              <c:strCache>
                <c:ptCount val="45"/>
                <c:pt idx="0">
                  <c:v>Liberia</c:v>
                </c:pt>
                <c:pt idx="1">
                  <c:v>Burundi</c:v>
                </c:pt>
                <c:pt idx="2">
                  <c:v>Guinea-Bissau</c:v>
                </c:pt>
                <c:pt idx="3">
                  <c:v>Sierra Leone</c:v>
                </c:pt>
                <c:pt idx="4">
                  <c:v>Sao Tome and Principe</c:v>
                </c:pt>
                <c:pt idx="5">
                  <c:v>Mozambique</c:v>
                </c:pt>
                <c:pt idx="6">
                  <c:v>Rwanda</c:v>
                </c:pt>
                <c:pt idx="7">
                  <c:v>Malawi</c:v>
                </c:pt>
                <c:pt idx="8">
                  <c:v>Tanzania</c:v>
                </c:pt>
                <c:pt idx="9">
                  <c:v>Mali</c:v>
                </c:pt>
                <c:pt idx="10">
                  <c:v>Uganda</c:v>
                </c:pt>
                <c:pt idx="11">
                  <c:v>Mauritania</c:v>
                </c:pt>
                <c:pt idx="12">
                  <c:v>Burkina Faso</c:v>
                </c:pt>
                <c:pt idx="13">
                  <c:v>Congo, Dem. Rep.</c:v>
                </c:pt>
                <c:pt idx="14">
                  <c:v>Niger</c:v>
                </c:pt>
                <c:pt idx="15">
                  <c:v>Ethiopia</c:v>
                </c:pt>
                <c:pt idx="16">
                  <c:v>Madagascar</c:v>
                </c:pt>
                <c:pt idx="17">
                  <c:v>Cape Verde</c:v>
                </c:pt>
                <c:pt idx="18">
                  <c:v>Eritrea</c:v>
                </c:pt>
                <c:pt idx="19">
                  <c:v>Gambia, The</c:v>
                </c:pt>
                <c:pt idx="20">
                  <c:v>Central African Republic</c:v>
                </c:pt>
                <c:pt idx="21">
                  <c:v>Comoros</c:v>
                </c:pt>
                <c:pt idx="22">
                  <c:v>Cameroon</c:v>
                </c:pt>
                <c:pt idx="23">
                  <c:v>Zambia</c:v>
                </c:pt>
                <c:pt idx="24">
                  <c:v>Benin</c:v>
                </c:pt>
                <c:pt idx="25">
                  <c:v>Lesotho</c:v>
                </c:pt>
                <c:pt idx="26">
                  <c:v>Ghana</c:v>
                </c:pt>
                <c:pt idx="27">
                  <c:v>Senegal</c:v>
                </c:pt>
                <c:pt idx="28">
                  <c:v>Kenya</c:v>
                </c:pt>
                <c:pt idx="29">
                  <c:v>Chad</c:v>
                </c:pt>
                <c:pt idx="30">
                  <c:v>Guinea</c:v>
                </c:pt>
                <c:pt idx="31">
                  <c:v>Togo</c:v>
                </c:pt>
                <c:pt idx="32">
                  <c:v>Sudan</c:v>
                </c:pt>
                <c:pt idx="33">
                  <c:v>Namibia</c:v>
                </c:pt>
                <c:pt idx="34">
                  <c:v>Swaziland</c:v>
                </c:pt>
                <c:pt idx="35">
                  <c:v>Congo, Rep.</c:v>
                </c:pt>
                <c:pt idx="36">
                  <c:v>Nigeria</c:v>
                </c:pt>
                <c:pt idx="37">
                  <c:v>Mauritius</c:v>
                </c:pt>
                <c:pt idx="38">
                  <c:v>Botswana</c:v>
                </c:pt>
                <c:pt idx="39">
                  <c:v>Cote d'Ivoire</c:v>
                </c:pt>
                <c:pt idx="40">
                  <c:v>Gabon</c:v>
                </c:pt>
                <c:pt idx="41">
                  <c:v>Angola</c:v>
                </c:pt>
                <c:pt idx="42">
                  <c:v>Seychelles</c:v>
                </c:pt>
                <c:pt idx="43">
                  <c:v>Equatorial Guinea</c:v>
                </c:pt>
                <c:pt idx="44">
                  <c:v>South Africa</c:v>
                </c:pt>
              </c:strCache>
            </c:strRef>
          </c:cat>
          <c:val>
            <c:numRef>
              <c:f>Sheet2!$I$2:$I$46</c:f>
              <c:numCache>
                <c:formatCode>0.0%</c:formatCode>
                <c:ptCount val="45"/>
                <c:pt idx="0">
                  <c:v>0.5</c:v>
                </c:pt>
                <c:pt idx="1">
                  <c:v>0.47887376482489669</c:v>
                </c:pt>
                <c:pt idx="2">
                  <c:v>0.3452144944679168</c:v>
                </c:pt>
                <c:pt idx="3">
                  <c:v>0.32183025815806232</c:v>
                </c:pt>
                <c:pt idx="4">
                  <c:v>0.24861749875815672</c:v>
                </c:pt>
                <c:pt idx="5">
                  <c:v>0.22808008016004941</c:v>
                </c:pt>
                <c:pt idx="6">
                  <c:v>0.21342224237773313</c:v>
                </c:pt>
                <c:pt idx="7">
                  <c:v>0.20623350603528653</c:v>
                </c:pt>
                <c:pt idx="8">
                  <c:v>0.17371361889853873</c:v>
                </c:pt>
                <c:pt idx="9">
                  <c:v>0.14822834069218532</c:v>
                </c:pt>
                <c:pt idx="10">
                  <c:v>0.14677822793807616</c:v>
                </c:pt>
                <c:pt idx="11">
                  <c:v>0.13759439799521408</c:v>
                </c:pt>
                <c:pt idx="12">
                  <c:v>0.13749695462658426</c:v>
                </c:pt>
                <c:pt idx="13">
                  <c:v>0.13587615788011539</c:v>
                </c:pt>
                <c:pt idx="14">
                  <c:v>0.12986238691059956</c:v>
                </c:pt>
                <c:pt idx="15">
                  <c:v>0.1249040465013927</c:v>
                </c:pt>
                <c:pt idx="16">
                  <c:v>0.12083277791236574</c:v>
                </c:pt>
                <c:pt idx="17">
                  <c:v>0.1139434171379823</c:v>
                </c:pt>
                <c:pt idx="18">
                  <c:v>0.11264344341663998</c:v>
                </c:pt>
                <c:pt idx="19">
                  <c:v>0.11243034074048162</c:v>
                </c:pt>
                <c:pt idx="20">
                  <c:v>0.10307744583247511</c:v>
                </c:pt>
                <c:pt idx="21">
                  <c:v>9.9121410645620064E-2</c:v>
                </c:pt>
                <c:pt idx="22">
                  <c:v>9.3425856077314157E-2</c:v>
                </c:pt>
                <c:pt idx="23">
                  <c:v>9.1941267213077951E-2</c:v>
                </c:pt>
                <c:pt idx="24">
                  <c:v>8.658313745211213E-2</c:v>
                </c:pt>
                <c:pt idx="25">
                  <c:v>8.0937812402082268E-2</c:v>
                </c:pt>
                <c:pt idx="26">
                  <c:v>7.5983628667835493E-2</c:v>
                </c:pt>
                <c:pt idx="27">
                  <c:v>7.5483015637942824E-2</c:v>
                </c:pt>
                <c:pt idx="28">
                  <c:v>5.2717912744100967E-2</c:v>
                </c:pt>
                <c:pt idx="29">
                  <c:v>4.9627240157162501E-2</c:v>
                </c:pt>
                <c:pt idx="30">
                  <c:v>4.9169665618190632E-2</c:v>
                </c:pt>
                <c:pt idx="31">
                  <c:v>4.8372442426357097E-2</c:v>
                </c:pt>
                <c:pt idx="32">
                  <c:v>4.5517739610991925E-2</c:v>
                </c:pt>
                <c:pt idx="33">
                  <c:v>2.9232770884805095E-2</c:v>
                </c:pt>
                <c:pt idx="34">
                  <c:v>2.1717082664412201E-2</c:v>
                </c:pt>
                <c:pt idx="35">
                  <c:v>1.6594639652652485E-2</c:v>
                </c:pt>
                <c:pt idx="36">
                  <c:v>1.2342688231354247E-2</c:v>
                </c:pt>
                <c:pt idx="37">
                  <c:v>1.0988001485491748E-2</c:v>
                </c:pt>
                <c:pt idx="38">
                  <c:v>8.4831454436072855E-3</c:v>
                </c:pt>
                <c:pt idx="39">
                  <c:v>8.3376711382951996E-3</c:v>
                </c:pt>
                <c:pt idx="40">
                  <c:v>4.1822583008093595E-3</c:v>
                </c:pt>
                <c:pt idx="41">
                  <c:v>3.9279658419705092E-3</c:v>
                </c:pt>
                <c:pt idx="42">
                  <c:v>3.8191406228019415E-3</c:v>
                </c:pt>
                <c:pt idx="43">
                  <c:v>3.1602366385195049E-3</c:v>
                </c:pt>
                <c:pt idx="44">
                  <c:v>2.8060839506355642E-3</c:v>
                </c:pt>
              </c:numCache>
            </c:numRef>
          </c:val>
        </c:ser>
        <c:dLbls/>
        <c:axId val="55480320"/>
        <c:axId val="55481856"/>
      </c:barChart>
      <c:catAx>
        <c:axId val="554803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55481856"/>
        <c:crosses val="autoZero"/>
        <c:auto val="1"/>
        <c:lblAlgn val="ctr"/>
        <c:lblOffset val="100"/>
      </c:catAx>
      <c:valAx>
        <c:axId val="55481856"/>
        <c:scaling>
          <c:orientation val="minMax"/>
          <c:max val="0.5"/>
        </c:scaling>
        <c:axPos val="l"/>
        <c:majorGridlines/>
        <c:numFmt formatCode="0.0%" sourceLinked="1"/>
        <c:tickLblPos val="nextTo"/>
        <c:crossAx val="55480320"/>
        <c:crosses val="autoZero"/>
        <c:crossBetween val="between"/>
      </c:valAx>
    </c:plotArea>
    <c:plotVisOnly val="1"/>
    <c:dispBlanksAs val="gap"/>
  </c:chart>
  <c:spPr>
    <a:noFill/>
    <a:effectLst>
      <a:outerShdw blurRad="50800" dist="50800" dir="5400000" algn="ctr" rotWithShape="0">
        <a:schemeClr val="accent2"/>
      </a:outerShdw>
    </a:effectLst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/>
              <a:t>Aid to South Asia (% GDP)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strRef>
              <c:f>'Regional aggregates'!$A$2:$B$2</c:f>
              <c:strCache>
                <c:ptCount val="1"/>
                <c:pt idx="0">
                  <c:v>Low &amp; middle income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'Regional aggregates'!$C$1:$AX$1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xVal>
          <c:yVal>
            <c:numRef>
              <c:f>'Regional aggregates'!$C$10:$AX$10</c:f>
              <c:numCache>
                <c:formatCode>0.0%</c:formatCode>
                <c:ptCount val="48"/>
                <c:pt idx="0">
                  <c:v>2.1744842031239272E-2</c:v>
                </c:pt>
                <c:pt idx="1">
                  <c:v>1.8618368122562397E-2</c:v>
                </c:pt>
                <c:pt idx="2">
                  <c:v>2.0618585590866146E-2</c:v>
                </c:pt>
                <c:pt idx="3">
                  <c:v>2.5472728227848591E-2</c:v>
                </c:pt>
                <c:pt idx="4">
                  <c:v>2.6024436754224351E-2</c:v>
                </c:pt>
                <c:pt idx="5">
                  <c:v>2.54172492485682E-2</c:v>
                </c:pt>
                <c:pt idx="6">
                  <c:v>2.689839377845097E-2</c:v>
                </c:pt>
                <c:pt idx="7">
                  <c:v>2.8717364680501671E-2</c:v>
                </c:pt>
                <c:pt idx="8">
                  <c:v>1.9861379867618628E-2</c:v>
                </c:pt>
                <c:pt idx="9">
                  <c:v>1.6837892496064835E-2</c:v>
                </c:pt>
                <c:pt idx="10">
                  <c:v>1.5918360120099916E-2</c:v>
                </c:pt>
                <c:pt idx="11">
                  <c:v>1.7270540946934847E-2</c:v>
                </c:pt>
                <c:pt idx="12">
                  <c:v>1.4090228663921419E-2</c:v>
                </c:pt>
                <c:pt idx="13">
                  <c:v>1.5616534594738643E-2</c:v>
                </c:pt>
                <c:pt idx="14">
                  <c:v>1.8707795021173739E-2</c:v>
                </c:pt>
                <c:pt idx="15">
                  <c:v>2.6025742775486957E-2</c:v>
                </c:pt>
                <c:pt idx="16">
                  <c:v>2.4325117678759115E-2</c:v>
                </c:pt>
                <c:pt idx="17">
                  <c:v>1.7843317169762323E-2</c:v>
                </c:pt>
                <c:pt idx="18">
                  <c:v>1.8755000980994977E-2</c:v>
                </c:pt>
                <c:pt idx="19">
                  <c:v>1.9627235044574021E-2</c:v>
                </c:pt>
                <c:pt idx="20">
                  <c:v>2.2521307780465336E-2</c:v>
                </c:pt>
                <c:pt idx="21">
                  <c:v>1.8195440251063611E-2</c:v>
                </c:pt>
                <c:pt idx="22">
                  <c:v>1.7701482318249209E-2</c:v>
                </c:pt>
                <c:pt idx="23">
                  <c:v>1.5896817060489222E-2</c:v>
                </c:pt>
                <c:pt idx="24">
                  <c:v>1.569960763954489E-2</c:v>
                </c:pt>
                <c:pt idx="25">
                  <c:v>1.4403766648761534E-2</c:v>
                </c:pt>
                <c:pt idx="26">
                  <c:v>1.6797341206588521E-2</c:v>
                </c:pt>
                <c:pt idx="27">
                  <c:v>1.5130697148261809E-2</c:v>
                </c:pt>
                <c:pt idx="28">
                  <c:v>1.6447112210016743E-2</c:v>
                </c:pt>
                <c:pt idx="29">
                  <c:v>1.6903801727334092E-2</c:v>
                </c:pt>
                <c:pt idx="30">
                  <c:v>1.4803544557904771E-2</c:v>
                </c:pt>
                <c:pt idx="31">
                  <c:v>2.2022770183457406E-2</c:v>
                </c:pt>
                <c:pt idx="32">
                  <c:v>1.9349731789610768E-2</c:v>
                </c:pt>
                <c:pt idx="33">
                  <c:v>1.3645983403920215E-2</c:v>
                </c:pt>
                <c:pt idx="34">
                  <c:v>1.6427950789013646E-2</c:v>
                </c:pt>
                <c:pt idx="35">
                  <c:v>1.0826008749422151E-2</c:v>
                </c:pt>
                <c:pt idx="36">
                  <c:v>9.9732390424289406E-3</c:v>
                </c:pt>
                <c:pt idx="37">
                  <c:v>7.977607380454204E-3</c:v>
                </c:pt>
                <c:pt idx="38">
                  <c:v>8.9099376111143151E-3</c:v>
                </c:pt>
                <c:pt idx="39">
                  <c:v>7.3371376858682134E-3</c:v>
                </c:pt>
                <c:pt idx="40">
                  <c:v>6.9154797017075458E-3</c:v>
                </c:pt>
                <c:pt idx="41">
                  <c:v>9.4825853353745077E-3</c:v>
                </c:pt>
                <c:pt idx="42">
                  <c:v>1.0056109454494238E-2</c:v>
                </c:pt>
                <c:pt idx="43">
                  <c:v>8.08624264183847E-3</c:v>
                </c:pt>
                <c:pt idx="44">
                  <c:v>7.5780294733501846E-3</c:v>
                </c:pt>
                <c:pt idx="45">
                  <c:v>8.9660024120486806E-3</c:v>
                </c:pt>
                <c:pt idx="46">
                  <c:v>8.045376920915762E-3</c:v>
                </c:pt>
                <c:pt idx="47">
                  <c:v>7.1899828859817863E-3</c:v>
                </c:pt>
              </c:numCache>
            </c:numRef>
          </c:yVal>
          <c:smooth val="1"/>
        </c:ser>
        <c:dLbls/>
        <c:axId val="57338880"/>
        <c:axId val="91292416"/>
      </c:scatterChart>
      <c:valAx>
        <c:axId val="57338880"/>
        <c:scaling>
          <c:orientation val="minMax"/>
          <c:min val="1960"/>
        </c:scaling>
        <c:axPos val="b"/>
        <c:numFmt formatCode="General" sourceLinked="1"/>
        <c:tickLblPos val="nextTo"/>
        <c:crossAx val="91292416"/>
        <c:crosses val="autoZero"/>
        <c:crossBetween val="midCat"/>
      </c:valAx>
      <c:valAx>
        <c:axId val="91292416"/>
        <c:scaling>
          <c:orientation val="minMax"/>
        </c:scaling>
        <c:axPos val="l"/>
        <c:majorGridlines/>
        <c:numFmt formatCode="0.0%" sourceLinked="1"/>
        <c:tickLblPos val="nextTo"/>
        <c:crossAx val="57338880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/>
              <a:t>Aid to East Asia (% GDP)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strRef>
              <c:f>'Regional aggregates'!$A$2:$B$2</c:f>
              <c:strCache>
                <c:ptCount val="1"/>
                <c:pt idx="0">
                  <c:v>Low &amp; middle income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'Regional aggregates'!$C$1:$AX$1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xVal>
          <c:yVal>
            <c:numRef>
              <c:f>'Regional aggregates'!$C$14:$AX$14</c:f>
              <c:numCache>
                <c:formatCode>0.0%</c:formatCode>
                <c:ptCount val="48"/>
                <c:pt idx="0">
                  <c:v>6.2600609191235503E-3</c:v>
                </c:pt>
                <c:pt idx="1">
                  <c:v>6.7689344894363334E-3</c:v>
                </c:pt>
                <c:pt idx="2">
                  <c:v>8.6496172715273874E-3</c:v>
                </c:pt>
                <c:pt idx="3">
                  <c:v>7.7046725888824542E-3</c:v>
                </c:pt>
                <c:pt idx="4">
                  <c:v>7.0048399250300904E-3</c:v>
                </c:pt>
                <c:pt idx="5">
                  <c:v>8.1378428759704205E-3</c:v>
                </c:pt>
                <c:pt idx="6">
                  <c:v>8.8492043609011695E-3</c:v>
                </c:pt>
                <c:pt idx="7">
                  <c:v>1.0814886419160823E-2</c:v>
                </c:pt>
                <c:pt idx="8">
                  <c:v>1.1569343658659095E-2</c:v>
                </c:pt>
                <c:pt idx="9">
                  <c:v>1.091391721308586E-2</c:v>
                </c:pt>
                <c:pt idx="10">
                  <c:v>1.0697804978430307E-2</c:v>
                </c:pt>
                <c:pt idx="11">
                  <c:v>1.1458964382606931E-2</c:v>
                </c:pt>
                <c:pt idx="12">
                  <c:v>1.1439546247784383E-2</c:v>
                </c:pt>
                <c:pt idx="13">
                  <c:v>1.0095388419154744E-2</c:v>
                </c:pt>
                <c:pt idx="14">
                  <c:v>1.1161110016372499E-2</c:v>
                </c:pt>
                <c:pt idx="15">
                  <c:v>8.381652999257496E-3</c:v>
                </c:pt>
                <c:pt idx="16">
                  <c:v>7.2025176033979213E-3</c:v>
                </c:pt>
                <c:pt idx="17">
                  <c:v>5.9808708050539845E-3</c:v>
                </c:pt>
                <c:pt idx="18">
                  <c:v>8.9448268206310105E-3</c:v>
                </c:pt>
                <c:pt idx="19">
                  <c:v>8.9544342035984912E-3</c:v>
                </c:pt>
                <c:pt idx="20">
                  <c:v>8.7438825592327726E-3</c:v>
                </c:pt>
                <c:pt idx="21">
                  <c:v>8.9188804855703085E-3</c:v>
                </c:pt>
                <c:pt idx="22">
                  <c:v>8.1157675121025768E-3</c:v>
                </c:pt>
                <c:pt idx="23">
                  <c:v>7.8970247139043912E-3</c:v>
                </c:pt>
                <c:pt idx="24">
                  <c:v>7.5225275622964865E-3</c:v>
                </c:pt>
                <c:pt idx="25">
                  <c:v>7.0074987600389814E-3</c:v>
                </c:pt>
                <c:pt idx="26">
                  <c:v>8.697683485036873E-3</c:v>
                </c:pt>
                <c:pt idx="27">
                  <c:v>1.0535501066452123E-2</c:v>
                </c:pt>
                <c:pt idx="28">
                  <c:v>1.1206312908384832E-2</c:v>
                </c:pt>
                <c:pt idx="29">
                  <c:v>1.077261610756599E-2</c:v>
                </c:pt>
                <c:pt idx="30">
                  <c:v>1.1457379401129763E-2</c:v>
                </c:pt>
                <c:pt idx="31">
                  <c:v>9.9983678466893048E-3</c:v>
                </c:pt>
                <c:pt idx="32">
                  <c:v>1.1827902411842187E-2</c:v>
                </c:pt>
                <c:pt idx="33">
                  <c:v>1.0309383307903579E-2</c:v>
                </c:pt>
                <c:pt idx="34">
                  <c:v>8.8287888880174067E-3</c:v>
                </c:pt>
                <c:pt idx="35">
                  <c:v>7.4626840195771314E-3</c:v>
                </c:pt>
                <c:pt idx="36">
                  <c:v>5.2783349956784398E-3</c:v>
                </c:pt>
                <c:pt idx="37">
                  <c:v>4.4345005382164715E-3</c:v>
                </c:pt>
                <c:pt idx="38">
                  <c:v>5.9312967251715556E-3</c:v>
                </c:pt>
                <c:pt idx="39">
                  <c:v>6.3305717105380114E-3</c:v>
                </c:pt>
                <c:pt idx="40">
                  <c:v>4.9885891191997524E-3</c:v>
                </c:pt>
                <c:pt idx="41">
                  <c:v>4.0199471567701414E-3</c:v>
                </c:pt>
                <c:pt idx="42">
                  <c:v>3.6033224871284452E-3</c:v>
                </c:pt>
                <c:pt idx="43">
                  <c:v>3.1243787780753222E-3</c:v>
                </c:pt>
                <c:pt idx="44">
                  <c:v>2.6341075820174461E-3</c:v>
                </c:pt>
                <c:pt idx="45">
                  <c:v>3.1508031565795854E-3</c:v>
                </c:pt>
                <c:pt idx="46">
                  <c:v>2.1634307764473882E-3</c:v>
                </c:pt>
                <c:pt idx="47">
                  <c:v>1.9724165986683144E-3</c:v>
                </c:pt>
              </c:numCache>
            </c:numRef>
          </c:yVal>
          <c:smooth val="1"/>
        </c:ser>
        <c:dLbls/>
        <c:axId val="91334144"/>
        <c:axId val="91335680"/>
      </c:scatterChart>
      <c:valAx>
        <c:axId val="91334144"/>
        <c:scaling>
          <c:orientation val="minMax"/>
          <c:min val="1960"/>
        </c:scaling>
        <c:axPos val="b"/>
        <c:numFmt formatCode="General" sourceLinked="1"/>
        <c:tickLblPos val="nextTo"/>
        <c:crossAx val="91335680"/>
        <c:crosses val="autoZero"/>
        <c:crossBetween val="midCat"/>
      </c:valAx>
      <c:valAx>
        <c:axId val="91335680"/>
        <c:scaling>
          <c:orientation val="minMax"/>
        </c:scaling>
        <c:axPos val="l"/>
        <c:majorGridlines/>
        <c:numFmt formatCode="0.0%" sourceLinked="1"/>
        <c:tickLblPos val="nextTo"/>
        <c:crossAx val="91334144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/>
            </a:pPr>
            <a:r>
              <a:rPr lang="en-US"/>
              <a:t>Aid to Latin America (% GDP)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strRef>
              <c:f>'Regional aggregates'!$A$2:$B$2</c:f>
              <c:strCache>
                <c:ptCount val="1"/>
                <c:pt idx="0">
                  <c:v>Low &amp; middle income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'Regional aggregates'!$C$1:$AX$1</c:f>
              <c:numCache>
                <c:formatCode>General</c:formatCode>
                <c:ptCount val="4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</c:numCache>
            </c:numRef>
          </c:xVal>
          <c:yVal>
            <c:numRef>
              <c:f>'Regional aggregates'!$C$18:$AX$18</c:f>
              <c:numCache>
                <c:formatCode>0.0%</c:formatCode>
                <c:ptCount val="48"/>
                <c:pt idx="0">
                  <c:v>2.8994627306668155E-3</c:v>
                </c:pt>
                <c:pt idx="1">
                  <c:v>8.7436862087762295E-3</c:v>
                </c:pt>
                <c:pt idx="2">
                  <c:v>7.9682562687224002E-3</c:v>
                </c:pt>
                <c:pt idx="3">
                  <c:v>9.4856200822515668E-3</c:v>
                </c:pt>
                <c:pt idx="4">
                  <c:v>7.6719970987005441E-3</c:v>
                </c:pt>
                <c:pt idx="5">
                  <c:v>7.6891984712976306E-3</c:v>
                </c:pt>
                <c:pt idx="6">
                  <c:v>7.8083535780366234E-3</c:v>
                </c:pt>
                <c:pt idx="7">
                  <c:v>7.1704963298219824E-3</c:v>
                </c:pt>
                <c:pt idx="8">
                  <c:v>8.839790507496708E-3</c:v>
                </c:pt>
                <c:pt idx="9">
                  <c:v>6.1112988465010136E-3</c:v>
                </c:pt>
                <c:pt idx="10">
                  <c:v>6.0629132856439014E-3</c:v>
                </c:pt>
                <c:pt idx="11">
                  <c:v>5.0039763831448477E-3</c:v>
                </c:pt>
                <c:pt idx="12">
                  <c:v>4.5796471905436018E-3</c:v>
                </c:pt>
                <c:pt idx="13">
                  <c:v>3.7366042513352245E-3</c:v>
                </c:pt>
                <c:pt idx="14">
                  <c:v>3.0509398539139694E-3</c:v>
                </c:pt>
                <c:pt idx="15">
                  <c:v>3.5782760255931001E-3</c:v>
                </c:pt>
                <c:pt idx="16">
                  <c:v>3.0501791385350242E-3</c:v>
                </c:pt>
                <c:pt idx="17">
                  <c:v>2.7232812482956815E-3</c:v>
                </c:pt>
                <c:pt idx="18">
                  <c:v>2.9446906860857852E-3</c:v>
                </c:pt>
                <c:pt idx="19">
                  <c:v>2.9578803004869803E-3</c:v>
                </c:pt>
                <c:pt idx="20">
                  <c:v>2.899312695580874E-3</c:v>
                </c:pt>
                <c:pt idx="21">
                  <c:v>2.8351642224800906E-3</c:v>
                </c:pt>
                <c:pt idx="22">
                  <c:v>3.2216072104086836E-3</c:v>
                </c:pt>
                <c:pt idx="23">
                  <c:v>3.9566120156389979E-3</c:v>
                </c:pt>
                <c:pt idx="24">
                  <c:v>4.3553356619779075E-3</c:v>
                </c:pt>
                <c:pt idx="25">
                  <c:v>4.7432375009972194E-3</c:v>
                </c:pt>
                <c:pt idx="26">
                  <c:v>4.9421127430161124E-3</c:v>
                </c:pt>
                <c:pt idx="27">
                  <c:v>5.4456840108568823E-3</c:v>
                </c:pt>
                <c:pt idx="28">
                  <c:v>4.9231235648420834E-3</c:v>
                </c:pt>
                <c:pt idx="29">
                  <c:v>4.9889290011429941E-3</c:v>
                </c:pt>
                <c:pt idx="30">
                  <c:v>4.6243782535312396E-3</c:v>
                </c:pt>
                <c:pt idx="31">
                  <c:v>4.9190026230243704E-3</c:v>
                </c:pt>
                <c:pt idx="32">
                  <c:v>4.1382324939709973E-3</c:v>
                </c:pt>
                <c:pt idx="33">
                  <c:v>3.7270611104119654E-3</c:v>
                </c:pt>
                <c:pt idx="34">
                  <c:v>3.5112589132443037E-3</c:v>
                </c:pt>
                <c:pt idx="35">
                  <c:v>3.5595661644417802E-3</c:v>
                </c:pt>
                <c:pt idx="36">
                  <c:v>3.8658291680449481E-3</c:v>
                </c:pt>
                <c:pt idx="37">
                  <c:v>2.5751047348520537E-3</c:v>
                </c:pt>
                <c:pt idx="38">
                  <c:v>2.6270155033401212E-3</c:v>
                </c:pt>
                <c:pt idx="39">
                  <c:v>3.1696704157594012E-3</c:v>
                </c:pt>
                <c:pt idx="40">
                  <c:v>2.3918284488239445E-3</c:v>
                </c:pt>
                <c:pt idx="41">
                  <c:v>2.9983639684547812E-3</c:v>
                </c:pt>
                <c:pt idx="42">
                  <c:v>2.9006730458589289E-3</c:v>
                </c:pt>
                <c:pt idx="43">
                  <c:v>3.2182600858750052E-3</c:v>
                </c:pt>
                <c:pt idx="44">
                  <c:v>3.1161896009365402E-3</c:v>
                </c:pt>
                <c:pt idx="45">
                  <c:v>2.5120472828654592E-3</c:v>
                </c:pt>
                <c:pt idx="46">
                  <c:v>2.3152084022868839E-3</c:v>
                </c:pt>
                <c:pt idx="47">
                  <c:v>1.8876936399634821E-3</c:v>
                </c:pt>
              </c:numCache>
            </c:numRef>
          </c:yVal>
          <c:smooth val="1"/>
        </c:ser>
        <c:dLbls/>
        <c:axId val="57233408"/>
        <c:axId val="57234944"/>
      </c:scatterChart>
      <c:valAx>
        <c:axId val="57233408"/>
        <c:scaling>
          <c:orientation val="minMax"/>
          <c:min val="1960"/>
        </c:scaling>
        <c:axPos val="b"/>
        <c:numFmt formatCode="General" sourceLinked="1"/>
        <c:tickLblPos val="nextTo"/>
        <c:crossAx val="57234944"/>
        <c:crosses val="autoZero"/>
        <c:crossBetween val="midCat"/>
      </c:valAx>
      <c:valAx>
        <c:axId val="57234944"/>
        <c:scaling>
          <c:orientation val="minMax"/>
        </c:scaling>
        <c:axPos val="l"/>
        <c:majorGridlines/>
        <c:numFmt formatCode="0.0%" sourceLinked="1"/>
        <c:tickLblPos val="nextTo"/>
        <c:crossAx val="57233408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0.07217</cdr:x>
      <cdr:y>0</cdr:y>
    </cdr:from>
    <cdr:to>
      <cdr:x>0.18704</cdr:x>
      <cdr:y>0.06318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6" y="0"/>
          <a:ext cx="7429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94.7%</a:t>
          </a:r>
        </a:p>
      </cdr:txBody>
    </cdr:sp>
  </cdr:relSizeAnchor>
  <cdr:relSizeAnchor xmlns:cdr="http://schemas.openxmlformats.org/drawingml/2006/chartDrawing">
    <cdr:from>
      <cdr:x>0.19048</cdr:x>
      <cdr:y>0.13158</cdr:y>
    </cdr:from>
    <cdr:to>
      <cdr:x>0.90858</cdr:x>
      <cdr:y>0.21803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728192" y="720080"/>
          <a:ext cx="6515361" cy="4731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</a:schemeClr>
        </a:solidFill>
        <a:ln xmlns:a="http://schemas.openxmlformats.org/drawingml/2006/main" w="6350">
          <a:solidFill>
            <a:schemeClr val="tx1"/>
          </a:solidFill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 rtl="0" eaLnBrk="1" fontAlgn="base" hangingPunct="1">
            <a:lnSpc>
              <a:spcPts val="2600"/>
            </a:lnSpc>
            <a:spcBef>
              <a:spcPct val="0"/>
            </a:spcBef>
            <a:spcAft>
              <a:spcPct val="0"/>
            </a:spcAft>
            <a:defRPr/>
          </a:pPr>
          <a:r>
            <a:rPr lang="en-AU" sz="1800" dirty="0" smtClean="0">
              <a:solidFill>
                <a:schemeClr val="tx1"/>
              </a:solidFill>
              <a:latin typeface="+mj-lt"/>
              <a:ea typeface="ＭＳ Ｐゴシック" charset="-128"/>
              <a:cs typeface="+mj-cs"/>
            </a:rPr>
            <a:t>Note the huge variation; 21 countries with aid &gt; 10% GDP</a:t>
          </a:r>
          <a:endParaRPr lang="en-US" sz="1800" dirty="0">
            <a:solidFill>
              <a:schemeClr val="tx1"/>
            </a:solidFill>
            <a:latin typeface="+mj-lt"/>
            <a:ea typeface="ＭＳ Ｐゴシック" charset="-128"/>
            <a:cs typeface="+mj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8E86-1F95-4630-B7F7-E0DE39D26EE3}" type="datetimeFigureOut">
              <a:rPr lang="en-AU" smtClean="0"/>
              <a:pPr/>
              <a:t>19/10/2015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8217-DADF-4B2C-B46A-A58F19148A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9857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b="1" smtClean="0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500" smtClean="0">
                <a:solidFill>
                  <a:schemeClr val="bg1"/>
                </a:solidFill>
                <a:latin typeface="Arial" charset="0"/>
              </a:rPr>
              <a:t> | The University of Adelaide</a:t>
            </a: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0412" y="43496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6"/>
          <p:cNvSpPr txBox="1">
            <a:spLocks noChangeArrowheads="1"/>
          </p:cNvSpPr>
          <p:nvPr userDrawn="1"/>
        </p:nvSpPr>
        <p:spPr bwMode="gray">
          <a:xfrm>
            <a:off x="381000" y="61658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75"/>
          <p:cNvSpPr>
            <a:spLocks noChangeShapeType="1"/>
          </p:cNvSpPr>
          <p:nvPr userDrawn="1"/>
        </p:nvSpPr>
        <p:spPr bwMode="white">
          <a:xfrm>
            <a:off x="381000" y="43434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76"/>
          <p:cNvSpPr>
            <a:spLocks noChangeShapeType="1"/>
          </p:cNvSpPr>
          <p:nvPr userDrawn="1"/>
        </p:nvSpPr>
        <p:spPr bwMode="white">
          <a:xfrm>
            <a:off x="4724400" y="20574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35"/>
          <p:cNvSpPr>
            <a:spLocks noChangeShapeType="1"/>
          </p:cNvSpPr>
          <p:nvPr userDrawn="1"/>
        </p:nvSpPr>
        <p:spPr bwMode="auto">
          <a:xfrm flipH="1">
            <a:off x="7247756" y="4130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24000" y="4039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48006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44681" y="402542"/>
            <a:ext cx="1728192" cy="1506364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6760" y="19523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4996" y="39624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19: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International aid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019800" cy="685800"/>
          </a:xfrm>
        </p:spPr>
        <p:txBody>
          <a:bodyPr/>
          <a:lstStyle/>
          <a:p>
            <a:r>
              <a:rPr lang="en-AU" dirty="0" smtClean="0"/>
              <a:t>Economic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720" y="4648200"/>
            <a:ext cx="5256584" cy="352436"/>
          </a:xfrm>
        </p:spPr>
        <p:txBody>
          <a:bodyPr/>
          <a:lstStyle/>
          <a:p>
            <a:pPr marL="0" indent="0" algn="r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Lecture 19:  International </a:t>
            </a:r>
            <a:r>
              <a:rPr lang="en-AU" sz="2000" b="1" dirty="0" smtClean="0">
                <a:solidFill>
                  <a:schemeClr val="bg1"/>
                </a:solidFill>
              </a:rPr>
              <a:t>Aid</a:t>
            </a:r>
          </a:p>
          <a:p>
            <a:pPr marL="0" indent="0" algn="r">
              <a:buNone/>
            </a:pPr>
            <a:endParaRPr lang="en-AU" sz="20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AU" sz="1600" b="1" dirty="0" smtClean="0">
                <a:solidFill>
                  <a:schemeClr val="bg1"/>
                </a:solidFill>
              </a:rPr>
              <a:t>Graphs courtesy of Prof. Stephen </a:t>
            </a:r>
            <a:r>
              <a:rPr lang="en-AU" sz="1600" b="1" dirty="0" err="1" smtClean="0">
                <a:solidFill>
                  <a:schemeClr val="bg1"/>
                </a:solidFill>
              </a:rPr>
              <a:t>Howes</a:t>
            </a:r>
            <a:endParaRPr lang="en-AU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467544" y="836712"/>
          <a:ext cx="8136904" cy="516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0458201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398140"/>
          </a:xfrm>
          <a:noFill/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AU" sz="2800" dirty="0" smtClean="0">
                <a:solidFill>
                  <a:schemeClr val="tx1"/>
                </a:solidFill>
              </a:rPr>
              <a:t>Aid as a % of GDP for SS-African countries (2007)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90730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638839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10625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6997879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662891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5" y="836712"/>
            <a:ext cx="881680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149967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0828" y="1477368"/>
          <a:ext cx="8496944" cy="4662536"/>
        </p:xfrm>
        <a:graphic>
          <a:graphicData uri="http://schemas.openxmlformats.org/presentationml/2006/ole">
            <p:oleObj spid="_x0000_s3074" name="Chart" r:id="rId3" imgW="6477000" imgH="4238549" progId="Excel.Sheet.8">
              <p:embed/>
            </p:oleObj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718096"/>
            <a:ext cx="8136904" cy="720080"/>
          </a:xfrm>
          <a:noFill/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AU" sz="2800" dirty="0" smtClean="0">
                <a:solidFill>
                  <a:schemeClr val="tx1"/>
                </a:solidFill>
              </a:rPr>
              <a:t>Aid as a % of GDP for Pacific / some East Asian countries (2007)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22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role of aid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Innovation and ideas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Is this all good?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Stabilisation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Emergency and food aid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security and geopolitical reasons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Economic growth?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Poverty reduction?</a:t>
            </a:r>
          </a:p>
        </p:txBody>
      </p:sp>
    </p:spTree>
    <p:extLst>
      <p:ext uri="{BB962C8B-B14F-4D97-AF65-F5344CB8AC3E}">
        <p14:creationId xmlns:p14="http://schemas.microsoft.com/office/powerpoint/2010/main" xmlns="" val="157016157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Is aid a good thing?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Four broad perspectives:</a:t>
            </a:r>
          </a:p>
          <a:p>
            <a:pPr marL="51435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Very good, very important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Jeffery Sachs [Book: </a:t>
            </a:r>
            <a:r>
              <a:rPr lang="en-US" sz="2000" i="1" dirty="0" smtClean="0"/>
              <a:t>The End of Poverty</a:t>
            </a:r>
            <a:r>
              <a:rPr lang="en-US" sz="2000" dirty="0" smtClean="0"/>
              <a:t>]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‘poverty trap’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Complementary and simultaneous investments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2287216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Is aid a good thing?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000" dirty="0" smtClean="0"/>
              <a:t>Very bad (and thus very important in a bad way!)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Peter Bauer [Book: </a:t>
            </a:r>
            <a:r>
              <a:rPr lang="en-US" sz="2000" i="1" dirty="0" smtClean="0"/>
              <a:t>Dissent on Development</a:t>
            </a:r>
            <a:r>
              <a:rPr lang="en-US" sz="2000" dirty="0" smtClean="0"/>
              <a:t>]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Corrosive influence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Dependency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Politicisation</a:t>
            </a:r>
            <a:r>
              <a:rPr lang="en-US" sz="2000" dirty="0" smtClean="0"/>
              <a:t> of developing country economy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Central planning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Rent-seeking</a:t>
            </a:r>
          </a:p>
        </p:txBody>
      </p:sp>
    </p:spTree>
    <p:extLst>
      <p:ext uri="{BB962C8B-B14F-4D97-AF65-F5344CB8AC3E}">
        <p14:creationId xmlns:p14="http://schemas.microsoft.com/office/powerpoint/2010/main" xmlns="" val="231809517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001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Definitions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0.7% goal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Trends in aid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relative importance of aid flows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role of aid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Is aid a good thing?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How can we improve aid?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201177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Is aid a good thing?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 smtClean="0"/>
              <a:t>Marginally good, but not too important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Policies and institutions are most important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…but aid can help at the margins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 smtClean="0"/>
              <a:t>Marginally bad, but not too important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Bill Easterly [Book: </a:t>
            </a:r>
            <a:r>
              <a:rPr lang="en-US" sz="2000" i="1" dirty="0" smtClean="0"/>
              <a:t>White Man’s Burden</a:t>
            </a:r>
            <a:r>
              <a:rPr lang="en-US" sz="2000" dirty="0" smtClean="0"/>
              <a:t>]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Planners v. searchers</a:t>
            </a:r>
          </a:p>
          <a:p>
            <a:pPr lvl="2">
              <a:lnSpc>
                <a:spcPct val="150000"/>
              </a:lnSpc>
              <a:buNone/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6779259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Is aid a good thing?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/>
              <a:t>The verdict?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Evidence mixed…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Lack of counterfactual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Econometric studies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Poverty reduction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The equity argument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/>
              <a:t>…and perhaps the better question is:</a:t>
            </a:r>
          </a:p>
          <a:p>
            <a:pPr lvl="2">
              <a:lnSpc>
                <a:spcPct val="150000"/>
              </a:lnSpc>
              <a:buNone/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9055432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can we improve aid?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My preferred approach – consider these three elements: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000" dirty="0" smtClean="0"/>
              <a:t>Recipient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000" dirty="0" smtClean="0"/>
              <a:t>Donor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000" dirty="0" smtClean="0"/>
              <a:t>The relationship between the two</a:t>
            </a:r>
          </a:p>
          <a:p>
            <a:pPr lvl="2">
              <a:lnSpc>
                <a:spcPct val="150000"/>
              </a:lnSpc>
              <a:buNone/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917396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can we improve aid?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/>
              <a:t>Recipient: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Governance-centric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000" dirty="0" smtClean="0"/>
              <a:t>Conditionality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sz="2000" dirty="0" smtClean="0"/>
              <a:t>Domestic influences / political support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000" dirty="0" smtClean="0"/>
              <a:t>Technical assistance</a:t>
            </a:r>
          </a:p>
          <a:p>
            <a:pPr marL="1257300" lvl="2" indent="-457200">
              <a:lnSpc>
                <a:spcPct val="150000"/>
              </a:lnSpc>
            </a:pPr>
            <a:r>
              <a:rPr lang="en-US" sz="2000" dirty="0" smtClean="0"/>
              <a:t>But is there commitment to reform?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047093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can we improve aid?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/>
              <a:t>Donor: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Knowledge burden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Development is complex (in case you hadn’t worked it out by now!)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Doing a lot of ‘a little’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Problems getting data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Lack of feedback loops</a:t>
            </a:r>
          </a:p>
        </p:txBody>
      </p:sp>
    </p:spTree>
    <p:extLst>
      <p:ext uri="{BB962C8B-B14F-4D97-AF65-F5344CB8AC3E}">
        <p14:creationId xmlns:p14="http://schemas.microsoft.com/office/powerpoint/2010/main" xmlns="" val="32366971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can we improve aid?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/>
              <a:t>The relationship: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One recipient, but </a:t>
            </a:r>
            <a:r>
              <a:rPr lang="en-US" sz="2000" i="1" dirty="0" smtClean="0"/>
              <a:t>many </a:t>
            </a:r>
            <a:r>
              <a:rPr lang="en-US" sz="2000" dirty="0" smtClean="0"/>
              <a:t>donors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Heavy transaction costs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err="1" smtClean="0"/>
              <a:t>Harmonisation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/>
              <a:t>Alignment</a:t>
            </a:r>
          </a:p>
          <a:p>
            <a:pPr marL="457200" indent="-457200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4505867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Definitions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International aid / international development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ODA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Provided by official agencies (read: governments)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Promotion of economic development and welfare of developing countries as its main aim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Is concessional in character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Non-official development assistance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Bilateralism / multilateralism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054079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0.7% goal</a:t>
            </a:r>
            <a:br>
              <a:rPr lang="en-US" sz="2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Pearson Commission (1969), adopted in 1970 by UN: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“Each economically advanced country will progressively its ODA to the developing countries and will exert its best efforts to reach a minimum net amount of 0.7% of its GDP by the middle of the decade”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Was based on a financing gap model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Is it relevant?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Very few governments have reached this level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Australia? 0.5% by 2015 (but we’ll see…)</a:t>
            </a:r>
          </a:p>
        </p:txBody>
      </p:sp>
    </p:spTree>
    <p:extLst>
      <p:ext uri="{BB962C8B-B14F-4D97-AF65-F5344CB8AC3E}">
        <p14:creationId xmlns:p14="http://schemas.microsoft.com/office/powerpoint/2010/main" xmlns="" val="6191967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1720" y="678182"/>
            <a:ext cx="4464496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ts val="2600"/>
              </a:lnSpc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660033"/>
                </a:solidFill>
                <a:latin typeface="+mj-lt"/>
                <a:cs typeface="+mj-cs"/>
              </a:rPr>
              <a:t>Trends in International Aid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6930"/>
            <a:ext cx="8640959" cy="483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6484" y="5819216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kern="0" dirty="0" smtClean="0">
                <a:latin typeface="+mj-lt"/>
                <a:cs typeface="+mj-cs"/>
              </a:rPr>
              <a:t>Source: OECD DAC Development Cooperation Report 2010</a:t>
            </a:r>
            <a:endParaRPr lang="en-AU" sz="2000" kern="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1297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6306" y="5826273"/>
            <a:ext cx="475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Source: </a:t>
            </a:r>
            <a:r>
              <a:rPr lang="en-AU" dirty="0" smtClean="0"/>
              <a:t>Aust. budget documents</a:t>
            </a:r>
            <a:endParaRPr lang="en-US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626493"/>
              </p:ext>
            </p:extLst>
          </p:nvPr>
        </p:nvGraphicFramePr>
        <p:xfrm>
          <a:off x="539552" y="1196752"/>
          <a:ext cx="8081993" cy="4719656"/>
        </p:xfrm>
        <a:graphic>
          <a:graphicData uri="http://schemas.openxmlformats.org/presentationml/2006/ole">
            <p:oleObj spid="_x0000_s1026" name="Chart" r:id="rId3" imgW="7448550" imgH="4010025" progId="Excel.Sheet.8">
              <p:embed/>
            </p:oleObj>
          </a:graphicData>
        </a:graphic>
      </p:graphicFrame>
      <p:sp>
        <p:nvSpPr>
          <p:cNvPr id="10" name="Slide Number Placeholder 5"/>
          <p:cNvSpPr txBox="1">
            <a:spLocks/>
          </p:cNvSpPr>
          <p:nvPr/>
        </p:nvSpPr>
        <p:spPr>
          <a:xfrm>
            <a:off x="6173020" y="6057106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EDE70-3E2E-4E30-9B2E-3E5E337BCF2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3888432" cy="398140"/>
          </a:xfrm>
          <a:noFill/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AU" sz="2800" dirty="0" smtClean="0">
                <a:solidFill>
                  <a:schemeClr val="tx1"/>
                </a:solidFill>
              </a:rPr>
              <a:t>Australia’s aid program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4405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9478214"/>
              </p:ext>
            </p:extLst>
          </p:nvPr>
        </p:nvGraphicFramePr>
        <p:xfrm>
          <a:off x="165678" y="1268760"/>
          <a:ext cx="8843522" cy="5400600"/>
        </p:xfrm>
        <a:graphic>
          <a:graphicData uri="http://schemas.openxmlformats.org/presentationml/2006/ole">
            <p:oleObj spid="_x0000_s2050" name="Chart" r:id="rId3" imgW="4953000" imgH="2343302" progId="Excel.Sheet.8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5184576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ts val="2600"/>
              </a:lnSpc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660033"/>
                </a:solidFill>
                <a:latin typeface="+mj-lt"/>
                <a:cs typeface="+mj-cs"/>
              </a:rPr>
              <a:t>The relative importance of aid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454448" y="1256060"/>
            <a:ext cx="5976664" cy="864096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AU" sz="2800" dirty="0" smtClean="0">
                <a:solidFill>
                  <a:schemeClr val="tx1"/>
                </a:solidFill>
              </a:rPr>
              <a:t>Aid, exports and FDI for developing countries (current USD billion)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0836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6174"/>
            <a:ext cx="8640960" cy="56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92955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52927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851270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1069</TotalTime>
  <Words>559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Lecture 1</vt:lpstr>
      <vt:lpstr>Chart</vt:lpstr>
      <vt:lpstr>Economic Development</vt:lpstr>
      <vt:lpstr>Overview</vt:lpstr>
      <vt:lpstr>Definitions </vt:lpstr>
      <vt:lpstr>The 0.7% goal </vt:lpstr>
      <vt:lpstr>Slide 4</vt:lpstr>
      <vt:lpstr>Australia’s aid program</vt:lpstr>
      <vt:lpstr>Aid, exports and FDI for developing countries (current USD billion)</vt:lpstr>
      <vt:lpstr>Slide 7</vt:lpstr>
      <vt:lpstr>Slide 8</vt:lpstr>
      <vt:lpstr>Slide 9</vt:lpstr>
      <vt:lpstr>Aid as a % of GDP for SS-African countries (2007)</vt:lpstr>
      <vt:lpstr>Slide 11</vt:lpstr>
      <vt:lpstr>Slide 12</vt:lpstr>
      <vt:lpstr>Slide 13</vt:lpstr>
      <vt:lpstr>Slide 14</vt:lpstr>
      <vt:lpstr>Aid as a % of GDP for Pacific / some East Asian countries (2007)</vt:lpstr>
      <vt:lpstr>The role of aid </vt:lpstr>
      <vt:lpstr>Is aid a good thing? </vt:lpstr>
      <vt:lpstr>Is aid a good thing? </vt:lpstr>
      <vt:lpstr>Is aid a good thing? </vt:lpstr>
      <vt:lpstr>Is aid a good thing? </vt:lpstr>
      <vt:lpstr>How can we improve aid? </vt:lpstr>
      <vt:lpstr>How can we improve aid? </vt:lpstr>
      <vt:lpstr>How can we improve aid? </vt:lpstr>
      <vt:lpstr>How can we improve aid? 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109</cp:revision>
  <cp:lastPrinted>2015-09-25T02:07:49Z</cp:lastPrinted>
  <dcterms:created xsi:type="dcterms:W3CDTF">2011-01-27T06:03:15Z</dcterms:created>
  <dcterms:modified xsi:type="dcterms:W3CDTF">2015-10-19T06:30:41Z</dcterms:modified>
</cp:coreProperties>
</file>