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456">
          <p15:clr>
            <a:srgbClr val="A4A3A4"/>
          </p15:clr>
        </p15:guide>
        <p15:guide id="4" orient="horz" pos="4176">
          <p15:clr>
            <a:srgbClr val="A4A3A4"/>
          </p15:clr>
        </p15:guide>
        <p15:guide id="5" pos="2880">
          <p15:clr>
            <a:srgbClr val="A4A3A4"/>
          </p15:clr>
        </p15:guide>
        <p15:guide id="6" pos="288">
          <p15:clr>
            <a:srgbClr val="A4A3A4"/>
          </p15:clr>
        </p15:guide>
        <p15:guide id="7" pos="5616">
          <p15:clr>
            <a:srgbClr val="A4A3A4"/>
          </p15:clr>
        </p15:guide>
        <p15:guide id="8" pos="4512">
          <p15:clr>
            <a:srgbClr val="A4A3A4"/>
          </p15:clr>
        </p15:guide>
        <p15:guide id="9" pos="144">
          <p15:clr>
            <a:srgbClr val="A4A3A4"/>
          </p15:clr>
        </p15:guide>
        <p15:guide id="10" pos="5472">
          <p15:clr>
            <a:srgbClr val="A4A3A4"/>
          </p15:clr>
        </p15:guide>
        <p15:guide id="11" pos="1920">
          <p15:clr>
            <a:srgbClr val="A4A3A4"/>
          </p15:clr>
        </p15:guide>
        <p15:guide id="12" pos="20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7E19"/>
    <a:srgbClr val="000041"/>
    <a:srgbClr val="B4CADC"/>
    <a:srgbClr val="A7BED2"/>
    <a:srgbClr val="93AEC6"/>
    <a:srgbClr val="4D4A46"/>
    <a:srgbClr val="988E64"/>
    <a:srgbClr val="D3CA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81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372" y="-68"/>
      </p:cViewPr>
      <p:guideLst>
        <p:guide orient="horz" pos="2160"/>
        <p:guide orient="horz" pos="288"/>
        <p:guide orient="horz" pos="3456"/>
        <p:guide orient="horz" pos="4176"/>
        <p:guide pos="2880"/>
        <p:guide pos="288"/>
        <p:guide pos="5616"/>
        <p:guide pos="4512"/>
        <p:guide pos="144"/>
        <p:guide pos="5472"/>
        <p:guide pos="1920"/>
        <p:guide pos="20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BBC1824-D2B2-499E-A4A7-A48AF86136A2}" type="datetimeFigureOut">
              <a:rPr lang="en-AU" smtClean="0"/>
              <a:t>3/09/2015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41C47E2-44D6-4A35-8924-83DCAFF3080F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F8DC469F-7B78-4923-802E-3DF01715E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97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6"/>
          <p:cNvSpPr txBox="1">
            <a:spLocks noChangeArrowheads="1"/>
          </p:cNvSpPr>
          <p:nvPr userDrawn="1"/>
        </p:nvSpPr>
        <p:spPr bwMode="gray">
          <a:xfrm>
            <a:off x="228600" y="6013450"/>
            <a:ext cx="8458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500" b="1" smtClean="0">
                <a:solidFill>
                  <a:schemeClr val="bg1"/>
                </a:solidFill>
                <a:latin typeface="Arial" charset="0"/>
              </a:rPr>
              <a:t>Life Impact</a:t>
            </a:r>
            <a:r>
              <a:rPr lang="en-US" sz="1500" smtClean="0">
                <a:solidFill>
                  <a:schemeClr val="bg1"/>
                </a:solidFill>
                <a:latin typeface="Arial" charset="0"/>
              </a:rPr>
              <a:t> | The University of Adelaide</a:t>
            </a:r>
          </a:p>
        </p:txBody>
      </p:sp>
      <p:sp>
        <p:nvSpPr>
          <p:cNvPr id="7" name="Line 75"/>
          <p:cNvSpPr>
            <a:spLocks noChangeShapeType="1"/>
          </p:cNvSpPr>
          <p:nvPr userDrawn="1"/>
        </p:nvSpPr>
        <p:spPr bwMode="white">
          <a:xfrm>
            <a:off x="228600" y="4191000"/>
            <a:ext cx="8686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" name="Line 76"/>
          <p:cNvSpPr>
            <a:spLocks noChangeShapeType="1"/>
          </p:cNvSpPr>
          <p:nvPr userDrawn="1"/>
        </p:nvSpPr>
        <p:spPr bwMode="white">
          <a:xfrm>
            <a:off x="4572000" y="1905000"/>
            <a:ext cx="0" cy="22860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13" name="Picture 12" descr="sth cross motif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2596" y="3810000"/>
            <a:ext cx="1018334" cy="69785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0412" y="4349605"/>
            <a:ext cx="8674468" cy="233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6"/>
          <p:cNvSpPr txBox="1">
            <a:spLocks noChangeArrowheads="1"/>
          </p:cNvSpPr>
          <p:nvPr userDrawn="1"/>
        </p:nvSpPr>
        <p:spPr bwMode="gray">
          <a:xfrm>
            <a:off x="381000" y="6165850"/>
            <a:ext cx="8458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500" dirty="0" smtClean="0">
                <a:solidFill>
                  <a:schemeClr val="bg1"/>
                </a:solidFill>
                <a:latin typeface="Arial" charset="0"/>
              </a:rPr>
              <a:t>University of</a:t>
            </a:r>
            <a:r>
              <a:rPr lang="en-US" sz="1500" baseline="0" dirty="0" smtClean="0">
                <a:solidFill>
                  <a:schemeClr val="bg1"/>
                </a:solidFill>
                <a:latin typeface="Arial" charset="0"/>
              </a:rPr>
              <a:t> Papua New Guinea</a:t>
            </a:r>
            <a:endParaRPr lang="en-US" sz="15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Line 75"/>
          <p:cNvSpPr>
            <a:spLocks noChangeShapeType="1"/>
          </p:cNvSpPr>
          <p:nvPr userDrawn="1"/>
        </p:nvSpPr>
        <p:spPr bwMode="white">
          <a:xfrm>
            <a:off x="381000" y="4343400"/>
            <a:ext cx="8686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Line 76"/>
          <p:cNvSpPr>
            <a:spLocks noChangeShapeType="1"/>
          </p:cNvSpPr>
          <p:nvPr userDrawn="1"/>
        </p:nvSpPr>
        <p:spPr bwMode="white">
          <a:xfrm>
            <a:off x="4724400" y="2057400"/>
            <a:ext cx="0" cy="22860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8" name="Line 35"/>
          <p:cNvSpPr>
            <a:spLocks noChangeShapeType="1"/>
          </p:cNvSpPr>
          <p:nvPr userDrawn="1"/>
        </p:nvSpPr>
        <p:spPr bwMode="auto">
          <a:xfrm flipH="1">
            <a:off x="7247756" y="413048"/>
            <a:ext cx="0" cy="1368152"/>
          </a:xfrm>
          <a:prstGeom prst="line">
            <a:avLst/>
          </a:prstGeom>
          <a:noFill/>
          <a:ln w="9525">
            <a:solidFill>
              <a:srgbClr val="4B5A6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124000" y="403995"/>
            <a:ext cx="6019800" cy="685800"/>
          </a:xfrm>
        </p:spPr>
        <p:txBody>
          <a:bodyPr/>
          <a:lstStyle>
            <a:lvl1pPr algn="r">
              <a:lnSpc>
                <a:spcPts val="1800"/>
              </a:lnSpc>
              <a:defRPr sz="1800">
                <a:solidFill>
                  <a:srgbClr val="4D4A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4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133600" y="4800600"/>
            <a:ext cx="4191000" cy="762000"/>
          </a:xfrm>
          <a:solidFill>
            <a:srgbClr val="69A5FD"/>
          </a:solidFill>
        </p:spPr>
        <p:txBody>
          <a:bodyPr/>
          <a:lstStyle>
            <a:lvl1pPr marL="0" indent="0" algn="r">
              <a:lnSpc>
                <a:spcPts val="1600"/>
              </a:lnSpc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21" name="Picture 2" descr="https://slyvestery.files.wordpress.com/2014/08/50th-anniversary-draft-04a.png?w=810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44681" y="402542"/>
            <a:ext cx="1728192" cy="1506364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76760" y="1952375"/>
            <a:ext cx="86681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th cross motif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4996" y="3962400"/>
            <a:ext cx="1018334" cy="6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6241760"/>
      </p:ext>
    </p:extLst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798669"/>
      </p:ext>
    </p:extLst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4250" y="1143000"/>
            <a:ext cx="1352550" cy="403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76600" y="1143000"/>
            <a:ext cx="3905250" cy="403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548847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393370"/>
      </p:ext>
    </p:extLst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lnSpc>
                <a:spcPct val="100000"/>
              </a:lnSpc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61902366"/>
      </p:ext>
    </p:extLst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6600" y="2133600"/>
            <a:ext cx="2628900" cy="30480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7900" y="2133600"/>
            <a:ext cx="2628900" cy="30480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770836"/>
      </p:ext>
    </p:extLst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0" lang="en-A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/>
                <a:ea typeface="ＭＳ Ｐゴシック" charset="-128"/>
                <a:cs typeface="+mj-cs"/>
              </a:rPr>
              <a:t>Click to edit Master title style</a:t>
            </a:r>
            <a:endParaRPr lang="en-AU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4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18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16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»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0" lang="en-A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/>
                <a:ea typeface="ＭＳ Ｐゴシック" charset="-128"/>
                <a:cs typeface="+mj-cs"/>
              </a:rPr>
              <a:t>Click to edit Master title style</a:t>
            </a:r>
            <a:endParaRPr lang="en-AU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4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18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16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»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132401"/>
      </p:ext>
    </p:extLst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677083"/>
      </p:ext>
    </p:extLst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4125847"/>
      </p:ext>
    </p:extLst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505475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8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 sz="24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–"/>
              <a:tabLst/>
              <a:defRPr sz="20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»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4D4A46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8466429"/>
      </p:ext>
    </p:extLst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64347618"/>
      </p:ext>
    </p:extLst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2"/>
          <p:cNvSpPr>
            <a:spLocks noChangeArrowheads="1"/>
          </p:cNvSpPr>
          <p:nvPr/>
        </p:nvSpPr>
        <p:spPr bwMode="auto">
          <a:xfrm>
            <a:off x="228600" y="609600"/>
            <a:ext cx="8686800" cy="5562600"/>
          </a:xfrm>
          <a:prstGeom prst="rect">
            <a:avLst/>
          </a:prstGeom>
          <a:solidFill>
            <a:srgbClr val="EDEE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84"/>
          <p:cNvSpPr>
            <a:spLocks noChangeArrowheads="1"/>
          </p:cNvSpPr>
          <p:nvPr/>
        </p:nvSpPr>
        <p:spPr bwMode="auto">
          <a:xfrm>
            <a:off x="214282" y="223818"/>
            <a:ext cx="8686800" cy="381000"/>
          </a:xfrm>
          <a:prstGeom prst="rect">
            <a:avLst/>
          </a:prstGeom>
          <a:solidFill>
            <a:srgbClr val="31465C"/>
          </a:solidFill>
          <a:ln w="63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228600"/>
            <a:ext cx="381000" cy="381000"/>
          </a:xfrm>
          <a:prstGeom prst="rect">
            <a:avLst/>
          </a:prstGeom>
          <a:solidFill>
            <a:srgbClr val="4B5A6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1400" y="1143000"/>
            <a:ext cx="510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76600" y="2133600"/>
            <a:ext cx="5410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05" name="Text Box 81"/>
          <p:cNvSpPr txBox="1">
            <a:spLocks noChangeArrowheads="1"/>
          </p:cNvSpPr>
          <p:nvPr/>
        </p:nvSpPr>
        <p:spPr bwMode="auto">
          <a:xfrm>
            <a:off x="381000" y="6248400"/>
            <a:ext cx="8382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lnSpc>
                <a:spcPts val="1500"/>
              </a:lnSpc>
              <a:defRPr/>
            </a:pPr>
            <a:r>
              <a:rPr lang="en-US" sz="1400" dirty="0" smtClean="0">
                <a:solidFill>
                  <a:srgbClr val="000041"/>
                </a:solidFill>
                <a:latin typeface="Arial" charset="0"/>
              </a:rPr>
              <a:t>University of Papua New Guinea</a:t>
            </a:r>
          </a:p>
        </p:txBody>
      </p:sp>
      <p:sp>
        <p:nvSpPr>
          <p:cNvPr id="1094" name="Text Box 70"/>
          <p:cNvSpPr txBox="1">
            <a:spLocks noChangeArrowheads="1"/>
          </p:cNvSpPr>
          <p:nvPr/>
        </p:nvSpPr>
        <p:spPr bwMode="auto">
          <a:xfrm>
            <a:off x="381000" y="6172200"/>
            <a:ext cx="39624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  <a:defRPr/>
            </a:pPr>
            <a:r>
              <a:rPr lang="en-US" sz="1400" smtClean="0">
                <a:solidFill>
                  <a:schemeClr val="bg2"/>
                </a:solidFill>
                <a:latin typeface="Arial" charset="0"/>
              </a:rPr>
              <a:t>Slide </a:t>
            </a:r>
            <a:fld id="{DCC1F5D4-0809-4D7C-8EF2-DE5581AF1E4E}" type="slidenum">
              <a:rPr lang="en-US" sz="1400" smtClean="0">
                <a:solidFill>
                  <a:schemeClr val="bg2"/>
                </a:solidFill>
                <a:latin typeface="Arial" charset="0"/>
              </a:rPr>
              <a:pPr>
                <a:lnSpc>
                  <a:spcPts val="2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40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10" name="Text Box 86"/>
          <p:cNvSpPr txBox="1">
            <a:spLocks noChangeArrowheads="1"/>
          </p:cNvSpPr>
          <p:nvPr/>
        </p:nvSpPr>
        <p:spPr bwMode="auto">
          <a:xfrm>
            <a:off x="685800" y="228600"/>
            <a:ext cx="5600712" cy="34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ts val="1800"/>
              </a:lnSpc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Lecture 12: </a:t>
            </a:r>
            <a:r>
              <a:rPr lang="en-US" sz="1400" baseline="0" dirty="0" smtClean="0">
                <a:solidFill>
                  <a:schemeClr val="bg1"/>
                </a:solidFill>
                <a:latin typeface="Arial" charset="0"/>
              </a:rPr>
              <a:t> Environment</a:t>
            </a:r>
            <a:endParaRPr lang="en-US" sz="1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4" name="Rectangle 60"/>
          <p:cNvSpPr>
            <a:spLocks noChangeArrowheads="1"/>
          </p:cNvSpPr>
          <p:nvPr/>
        </p:nvSpPr>
        <p:spPr bwMode="auto">
          <a:xfrm>
            <a:off x="219075" y="228600"/>
            <a:ext cx="8686800" cy="6400800"/>
          </a:xfrm>
          <a:prstGeom prst="rect">
            <a:avLst/>
          </a:prstGeom>
          <a:noFill/>
          <a:ln w="9525">
            <a:solidFill>
              <a:srgbClr val="91A1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31465C"/>
              </a:solidFill>
            </a:endParaRPr>
          </a:p>
        </p:txBody>
      </p:sp>
      <p:pic>
        <p:nvPicPr>
          <p:cNvPr id="12" name="Picture 11" descr="sth cross gre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3032" y="5562600"/>
            <a:ext cx="1043768" cy="715283"/>
          </a:xfrm>
          <a:prstGeom prst="rect">
            <a:avLst/>
          </a:prstGeom>
        </p:spPr>
      </p:pic>
      <p:sp>
        <p:nvSpPr>
          <p:cNvPr id="13" name="Text Box 86"/>
          <p:cNvSpPr txBox="1">
            <a:spLocks noChangeArrowheads="1"/>
          </p:cNvSpPr>
          <p:nvPr userDrawn="1"/>
        </p:nvSpPr>
        <p:spPr bwMode="auto">
          <a:xfrm>
            <a:off x="7358082" y="252390"/>
            <a:ext cx="1500198" cy="34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ts val="1800"/>
              </a:lnSpc>
              <a:defRPr/>
            </a:pPr>
            <a:r>
              <a:rPr lang="en-US" sz="1400" i="1" dirty="0" smtClean="0">
                <a:solidFill>
                  <a:schemeClr val="bg1"/>
                </a:solidFill>
                <a:latin typeface="Arial" charset="0"/>
              </a:rPr>
              <a:t>Michael Cornish</a:t>
            </a:r>
            <a:r>
              <a:rPr lang="en-US" sz="1400" baseline="0" dirty="0" smtClean="0">
                <a:solidFill>
                  <a:schemeClr val="bg1"/>
                </a:solidFill>
                <a:latin typeface="Arial" charset="0"/>
              </a:rPr>
              <a:t>	</a:t>
            </a:r>
            <a:endParaRPr lang="en-US" sz="1400" dirty="0" smtClean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  <a:ea typeface="ＭＳ Ｐゴシック" charset="-128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  <a:ea typeface="ＭＳ Ｐゴシック" charset="-128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  <a:ea typeface="ＭＳ Ｐゴシック" charset="-128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rgbClr val="6600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rgbClr val="4D4A46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sz="1400">
          <a:solidFill>
            <a:srgbClr val="4D4A46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1400">
          <a:solidFill>
            <a:srgbClr val="4D4A46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sz="1400">
          <a:solidFill>
            <a:srgbClr val="4D4A46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1400">
          <a:solidFill>
            <a:srgbClr val="4D4A46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1400">
          <a:solidFill>
            <a:srgbClr val="4D4A46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1400">
          <a:solidFill>
            <a:srgbClr val="4D4A46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1400">
          <a:solidFill>
            <a:srgbClr val="4D4A46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1400">
          <a:solidFill>
            <a:srgbClr val="4D4A4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6019800" cy="685800"/>
          </a:xfrm>
        </p:spPr>
        <p:txBody>
          <a:bodyPr/>
          <a:lstStyle/>
          <a:p>
            <a:r>
              <a:rPr lang="en-AU" dirty="0" smtClean="0"/>
              <a:t>Economic Development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51720" y="4648200"/>
            <a:ext cx="5256584" cy="352436"/>
          </a:xfrm>
        </p:spPr>
        <p:txBody>
          <a:bodyPr/>
          <a:lstStyle/>
          <a:p>
            <a:pPr marL="0" indent="0" algn="r">
              <a:buNone/>
            </a:pPr>
            <a:r>
              <a:rPr lang="en-AU" sz="2000" b="1" dirty="0" smtClean="0">
                <a:solidFill>
                  <a:schemeClr val="bg1"/>
                </a:solidFill>
              </a:rPr>
              <a:t>Lecture 12:  Environment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714356"/>
            <a:ext cx="4214842" cy="428628"/>
          </a:xfrm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kern="1200" dirty="0" smtClean="0">
                <a:solidFill>
                  <a:schemeClr val="tx1"/>
                </a:solidFill>
                <a:latin typeface="Times" charset="0"/>
                <a:cs typeface="+mn-cs"/>
              </a:rPr>
              <a:t>Lake Chad disappears…</a:t>
            </a:r>
          </a:p>
        </p:txBody>
      </p:sp>
      <p:pic>
        <p:nvPicPr>
          <p:cNvPr id="5122" name="Picture 2" descr="C:\Users\Cornish\Desktop\2000px-Lake_Chad_map_showing_receding_water_area_and_level_1972-2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7620053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714356"/>
            <a:ext cx="4214842" cy="428628"/>
          </a:xfrm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kern="1200" dirty="0" smtClean="0">
                <a:solidFill>
                  <a:schemeClr val="tx1"/>
                </a:solidFill>
                <a:latin typeface="Times" charset="0"/>
                <a:cs typeface="+mn-cs"/>
              </a:rPr>
              <a:t>Lake Chad disappears…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81125"/>
            <a:ext cx="7620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00166" y="557214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Circa 1970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715008" y="557214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Circa 2005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3428992" y="5715016"/>
            <a:ext cx="1990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4D4A46"/>
                </a:solidFill>
                <a:latin typeface="+mn-lt"/>
              </a:rPr>
              <a:t>Source: NASA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714356"/>
            <a:ext cx="4214842" cy="428628"/>
          </a:xfrm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kern="1200" dirty="0" smtClean="0">
                <a:solidFill>
                  <a:schemeClr val="tx1"/>
                </a:solidFill>
                <a:latin typeface="Times" charset="0"/>
                <a:cs typeface="+mn-cs"/>
              </a:rPr>
              <a:t>Lake Chad disappears…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992" y="5643578"/>
            <a:ext cx="1990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4D4A46"/>
                </a:solidFill>
                <a:latin typeface="+mn-lt"/>
              </a:rPr>
              <a:t>Source: NASA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1319213"/>
            <a:ext cx="766762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Urban development and the environment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Water pollution; sanitation; disease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‘Increasing costs to scale’ to environment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Congestion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Air pollution</a:t>
            </a:r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84304" y="1000108"/>
            <a:ext cx="5630902" cy="4286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lnSpc>
                <a:spcPts val="2600"/>
              </a:lnSpc>
              <a:defRPr/>
            </a:pPr>
            <a:r>
              <a:rPr lang="en-AU" sz="2800" dirty="0" smtClean="0"/>
              <a:t>Urban Air Pollution: Beijing (2005)</a:t>
            </a:r>
            <a:br>
              <a:rPr lang="en-AU" sz="2800" dirty="0" smtClean="0"/>
            </a:b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14"/>
            <a:ext cx="8572528" cy="321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Climate change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000" dirty="0" smtClean="0"/>
              <a:t>Africa becomes drier...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Rising water levels</a:t>
            </a:r>
          </a:p>
          <a:p>
            <a:pPr lvl="1">
              <a:lnSpc>
                <a:spcPct val="150000"/>
              </a:lnSpc>
            </a:pPr>
            <a:r>
              <a:rPr lang="en-AU" sz="2000" dirty="0" smtClean="0"/>
              <a:t>Small island states</a:t>
            </a:r>
          </a:p>
          <a:p>
            <a:pPr lvl="1">
              <a:lnSpc>
                <a:spcPct val="150000"/>
              </a:lnSpc>
            </a:pPr>
            <a:r>
              <a:rPr lang="en-AU" sz="2000" dirty="0" smtClean="0"/>
              <a:t>Deltas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2100: Sea levels will have risen of 18 cm to 59 cm, barring ice shelf break up </a:t>
            </a:r>
          </a:p>
          <a:p>
            <a:pPr>
              <a:lnSpc>
                <a:spcPct val="150000"/>
              </a:lnSpc>
              <a:buNone/>
            </a:pPr>
            <a:r>
              <a:rPr lang="en-AU" sz="2000" dirty="0" smtClean="0"/>
              <a:t>	[Intergovernmental Panel on Climate Change's Fourth Assessment Report, 2007]</a:t>
            </a:r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000108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models: Private resources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pic>
        <p:nvPicPr>
          <p:cNvPr id="4" name="Picture 5" descr="fig10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571611"/>
            <a:ext cx="4929222" cy="452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models: Private resources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Scarcity rents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Property rights:</a:t>
            </a:r>
          </a:p>
          <a:p>
            <a:pPr lvl="1"/>
            <a:r>
              <a:rPr lang="en-AU" sz="2400" dirty="0" smtClean="0"/>
              <a:t>Universality</a:t>
            </a:r>
          </a:p>
          <a:p>
            <a:pPr lvl="1"/>
            <a:r>
              <a:rPr lang="en-AU" sz="2400" dirty="0" smtClean="0"/>
              <a:t>Excludability</a:t>
            </a:r>
          </a:p>
          <a:p>
            <a:pPr lvl="1"/>
            <a:r>
              <a:rPr lang="en-AU" sz="2400" dirty="0" smtClean="0"/>
              <a:t>Transferability</a:t>
            </a:r>
          </a:p>
          <a:p>
            <a:pPr lvl="1"/>
            <a:r>
              <a:rPr lang="en-AU" sz="2400" dirty="0" smtClean="0"/>
              <a:t>Enforceability</a:t>
            </a:r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models: Common property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No scarcity rents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‘Tragedy of the commons’: private gain v social cost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Regulation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Private resources more efficient</a:t>
            </a:r>
          </a:p>
          <a:p>
            <a:pPr lvl="1"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models: Public goods (and </a:t>
            </a:r>
            <a:r>
              <a:rPr lang="en-US" sz="2800" dirty="0" err="1" smtClean="0"/>
              <a:t>bads</a:t>
            </a:r>
            <a:r>
              <a:rPr lang="en-US" sz="2800" dirty="0" smtClean="0"/>
              <a:t>)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Undersupply of public goods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Oversupply of public </a:t>
            </a:r>
            <a:r>
              <a:rPr lang="en-AU" sz="2400" dirty="0" err="1" smtClean="0"/>
              <a:t>bads</a:t>
            </a:r>
            <a:endParaRPr lang="en-AU" sz="2400" dirty="0" smtClean="0"/>
          </a:p>
          <a:p>
            <a:pPr>
              <a:lnSpc>
                <a:spcPct val="150000"/>
              </a:lnSpc>
            </a:pPr>
            <a:r>
              <a:rPr lang="en-AU" sz="2400" dirty="0" smtClean="0"/>
              <a:t>Internalise the externality!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Global public goods:</a:t>
            </a:r>
          </a:p>
          <a:p>
            <a:pPr lvl="1">
              <a:lnSpc>
                <a:spcPct val="150000"/>
              </a:lnSpc>
            </a:pPr>
            <a:r>
              <a:rPr lang="en-AU" sz="2400" dirty="0" smtClean="0"/>
              <a:t>Biodiversity</a:t>
            </a:r>
          </a:p>
          <a:p>
            <a:pPr lvl="1">
              <a:lnSpc>
                <a:spcPct val="150000"/>
              </a:lnSpc>
            </a:pPr>
            <a:r>
              <a:rPr lang="en-AU" sz="2400" dirty="0" smtClean="0"/>
              <a:t>The lungs of the world</a:t>
            </a:r>
          </a:p>
          <a:p>
            <a:pPr lvl="1"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071546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Overview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0276" y="1525574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Introduction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Sustainable development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Rural development and the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Case study: Lake Chad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Urban development and the environment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Climate change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models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Policy options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Policy options: Developing countries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000" dirty="0" smtClean="0"/>
              <a:t>Proper resource pricing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Community involvement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Private resources / property rights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Provide economic alternatives?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Focus on women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Reduce emissions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Proactive response</a:t>
            </a:r>
            <a:endParaRPr lang="en-AU" sz="18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Policy options: Developed countries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Trade policy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Aid / debt relief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Reduce emissions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R&amp;D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Import restrictions</a:t>
            </a: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Introduction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Environmental dependence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60% of world’s poor live on marginal soil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270,000 km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lost land every year (4 x Tasmania)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Annual loss is 0.5% to 1.5% of global agricultural output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Per capita food production in Sub-Saharan Africa is declining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Introduction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Environmental degradation causes: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Decreases in productivity of land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Decreases in total output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Health impacts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Climate change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Population pressures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Lurking variable: poverty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89440" y="640144"/>
            <a:ext cx="5072098" cy="4286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lnSpc>
                <a:spcPts val="2600"/>
              </a:lnSpc>
              <a:defRPr/>
            </a:pPr>
            <a:r>
              <a:rPr lang="en-AU" sz="2800" dirty="0" smtClean="0"/>
              <a:t>Environmental Kuznets Curve</a:t>
            </a:r>
            <a:br>
              <a:rPr lang="en-AU" sz="2800" dirty="0" smtClean="0"/>
            </a:b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D4A46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63179"/>
            <a:ext cx="8640960" cy="510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Sustainable development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Brundtland</a:t>
            </a:r>
            <a:r>
              <a:rPr lang="en-US" sz="2000" dirty="0" smtClean="0"/>
              <a:t> Commission Report: ‘Our Common Future’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“</a:t>
            </a:r>
            <a:r>
              <a:rPr lang="en-AU" sz="2000" i="1" dirty="0" smtClean="0"/>
              <a:t>meeting the needs of the present generation without compromising the needs of future generations</a:t>
            </a:r>
            <a:r>
              <a:rPr lang="en-AU" sz="2000" dirty="0" smtClean="0"/>
              <a:t>”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Natural capital not closely substitutable</a:t>
            </a:r>
          </a:p>
          <a:p>
            <a:pPr>
              <a:lnSpc>
                <a:spcPct val="150000"/>
              </a:lnSpc>
            </a:pPr>
            <a:r>
              <a:rPr lang="en-AU" sz="2000" dirty="0" smtClean="0"/>
              <a:t>Technology?</a:t>
            </a:r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Sustainable development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1714488"/>
            <a:ext cx="7572428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000" dirty="0" smtClean="0"/>
              <a:t>Environmental accounting:</a:t>
            </a:r>
          </a:p>
          <a:p>
            <a:pPr lvl="1">
              <a:lnSpc>
                <a:spcPct val="150000"/>
              </a:lnSpc>
            </a:pPr>
            <a:r>
              <a:rPr lang="en-AU" sz="2000" dirty="0" smtClean="0"/>
              <a:t>NNI* =  GNI – D</a:t>
            </a:r>
            <a:r>
              <a:rPr lang="en-AU" sz="2000" baseline="-25000" dirty="0" smtClean="0"/>
              <a:t>m</a:t>
            </a:r>
            <a:r>
              <a:rPr lang="en-AU" sz="2000" dirty="0" smtClean="0"/>
              <a:t> – </a:t>
            </a:r>
            <a:r>
              <a:rPr lang="en-AU" sz="2000" dirty="0" err="1" smtClean="0"/>
              <a:t>D</a:t>
            </a:r>
            <a:r>
              <a:rPr lang="en-AU" sz="2000" baseline="-25000" dirty="0" err="1" smtClean="0"/>
              <a:t>n</a:t>
            </a:r>
            <a:r>
              <a:rPr lang="en-AU" sz="2000" dirty="0" smtClean="0"/>
              <a:t> – R – A</a:t>
            </a:r>
          </a:p>
          <a:p>
            <a:pPr lvl="1">
              <a:lnSpc>
                <a:spcPct val="150000"/>
              </a:lnSpc>
            </a:pPr>
            <a:r>
              <a:rPr lang="en-AU" sz="1600" dirty="0" smtClean="0"/>
              <a:t>[NNI* = sustainable net national income; D</a:t>
            </a:r>
            <a:r>
              <a:rPr lang="en-AU" sz="1600" baseline="-25000" dirty="0" smtClean="0"/>
              <a:t>m</a:t>
            </a:r>
            <a:r>
              <a:rPr lang="en-AU" sz="1600" dirty="0" smtClean="0"/>
              <a:t> = depreciation of physical K; </a:t>
            </a:r>
            <a:r>
              <a:rPr lang="en-AU" sz="1600" dirty="0" err="1" smtClean="0"/>
              <a:t>D</a:t>
            </a:r>
            <a:r>
              <a:rPr lang="en-AU" sz="1600" baseline="-25000" dirty="0" err="1" smtClean="0"/>
              <a:t>n</a:t>
            </a:r>
            <a:r>
              <a:rPr lang="en-AU" sz="1600" dirty="0" smtClean="0"/>
              <a:t> = depreciation of natural K; R = environmental restoration costs; A = environmental destruction aversion costs]</a:t>
            </a:r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r>
              <a:rPr lang="en-AU" sz="2000" dirty="0" smtClean="0"/>
              <a:t>The triple bottom line</a:t>
            </a:r>
          </a:p>
          <a:p>
            <a:pPr lvl="1"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142984"/>
            <a:ext cx="7429552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Rural development and the environment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1714488"/>
            <a:ext cx="7500990" cy="3286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400" dirty="0" smtClean="0"/>
              <a:t>The role of women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Food production needs to expand by 50% by 2025 to feed developing world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Deforestation for fuel -&gt; soil erosion -&gt; desertification</a:t>
            </a: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AU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847310"/>
            <a:ext cx="5500726" cy="428628"/>
          </a:xfrm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kern="1200" dirty="0" smtClean="0">
                <a:solidFill>
                  <a:schemeClr val="tx1"/>
                </a:solidFill>
                <a:latin typeface="Times" charset="0"/>
                <a:cs typeface="+mn-cs"/>
              </a:rPr>
              <a:t>Haiti v. The Dominican Republic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3" y="1357298"/>
            <a:ext cx="5929354" cy="444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71802" y="5786454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4D4A46"/>
                </a:solidFill>
                <a:latin typeface="+mn-lt"/>
              </a:rPr>
              <a:t>Source: </a:t>
            </a:r>
            <a:r>
              <a:rPr lang="en-AU" sz="2000" dirty="0" err="1" smtClean="0">
                <a:solidFill>
                  <a:srgbClr val="4D4A46"/>
                </a:solidFill>
                <a:latin typeface="+mn-lt"/>
              </a:rPr>
              <a:t>Nasa</a:t>
            </a:r>
            <a:r>
              <a:rPr lang="en-AU" sz="2000" dirty="0" smtClean="0">
                <a:solidFill>
                  <a:srgbClr val="4D4A46"/>
                </a:solidFill>
                <a:latin typeface="+mn-lt"/>
              </a:rPr>
              <a:t>, 2002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 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1</Template>
  <TotalTime>1036</TotalTime>
  <Words>428</Words>
  <Application>Microsoft Office PowerPoint</Application>
  <PresentationFormat>On-screen Show (4:3)</PresentationFormat>
  <Paragraphs>178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Lecture 1</vt:lpstr>
      <vt:lpstr>Economic Development</vt:lpstr>
      <vt:lpstr>Overview</vt:lpstr>
      <vt:lpstr>Introduction</vt:lpstr>
      <vt:lpstr>Introduction</vt:lpstr>
      <vt:lpstr>Slide 4</vt:lpstr>
      <vt:lpstr>Sustainable development</vt:lpstr>
      <vt:lpstr>Sustainable development</vt:lpstr>
      <vt:lpstr>Rural development and the environment</vt:lpstr>
      <vt:lpstr>Haiti v. The Dominican Republic</vt:lpstr>
      <vt:lpstr>Lake Chad disappears…</vt:lpstr>
      <vt:lpstr>Lake Chad disappears…</vt:lpstr>
      <vt:lpstr>Lake Chad disappears…</vt:lpstr>
      <vt:lpstr>Urban development and the environment</vt:lpstr>
      <vt:lpstr>Slide 13</vt:lpstr>
      <vt:lpstr>Climate change</vt:lpstr>
      <vt:lpstr>The models: Private resources</vt:lpstr>
      <vt:lpstr>The models: Private resources</vt:lpstr>
      <vt:lpstr>The models: Common property</vt:lpstr>
      <vt:lpstr>The models: Public goods (and bads)</vt:lpstr>
      <vt:lpstr>Policy options: Developing countries</vt:lpstr>
      <vt:lpstr>Policy options: Developed countries</vt:lpstr>
    </vt:vector>
  </TitlesOfParts>
  <Company>Grizli777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Laoreet Dolore Magna Aliquam</dc:title>
  <dc:subject>The University of Adelaide</dc:subject>
  <dc:creator>Cornish</dc:creator>
  <cp:lastModifiedBy>Michael Cornish</cp:lastModifiedBy>
  <cp:revision>97</cp:revision>
  <dcterms:created xsi:type="dcterms:W3CDTF">2011-01-27T06:03:15Z</dcterms:created>
  <dcterms:modified xsi:type="dcterms:W3CDTF">2015-09-02T23:04:21Z</dcterms:modified>
</cp:coreProperties>
</file>