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57" r:id="rId3"/>
    <p:sldId id="265" r:id="rId4"/>
    <p:sldId id="267" r:id="rId5"/>
    <p:sldId id="266" r:id="rId6"/>
    <p:sldId id="268" r:id="rId7"/>
    <p:sldId id="269" r:id="rId8"/>
    <p:sldId id="272" r:id="rId9"/>
    <p:sldId id="273" r:id="rId10"/>
    <p:sldId id="274" r:id="rId11"/>
    <p:sldId id="275" r:id="rId12"/>
    <p:sldId id="276" r:id="rId13"/>
    <p:sldId id="278" r:id="rId14"/>
    <p:sldId id="277" r:id="rId15"/>
    <p:sldId id="279" r:id="rId16"/>
    <p:sldId id="280" r:id="rId17"/>
    <p:sldId id="284" r:id="rId18"/>
    <p:sldId id="282" r:id="rId19"/>
    <p:sldId id="283" r:id="rId20"/>
    <p:sldId id="285" r:id="rId21"/>
    <p:sldId id="286" r:id="rId22"/>
    <p:sldId id="271" r:id="rId23"/>
    <p:sldId id="287" r:id="rId24"/>
    <p:sldId id="288" r:id="rId25"/>
    <p:sldId id="290" r:id="rId26"/>
    <p:sldId id="291" r:id="rId27"/>
    <p:sldId id="289" r:id="rId28"/>
    <p:sldId id="29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8: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Trade Models IV – The Standard Trade Model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International 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</a:t>
            </a:r>
            <a:r>
              <a:rPr lang="en-AU" sz="2000" b="1" dirty="0" smtClean="0"/>
              <a:t>8:  </a:t>
            </a:r>
            <a:r>
              <a:rPr lang="en-AU" sz="2000" b="1" dirty="0" smtClean="0"/>
              <a:t>Trade Models IV – </a:t>
            </a:r>
          </a:p>
          <a:p>
            <a:r>
              <a:rPr lang="en-AU" sz="2000" b="1" dirty="0" smtClean="0"/>
              <a:t>The Standard Trade Model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200800" cy="3262314"/>
          </a:xfrm>
        </p:spPr>
        <p:txBody>
          <a:bodyPr/>
          <a:lstStyle/>
          <a:p>
            <a:pPr>
              <a:lnSpc>
                <a:spcPts val="4000"/>
              </a:lnSpc>
              <a:buNone/>
            </a:pPr>
            <a:r>
              <a:rPr lang="en-US" sz="2000" u="sng" dirty="0" smtClean="0"/>
              <a:t>Relationship 2: Relative prices and relative demand</a:t>
            </a:r>
          </a:p>
          <a:p>
            <a:pPr eaLnBrk="1" hangingPunct="1">
              <a:lnSpc>
                <a:spcPts val="4000"/>
              </a:lnSpc>
            </a:pPr>
            <a:r>
              <a:rPr lang="en-US" sz="2000" dirty="0" smtClean="0"/>
              <a:t>In autarky, where producers maximise value is also where we maximise benefit to consumers</a:t>
            </a:r>
          </a:p>
          <a:p>
            <a:pPr lvl="1">
              <a:lnSpc>
                <a:spcPts val="4000"/>
              </a:lnSpc>
            </a:pPr>
            <a:r>
              <a:rPr lang="en-US" sz="2000" dirty="0" smtClean="0"/>
              <a:t>In short, supply = demand !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Thus, </a:t>
            </a:r>
            <a:r>
              <a:rPr lang="en-US" sz="2000" u="sng" dirty="0" smtClean="0"/>
              <a:t>value of output (V)</a:t>
            </a:r>
            <a:r>
              <a:rPr lang="en-US" sz="2000" dirty="0" smtClean="0"/>
              <a:t>:  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V = (P</a:t>
            </a:r>
            <a:r>
              <a:rPr lang="en-US" sz="1800" b="1" baseline="-25000" dirty="0" smtClean="0"/>
              <a:t>C</a:t>
            </a:r>
            <a:r>
              <a:rPr lang="en-US" sz="1800" b="1" dirty="0" smtClean="0"/>
              <a:t> * QS</a:t>
            </a:r>
            <a:r>
              <a:rPr lang="en-US" sz="1800" b="1" baseline="-25000" dirty="0" smtClean="0"/>
              <a:t>C</a:t>
            </a:r>
            <a:r>
              <a:rPr lang="en-US" sz="1800" b="1" dirty="0" smtClean="0"/>
              <a:t>) + (P</a:t>
            </a:r>
            <a:r>
              <a:rPr lang="en-US" sz="1800" b="1" baseline="-25000" dirty="0" smtClean="0"/>
              <a:t>F</a:t>
            </a:r>
            <a:r>
              <a:rPr lang="en-US" sz="1800" b="1" dirty="0" smtClean="0"/>
              <a:t> * QS</a:t>
            </a:r>
            <a:r>
              <a:rPr lang="en-US" sz="1800" b="1" baseline="-25000" dirty="0" smtClean="0"/>
              <a:t>F</a:t>
            </a:r>
            <a:r>
              <a:rPr lang="en-US" sz="1800" b="1" dirty="0" smtClean="0"/>
              <a:t>) = (P</a:t>
            </a:r>
            <a:r>
              <a:rPr lang="en-US" sz="1800" b="1" baseline="-25000" dirty="0" smtClean="0"/>
              <a:t>C</a:t>
            </a:r>
            <a:r>
              <a:rPr lang="en-US" sz="1800" b="1" dirty="0" smtClean="0"/>
              <a:t> * QD</a:t>
            </a:r>
            <a:r>
              <a:rPr lang="en-US" sz="1800" b="1" baseline="-25000" dirty="0" smtClean="0"/>
              <a:t>C</a:t>
            </a:r>
            <a:r>
              <a:rPr lang="en-US" sz="1800" b="1" dirty="0" smtClean="0"/>
              <a:t>) + (P</a:t>
            </a:r>
            <a:r>
              <a:rPr lang="en-US" sz="1800" b="1" baseline="-25000" dirty="0" smtClean="0"/>
              <a:t>F</a:t>
            </a:r>
            <a:r>
              <a:rPr lang="en-US" sz="1800" b="1" dirty="0" smtClean="0"/>
              <a:t> * QD</a:t>
            </a:r>
            <a:r>
              <a:rPr lang="en-US" sz="1800" b="1" baseline="-25000" dirty="0" smtClean="0"/>
              <a:t>F</a:t>
            </a:r>
            <a:r>
              <a:rPr lang="en-US" sz="1800" b="1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[</a:t>
            </a:r>
            <a:r>
              <a:rPr lang="en-US" sz="1900" dirty="0" smtClean="0"/>
              <a:t>where QS = Q supplied; QD = Q demanded/consumed]</a:t>
            </a:r>
          </a:p>
          <a:p>
            <a:pPr>
              <a:lnSpc>
                <a:spcPts val="4000"/>
              </a:lnSpc>
            </a:pPr>
            <a:endParaRPr lang="en-US" sz="2000" dirty="0" smtClean="0"/>
          </a:p>
          <a:p>
            <a:pPr eaLnBrk="1" hangingPunct="1">
              <a:lnSpc>
                <a:spcPts val="4000"/>
              </a:lnSpc>
            </a:pPr>
            <a:endParaRPr lang="en-US" sz="2000" b="1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19672" y="5373216"/>
            <a:ext cx="5472608" cy="769441"/>
          </a:xfrm>
          <a:prstGeom prst="rect">
            <a:avLst/>
          </a:prstGeom>
          <a:solidFill>
            <a:srgbClr val="8FE2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Note:</a:t>
            </a:r>
            <a:r>
              <a:rPr lang="en-AU" sz="2200" dirty="0" smtClean="0">
                <a:latin typeface="Calibri" pitchFamily="34" charset="0"/>
              </a:rPr>
              <a:t>  The textbook uses ‘D’ rather than QD as notation for quantity demanded/consumed</a:t>
            </a:r>
            <a:endParaRPr lang="en-AU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200800" cy="3262314"/>
          </a:xfrm>
        </p:spPr>
        <p:txBody>
          <a:bodyPr/>
          <a:lstStyle/>
          <a:p>
            <a:pPr>
              <a:lnSpc>
                <a:spcPts val="3800"/>
              </a:lnSpc>
              <a:buNone/>
            </a:pPr>
            <a:r>
              <a:rPr lang="en-US" sz="2000" u="sng" dirty="0" smtClean="0"/>
              <a:t>Relationship 2: Relative prices and relative demand</a:t>
            </a:r>
          </a:p>
          <a:p>
            <a:pPr>
              <a:lnSpc>
                <a:spcPts val="3800"/>
              </a:lnSpc>
            </a:pPr>
            <a:r>
              <a:rPr lang="en-US" sz="2000" dirty="0" smtClean="0"/>
              <a:t>However, when we add trade into the Model, consumers can now consume </a:t>
            </a:r>
            <a:r>
              <a:rPr lang="en-US" sz="2000" u="sng" dirty="0" smtClean="0"/>
              <a:t>anywhere along the world relative price line</a:t>
            </a:r>
            <a:r>
              <a:rPr lang="en-US" sz="2000" dirty="0" smtClean="0"/>
              <a:t> </a:t>
            </a:r>
            <a:r>
              <a:rPr lang="en-US" sz="2000" b="1" dirty="0" smtClean="0"/>
              <a:t>(slope = – P*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 / P*</a:t>
            </a:r>
            <a:r>
              <a:rPr lang="en-US" sz="2000" b="1" baseline="-25000" dirty="0" smtClean="0"/>
              <a:t>F</a:t>
            </a:r>
            <a:r>
              <a:rPr lang="en-US" sz="2000" b="1" dirty="0" smtClean="0"/>
              <a:t>)</a:t>
            </a:r>
            <a:endParaRPr lang="en-US" sz="2000" u="sng" dirty="0" smtClean="0"/>
          </a:p>
          <a:p>
            <a:pPr lvl="1">
              <a:lnSpc>
                <a:spcPts val="3800"/>
              </a:lnSpc>
            </a:pPr>
            <a:r>
              <a:rPr lang="en-US" sz="1900" dirty="0" smtClean="0"/>
              <a:t>The world relative price line is also the isovalue line with trade</a:t>
            </a:r>
          </a:p>
          <a:p>
            <a:pPr>
              <a:lnSpc>
                <a:spcPts val="3800"/>
              </a:lnSpc>
            </a:pPr>
            <a:r>
              <a:rPr lang="en-US" sz="2000" dirty="0" smtClean="0"/>
              <a:t>For this reason, the world relative price line is sometimes called the </a:t>
            </a:r>
            <a:r>
              <a:rPr lang="en-US" sz="2000" b="1" dirty="0" smtClean="0"/>
              <a:t>trade line</a:t>
            </a:r>
            <a:r>
              <a:rPr lang="en-US" sz="2000" dirty="0" smtClean="0"/>
              <a:t> or </a:t>
            </a:r>
            <a:r>
              <a:rPr lang="en-US" sz="2000" b="1" dirty="0" smtClean="0"/>
              <a:t>line of trade</a:t>
            </a:r>
          </a:p>
          <a:p>
            <a:pPr>
              <a:lnSpc>
                <a:spcPts val="4000"/>
              </a:lnSpc>
            </a:pPr>
            <a:endParaRPr lang="en-US" sz="2000" dirty="0" smtClean="0"/>
          </a:p>
          <a:p>
            <a:pPr eaLnBrk="1" hangingPunct="1">
              <a:lnSpc>
                <a:spcPts val="4000"/>
              </a:lnSpc>
            </a:pPr>
            <a:endParaRPr lang="en-US" sz="2000" b="1" baseline="-25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200800" cy="3262314"/>
          </a:xfrm>
        </p:spPr>
        <p:txBody>
          <a:bodyPr/>
          <a:lstStyle/>
          <a:p>
            <a:pPr>
              <a:lnSpc>
                <a:spcPts val="3800"/>
              </a:lnSpc>
              <a:buNone/>
            </a:pPr>
            <a:r>
              <a:rPr lang="en-US" sz="2000" u="sng" dirty="0" smtClean="0"/>
              <a:t>Relationship 2: Relative prices and relative demand</a:t>
            </a:r>
          </a:p>
          <a:p>
            <a:pPr>
              <a:lnSpc>
                <a:spcPts val="3800"/>
              </a:lnSpc>
            </a:pPr>
            <a:r>
              <a:rPr lang="en-US" sz="2000" dirty="0" smtClean="0"/>
              <a:t>This also means that although the value of domestic production is equal to the value of domestic consumption, they are now at different points</a:t>
            </a:r>
          </a:p>
          <a:p>
            <a:pPr>
              <a:lnSpc>
                <a:spcPts val="3800"/>
              </a:lnSpc>
            </a:pPr>
            <a:r>
              <a:rPr lang="en-US" sz="2000" dirty="0" smtClean="0"/>
              <a:t>We determine where domestic consumption is along the trade line by introducing the concept of </a:t>
            </a:r>
            <a:r>
              <a:rPr lang="en-US" sz="2000" b="1" dirty="0" smtClean="0"/>
              <a:t>indifference curves</a:t>
            </a:r>
            <a:endParaRPr lang="en-US" sz="2000" dirty="0" smtClean="0"/>
          </a:p>
          <a:p>
            <a:pPr>
              <a:lnSpc>
                <a:spcPts val="4000"/>
              </a:lnSpc>
            </a:pPr>
            <a:endParaRPr lang="en-US" sz="2000" dirty="0" smtClean="0"/>
          </a:p>
          <a:p>
            <a:pPr eaLnBrk="1" hangingPunct="1">
              <a:lnSpc>
                <a:spcPts val="4000"/>
              </a:lnSpc>
            </a:pPr>
            <a:endParaRPr lang="en-US" sz="2000" b="1" baseline="-25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96752"/>
            <a:ext cx="86409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728" y="640144"/>
            <a:ext cx="482453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Introducing indifference curves</a:t>
            </a:r>
            <a:endParaRPr lang="en-AU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200800" cy="5373216"/>
          </a:xfrm>
        </p:spPr>
        <p:txBody>
          <a:bodyPr/>
          <a:lstStyle/>
          <a:p>
            <a:pPr>
              <a:lnSpc>
                <a:spcPts val="3200"/>
              </a:lnSpc>
              <a:buNone/>
            </a:pPr>
            <a:r>
              <a:rPr lang="en-US" sz="2000" u="sng" dirty="0" smtClean="0"/>
              <a:t>Indifference curves</a:t>
            </a:r>
          </a:p>
          <a:p>
            <a:pPr>
              <a:lnSpc>
                <a:spcPts val="3200"/>
              </a:lnSpc>
            </a:pPr>
            <a:r>
              <a:rPr lang="en-US" sz="2000" dirty="0" smtClean="0"/>
              <a:t>All points along a curve measure the same level of </a:t>
            </a:r>
            <a:r>
              <a:rPr lang="en-US" sz="2000" b="1" dirty="0" smtClean="0"/>
              <a:t>utility</a:t>
            </a:r>
            <a:r>
              <a:rPr lang="en-US" sz="2000" dirty="0" smtClean="0"/>
              <a:t> (satisfaction from consumption)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This means that consumers are </a:t>
            </a:r>
            <a:r>
              <a:rPr lang="en-US" sz="2000" u="sng" dirty="0" smtClean="0"/>
              <a:t>indifferent</a:t>
            </a:r>
            <a:r>
              <a:rPr lang="en-US" sz="2000" b="1" dirty="0" smtClean="0"/>
              <a:t> </a:t>
            </a:r>
            <a:r>
              <a:rPr lang="en-US" sz="2000" dirty="0" smtClean="0"/>
              <a:t>about </a:t>
            </a:r>
            <a:r>
              <a:rPr lang="en-US" sz="2000" i="1" dirty="0" smtClean="0"/>
              <a:t>where</a:t>
            </a:r>
            <a:r>
              <a:rPr lang="en-US" sz="2000" dirty="0" smtClean="0"/>
              <a:t> they consume on the same curve 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/>
              <a:t>Often called </a:t>
            </a:r>
            <a:r>
              <a:rPr lang="en-US" sz="2000" b="1" dirty="0" smtClean="0"/>
              <a:t>‘utility curves’</a:t>
            </a:r>
          </a:p>
          <a:p>
            <a:pPr lvl="0">
              <a:lnSpc>
                <a:spcPts val="3200"/>
              </a:lnSpc>
            </a:pPr>
            <a:r>
              <a:rPr lang="en-AU" sz="2000" dirty="0" smtClean="0"/>
              <a:t>Rules: </a:t>
            </a:r>
          </a:p>
          <a:p>
            <a:pPr lvl="1">
              <a:lnSpc>
                <a:spcPts val="3200"/>
              </a:lnSpc>
            </a:pPr>
            <a:r>
              <a:rPr lang="en-AU" sz="2000" dirty="0" smtClean="0">
                <a:cs typeface="+mn-cs"/>
              </a:rPr>
              <a:t>Cannot intersect (always parallel)</a:t>
            </a:r>
          </a:p>
          <a:p>
            <a:pPr lvl="1">
              <a:lnSpc>
                <a:spcPts val="3200"/>
              </a:lnSpc>
            </a:pPr>
            <a:r>
              <a:rPr lang="en-AU" sz="2000" dirty="0" smtClean="0">
                <a:cs typeface="+mn-cs"/>
              </a:rPr>
              <a:t>Utility functions are ordinal not cardinal </a:t>
            </a:r>
          </a:p>
          <a:p>
            <a:pPr lvl="1">
              <a:lnSpc>
                <a:spcPts val="3200"/>
              </a:lnSpc>
              <a:buNone/>
            </a:pPr>
            <a:r>
              <a:rPr lang="en-AU" sz="2000" dirty="0" smtClean="0">
                <a:cs typeface="+mn-cs"/>
              </a:rPr>
              <a:t>	(e.g. U = 10 is not twice the utility of U = 5)</a:t>
            </a:r>
          </a:p>
          <a:p>
            <a:pPr>
              <a:lnSpc>
                <a:spcPts val="3800"/>
              </a:lnSpc>
            </a:pPr>
            <a:endParaRPr lang="en-US" sz="2000" dirty="0" smtClean="0"/>
          </a:p>
          <a:p>
            <a:pPr>
              <a:lnSpc>
                <a:spcPts val="4000"/>
              </a:lnSpc>
            </a:pPr>
            <a:endParaRPr lang="en-US" sz="2000" dirty="0" smtClean="0"/>
          </a:p>
          <a:p>
            <a:pPr eaLnBrk="1" hangingPunct="1">
              <a:lnSpc>
                <a:spcPts val="4000"/>
              </a:lnSpc>
            </a:pPr>
            <a:endParaRPr lang="en-US" sz="2000" b="1" baseline="-25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200800" cy="4752528"/>
          </a:xfrm>
        </p:spPr>
        <p:txBody>
          <a:bodyPr/>
          <a:lstStyle/>
          <a:p>
            <a:pPr>
              <a:lnSpc>
                <a:spcPts val="3800"/>
              </a:lnSpc>
              <a:buNone/>
            </a:pPr>
            <a:r>
              <a:rPr lang="en-US" sz="2000" u="sng" dirty="0" smtClean="0"/>
              <a:t>Indifference curves</a:t>
            </a:r>
          </a:p>
          <a:p>
            <a:pPr>
              <a:lnSpc>
                <a:spcPts val="3700"/>
              </a:lnSpc>
            </a:pPr>
            <a:r>
              <a:rPr lang="en-AU" sz="2000" dirty="0" smtClean="0"/>
              <a:t>Shape:</a:t>
            </a:r>
          </a:p>
          <a:p>
            <a:pPr lvl="1">
              <a:lnSpc>
                <a:spcPts val="3700"/>
              </a:lnSpc>
            </a:pPr>
            <a:r>
              <a:rPr lang="en-AU" sz="2000" dirty="0" smtClean="0"/>
              <a:t>Inwards-bending, which means </a:t>
            </a:r>
            <a:r>
              <a:rPr lang="en-AU" sz="2000" b="1" dirty="0" smtClean="0"/>
              <a:t>diminishing marginal utility</a:t>
            </a:r>
          </a:p>
          <a:p>
            <a:pPr lvl="1">
              <a:lnSpc>
                <a:spcPts val="3700"/>
              </a:lnSpc>
            </a:pPr>
            <a:r>
              <a:rPr lang="en-AU" sz="2000" dirty="0" smtClean="0"/>
              <a:t>Straight indifference curves </a:t>
            </a:r>
            <a:r>
              <a:rPr lang="en-AU" sz="2000" i="1" dirty="0" smtClean="0"/>
              <a:t>are </a:t>
            </a:r>
            <a:r>
              <a:rPr lang="en-AU" sz="2000" dirty="0" smtClean="0"/>
              <a:t>possible: this means that the products are perfect substitutes</a:t>
            </a:r>
          </a:p>
          <a:p>
            <a:pPr lvl="1">
              <a:lnSpc>
                <a:spcPts val="3700"/>
              </a:lnSpc>
            </a:pPr>
            <a:r>
              <a:rPr lang="en-AU" sz="2000" dirty="0" smtClean="0"/>
              <a:t>Right-angled indifference curves are also possible: this means that the products are perfect complements</a:t>
            </a:r>
          </a:p>
          <a:p>
            <a:pPr>
              <a:lnSpc>
                <a:spcPts val="3800"/>
              </a:lnSpc>
            </a:pPr>
            <a:endParaRPr lang="en-US" sz="2000" dirty="0" smtClean="0"/>
          </a:p>
          <a:p>
            <a:pPr>
              <a:lnSpc>
                <a:spcPts val="4000"/>
              </a:lnSpc>
            </a:pPr>
            <a:endParaRPr lang="en-US" sz="2000" dirty="0" smtClean="0"/>
          </a:p>
          <a:p>
            <a:pPr eaLnBrk="1" hangingPunct="1">
              <a:lnSpc>
                <a:spcPts val="4000"/>
              </a:lnSpc>
            </a:pPr>
            <a:endParaRPr lang="en-US" sz="2000" b="1" baseline="-25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7200800" cy="4752528"/>
          </a:xfrm>
        </p:spPr>
        <p:txBody>
          <a:bodyPr/>
          <a:lstStyle/>
          <a:p>
            <a:pPr>
              <a:lnSpc>
                <a:spcPts val="3800"/>
              </a:lnSpc>
              <a:buNone/>
            </a:pPr>
            <a:r>
              <a:rPr lang="en-US" sz="2100" u="sng" dirty="0" smtClean="0"/>
              <a:t>Relationship 3: World relative supply and demand</a:t>
            </a:r>
          </a:p>
          <a:p>
            <a:pPr>
              <a:lnSpc>
                <a:spcPts val="3800"/>
              </a:lnSpc>
            </a:pPr>
            <a:r>
              <a:rPr lang="en-US" sz="2000" dirty="0" smtClean="0"/>
              <a:t>Essentially, we find the world relative price where world RS = RD </a:t>
            </a:r>
          </a:p>
          <a:p>
            <a:pPr>
              <a:lnSpc>
                <a:spcPts val="3800"/>
              </a:lnSpc>
            </a:pPr>
            <a:endParaRPr lang="en-US" sz="2000" dirty="0" smtClean="0"/>
          </a:p>
          <a:p>
            <a:pPr>
              <a:lnSpc>
                <a:spcPts val="3800"/>
              </a:lnSpc>
            </a:pPr>
            <a:r>
              <a:rPr lang="en-US" sz="2000" dirty="0" smtClean="0"/>
              <a:t>We looked at this in our last lecture…</a:t>
            </a:r>
          </a:p>
          <a:p>
            <a:pPr>
              <a:lnSpc>
                <a:spcPts val="3800"/>
              </a:lnSpc>
            </a:pPr>
            <a:endParaRPr lang="en-US" sz="2000" dirty="0" smtClean="0"/>
          </a:p>
          <a:p>
            <a:pPr lvl="3">
              <a:lnSpc>
                <a:spcPts val="3800"/>
              </a:lnSpc>
              <a:buNone/>
            </a:pPr>
            <a:r>
              <a:rPr lang="en-US" sz="2000" dirty="0" smtClean="0"/>
              <a:t>				…but here it is again!</a:t>
            </a:r>
            <a:endParaRPr lang="en-AU" sz="2000" dirty="0" smtClean="0"/>
          </a:p>
          <a:p>
            <a:pPr>
              <a:lnSpc>
                <a:spcPts val="3800"/>
              </a:lnSpc>
            </a:pPr>
            <a:endParaRPr lang="en-US" sz="2000" dirty="0" smtClean="0"/>
          </a:p>
          <a:p>
            <a:pPr>
              <a:lnSpc>
                <a:spcPts val="4000"/>
              </a:lnSpc>
            </a:pPr>
            <a:endParaRPr lang="en-US" sz="2000" dirty="0" smtClean="0"/>
          </a:p>
          <a:p>
            <a:pPr eaLnBrk="1" hangingPunct="1">
              <a:lnSpc>
                <a:spcPts val="4000"/>
              </a:lnSpc>
            </a:pPr>
            <a:endParaRPr lang="en-US" sz="2000" b="1" baseline="-25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287" y="620688"/>
            <a:ext cx="6436033" cy="55446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5868144" y="3573016"/>
            <a:ext cx="792088" cy="7200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473392" y="2060848"/>
            <a:ext cx="2520280" cy="2462213"/>
          </a:xfrm>
          <a:prstGeom prst="rect">
            <a:avLst/>
          </a:prstGeom>
          <a:solidFill>
            <a:srgbClr val="8FE2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Remember:</a:t>
            </a:r>
          </a:p>
          <a:p>
            <a:pPr algn="ctr"/>
            <a:r>
              <a:rPr lang="en-AU" sz="2200" dirty="0" smtClean="0">
                <a:latin typeface="Calibri" pitchFamily="34" charset="0"/>
              </a:rPr>
              <a:t>We assume that RD is the same everywhere in the world (this means the same consumer preferences)</a:t>
            </a:r>
            <a:endParaRPr lang="en-AU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09681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200800" cy="4752528"/>
          </a:xfrm>
        </p:spPr>
        <p:txBody>
          <a:bodyPr/>
          <a:lstStyle/>
          <a:p>
            <a:pPr>
              <a:lnSpc>
                <a:spcPts val="3800"/>
              </a:lnSpc>
              <a:buNone/>
            </a:pPr>
            <a:r>
              <a:rPr lang="en-AU" sz="2000" u="sng" dirty="0" smtClean="0"/>
              <a:t>Relationship 4: The effect of terms of trade</a:t>
            </a:r>
            <a:endParaRPr lang="en-AU" sz="2000" dirty="0" smtClean="0"/>
          </a:p>
          <a:p>
            <a:pPr>
              <a:lnSpc>
                <a:spcPts val="3800"/>
              </a:lnSpc>
            </a:pPr>
            <a:r>
              <a:rPr lang="en-US" sz="2000" dirty="0" smtClean="0"/>
              <a:t>Terms of trade = price of exports / price of imports 			</a:t>
            </a:r>
            <a:r>
              <a:rPr lang="en-US" sz="2000" b="1" dirty="0" smtClean="0"/>
              <a:t>= P</a:t>
            </a:r>
            <a:r>
              <a:rPr lang="en-US" sz="2000" b="1" baseline="-25000" dirty="0" smtClean="0"/>
              <a:t>X</a:t>
            </a:r>
            <a:r>
              <a:rPr lang="en-US" sz="2000" b="1" dirty="0" smtClean="0"/>
              <a:t> / P</a:t>
            </a:r>
            <a:r>
              <a:rPr lang="en-US" sz="2000" b="1" baseline="-25000" dirty="0" smtClean="0"/>
              <a:t>M</a:t>
            </a:r>
          </a:p>
          <a:p>
            <a:pPr>
              <a:lnSpc>
                <a:spcPts val="3800"/>
              </a:lnSpc>
            </a:pPr>
            <a:r>
              <a:rPr lang="en-US" sz="2000" dirty="0" smtClean="0"/>
              <a:t>A rise in a country’s terms of trade [</a:t>
            </a:r>
            <a:r>
              <a:rPr lang="en-US" sz="2000" dirty="0" smtClean="0">
                <a:sym typeface="Wingdings"/>
              </a:rPr>
              <a:t>P</a:t>
            </a:r>
            <a:r>
              <a:rPr lang="en-US" sz="2000" baseline="-25000" dirty="0" smtClean="0">
                <a:sym typeface="Wingdings"/>
              </a:rPr>
              <a:t>X</a:t>
            </a:r>
            <a:r>
              <a:rPr lang="en-US" sz="2000" dirty="0" smtClean="0">
                <a:sym typeface="Wingdings"/>
              </a:rPr>
              <a:t> or P</a:t>
            </a:r>
            <a:r>
              <a:rPr lang="en-US" sz="2000" baseline="-25000" dirty="0" smtClean="0">
                <a:sym typeface="Wingdings"/>
              </a:rPr>
              <a:t>M</a:t>
            </a:r>
            <a:r>
              <a:rPr lang="en-US" sz="2000" dirty="0" smtClean="0">
                <a:sym typeface="Wingdings"/>
              </a:rPr>
              <a:t>]</a:t>
            </a:r>
            <a:r>
              <a:rPr lang="en-US" sz="2000" dirty="0" smtClean="0"/>
              <a:t> leads to an </a:t>
            </a:r>
            <a:r>
              <a:rPr lang="en-US" sz="2000" u="sng" dirty="0" smtClean="0"/>
              <a:t>increase in welfare</a:t>
            </a:r>
            <a:endParaRPr lang="en-US" sz="2000" dirty="0" smtClean="0"/>
          </a:p>
          <a:p>
            <a:pPr>
              <a:lnSpc>
                <a:spcPts val="3800"/>
              </a:lnSpc>
            </a:pPr>
            <a:r>
              <a:rPr lang="en-US" sz="2000" dirty="0" smtClean="0"/>
              <a:t>A fall in a country’s terms of trade [</a:t>
            </a:r>
            <a:r>
              <a:rPr lang="en-US" sz="2000" dirty="0" smtClean="0">
                <a:sym typeface="Wingdings"/>
              </a:rPr>
              <a:t>P</a:t>
            </a:r>
            <a:r>
              <a:rPr lang="en-US" sz="2000" baseline="-25000" dirty="0" smtClean="0">
                <a:sym typeface="Wingdings"/>
              </a:rPr>
              <a:t>X</a:t>
            </a:r>
            <a:r>
              <a:rPr lang="en-US" sz="2000" dirty="0" smtClean="0">
                <a:sym typeface="Wingdings"/>
              </a:rPr>
              <a:t> or  P</a:t>
            </a:r>
            <a:r>
              <a:rPr lang="en-US" sz="2000" baseline="-25000" dirty="0" smtClean="0">
                <a:sym typeface="Wingdings"/>
              </a:rPr>
              <a:t>M</a:t>
            </a:r>
            <a:r>
              <a:rPr lang="en-US" sz="2000" dirty="0" smtClean="0">
                <a:sym typeface="Wingdings"/>
              </a:rPr>
              <a:t>] </a:t>
            </a:r>
            <a:r>
              <a:rPr lang="en-US" sz="2000" dirty="0" smtClean="0"/>
              <a:t>leads to a </a:t>
            </a:r>
            <a:r>
              <a:rPr lang="en-US" sz="2000" u="sng" dirty="0" smtClean="0"/>
              <a:t>decrease in welfare</a:t>
            </a:r>
          </a:p>
          <a:p>
            <a:pPr lvl="1">
              <a:lnSpc>
                <a:spcPts val="3800"/>
              </a:lnSpc>
            </a:pPr>
            <a:r>
              <a:rPr lang="en-US" sz="2000" dirty="0" smtClean="0"/>
              <a:t>Both are measured by where a country can consume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7"/>
            <a:ext cx="8640960" cy="600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63664" y="826984"/>
            <a:ext cx="2304256" cy="430887"/>
          </a:xfrm>
          <a:prstGeom prst="rect">
            <a:avLst/>
          </a:prstGeom>
          <a:solidFill>
            <a:srgbClr val="8FE2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RS = Domestic RS</a:t>
            </a:r>
            <a:endParaRPr lang="en-AU" sz="2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196752"/>
            <a:ext cx="2592288" cy="1446550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200" dirty="0" smtClean="0">
                <a:latin typeface="Calibri" pitchFamily="34" charset="0"/>
              </a:rPr>
              <a:t>As the terms of trade increase [</a:t>
            </a:r>
            <a:r>
              <a:rPr lang="en-AU" sz="2200" dirty="0" smtClean="0">
                <a:latin typeface="Calibri" pitchFamily="34" charset="0"/>
                <a:sym typeface="Wingdings"/>
              </a:rPr>
              <a:t>(P</a:t>
            </a:r>
            <a:r>
              <a:rPr lang="en-AU" sz="2200" baseline="-25000" dirty="0" smtClean="0">
                <a:latin typeface="Calibri" pitchFamily="34" charset="0"/>
                <a:sym typeface="Wingdings"/>
              </a:rPr>
              <a:t>C</a:t>
            </a:r>
            <a:r>
              <a:rPr lang="en-AU" sz="2200" dirty="0" smtClean="0">
                <a:latin typeface="Calibri" pitchFamily="34" charset="0"/>
                <a:sym typeface="Wingdings"/>
              </a:rPr>
              <a:t>/P</a:t>
            </a:r>
            <a:r>
              <a:rPr lang="en-AU" sz="2200" baseline="-25000" dirty="0" smtClean="0">
                <a:latin typeface="Calibri" pitchFamily="34" charset="0"/>
                <a:sym typeface="Wingdings"/>
              </a:rPr>
              <a:t>F</a:t>
            </a:r>
            <a:r>
              <a:rPr lang="en-AU" sz="2200" dirty="0" smtClean="0">
                <a:latin typeface="Calibri" pitchFamily="34" charset="0"/>
                <a:sym typeface="Wingdings"/>
              </a:rPr>
              <a:t>)], welfare increases </a:t>
            </a:r>
          </a:p>
          <a:p>
            <a:pPr algn="ctr">
              <a:spcAft>
                <a:spcPts val="0"/>
              </a:spcAft>
            </a:pPr>
            <a:r>
              <a:rPr lang="en-AU" sz="2200" dirty="0" smtClean="0">
                <a:latin typeface="Calibri" pitchFamily="34" charset="0"/>
                <a:sym typeface="Wingdings"/>
              </a:rPr>
              <a:t>[D3 =&gt; D1= &gt; D2]</a:t>
            </a:r>
            <a:endParaRPr lang="en-AU" sz="2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09681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772816"/>
            <a:ext cx="6552728" cy="3262314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en-US" sz="2400" dirty="0" smtClean="0"/>
              <a:t>Introduction</a:t>
            </a:r>
          </a:p>
          <a:p>
            <a:pPr eaLnBrk="1" hangingPunct="1">
              <a:lnSpc>
                <a:spcPts val="5000"/>
              </a:lnSpc>
            </a:pPr>
            <a:r>
              <a:rPr lang="en-US" sz="2400" dirty="0" smtClean="0"/>
              <a:t>Setting up the Model</a:t>
            </a:r>
          </a:p>
          <a:p>
            <a:pPr eaLnBrk="1" hangingPunct="1">
              <a:lnSpc>
                <a:spcPts val="5000"/>
              </a:lnSpc>
            </a:pPr>
            <a:r>
              <a:rPr lang="en-US" sz="2400" dirty="0" smtClean="0"/>
              <a:t>Adding in the Trade</a:t>
            </a:r>
          </a:p>
          <a:p>
            <a:pPr eaLnBrk="1" hangingPunct="1">
              <a:lnSpc>
                <a:spcPts val="5000"/>
              </a:lnSpc>
            </a:pPr>
            <a:r>
              <a:rPr lang="en-US" sz="2400" dirty="0" smtClean="0"/>
              <a:t>Using the Model</a:t>
            </a:r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Adding in the Trade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613256"/>
            <a:ext cx="6552728" cy="3262314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sz="2000" dirty="0" smtClean="0"/>
              <a:t>In a two-economy world, the amount of exports for one country are the imports for the other</a:t>
            </a:r>
          </a:p>
          <a:p>
            <a:pPr lvl="1">
              <a:lnSpc>
                <a:spcPts val="4000"/>
              </a:lnSpc>
            </a:pPr>
            <a:r>
              <a:rPr lang="en-US" sz="2000" dirty="0" smtClean="0"/>
              <a:t>E.g.  Home’s imports = </a:t>
            </a:r>
            <a:r>
              <a:rPr lang="en-US" sz="2000" dirty="0" err="1" smtClean="0"/>
              <a:t>Foreign’s</a:t>
            </a:r>
            <a:r>
              <a:rPr lang="en-US" sz="2000" dirty="0" smtClean="0"/>
              <a:t> exports; Home’s exports = </a:t>
            </a:r>
            <a:r>
              <a:rPr lang="en-US" sz="2000" dirty="0" err="1" smtClean="0"/>
              <a:t>Foreign’s</a:t>
            </a:r>
            <a:r>
              <a:rPr lang="en-US" sz="2000" dirty="0" smtClean="0"/>
              <a:t> imports</a:t>
            </a:r>
          </a:p>
          <a:p>
            <a:pPr eaLnBrk="1" hangingPunct="1">
              <a:lnSpc>
                <a:spcPts val="4000"/>
              </a:lnSpc>
            </a:pPr>
            <a:r>
              <a:rPr lang="en-US" sz="2000" dirty="0" smtClean="0"/>
              <a:t>This creates </a:t>
            </a:r>
            <a:r>
              <a:rPr lang="en-US" sz="2000" b="1" dirty="0" smtClean="0"/>
              <a:t>trade triangles</a:t>
            </a:r>
            <a:r>
              <a:rPr lang="en-US" sz="2000" dirty="0" smtClean="0"/>
              <a:t> on our diagram of equal base and height (i.e. equal size!)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18586"/>
            <a:ext cx="8640960" cy="490601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432048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Calibri" pitchFamily="34" charset="0"/>
              </a:rPr>
              <a:t>Trade triangles  [in </a:t>
            </a:r>
            <a:r>
              <a:rPr lang="en-AU" sz="2800" b="1" dirty="0" smtClean="0">
                <a:solidFill>
                  <a:srgbClr val="00B050"/>
                </a:solidFill>
                <a:latin typeface="Calibri" pitchFamily="34" charset="0"/>
              </a:rPr>
              <a:t>green</a:t>
            </a:r>
            <a:r>
              <a:rPr lang="en-AU" sz="2800" b="1" dirty="0" smtClean="0">
                <a:latin typeface="Calibri" pitchFamily="34" charset="0"/>
              </a:rPr>
              <a:t>]</a:t>
            </a:r>
            <a:endParaRPr lang="en-AU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09681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613256"/>
            <a:ext cx="6552728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Now that we have the Standard Trade Model all worked out, let’s do things with it!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First, let’s look at the effect of </a:t>
            </a:r>
            <a:r>
              <a:rPr lang="en-US" sz="2000" b="1" dirty="0" smtClean="0"/>
              <a:t>economic growth</a:t>
            </a:r>
            <a:r>
              <a:rPr lang="en-US" sz="2000" dirty="0" smtClean="0"/>
              <a:t> on the Model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Growth inevitably has a bias towards one product or the other (</a:t>
            </a:r>
            <a:r>
              <a:rPr lang="en-US" sz="2000" b="1" dirty="0" smtClean="0"/>
              <a:t>‘biased growth’</a:t>
            </a:r>
            <a:r>
              <a:rPr lang="en-US" sz="2000" dirty="0" smtClean="0"/>
              <a:t>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613256"/>
            <a:ext cx="6552728" cy="3262314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sz="2000" dirty="0" smtClean="0"/>
              <a:t>There are two main reasons for growth:</a:t>
            </a:r>
          </a:p>
          <a:p>
            <a:pPr lvl="1">
              <a:lnSpc>
                <a:spcPts val="4000"/>
              </a:lnSpc>
            </a:pPr>
            <a:r>
              <a:rPr lang="en-US" sz="2000" b="1" dirty="0" smtClean="0"/>
              <a:t>Technological progress</a:t>
            </a:r>
            <a:r>
              <a:rPr lang="en-US" sz="2000" dirty="0" smtClean="0"/>
              <a:t> in one sector will expand the PPF more in that product’s direction  [as per the </a:t>
            </a:r>
            <a:r>
              <a:rPr lang="en-US" sz="2000" u="sng" dirty="0" smtClean="0"/>
              <a:t>Ricardian Model</a:t>
            </a:r>
            <a:r>
              <a:rPr lang="en-US" sz="2000" dirty="0" smtClean="0"/>
              <a:t>]</a:t>
            </a:r>
          </a:p>
          <a:p>
            <a:pPr lvl="1">
              <a:lnSpc>
                <a:spcPts val="4000"/>
              </a:lnSpc>
            </a:pPr>
            <a:r>
              <a:rPr lang="en-US" sz="2000" b="1" dirty="0" smtClean="0"/>
              <a:t>An increase in a factor endowment</a:t>
            </a:r>
            <a:r>
              <a:rPr lang="en-US" sz="2000" dirty="0" smtClean="0"/>
              <a:t> will expand the PPF more in the direction of the product that uses that factor intensively</a:t>
            </a:r>
            <a:r>
              <a:rPr lang="en-US" sz="2000" b="1" dirty="0" smtClean="0"/>
              <a:t>   </a:t>
            </a:r>
            <a:r>
              <a:rPr lang="en-US" sz="2000" dirty="0" smtClean="0"/>
              <a:t>[as per the </a:t>
            </a:r>
            <a:r>
              <a:rPr lang="en-US" sz="2000" u="sng" dirty="0" smtClean="0"/>
              <a:t>Heckscher-Ohlin Model</a:t>
            </a:r>
            <a:r>
              <a:rPr lang="en-US" sz="2000" dirty="0" smtClean="0"/>
              <a:t>]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0960" cy="5976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620688"/>
            <a:ext cx="6048672" cy="55446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19648" y="836712"/>
            <a:ext cx="2448272" cy="1107996"/>
          </a:xfrm>
          <a:prstGeom prst="rect">
            <a:avLst/>
          </a:prstGeom>
          <a:solidFill>
            <a:srgbClr val="8FE2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latin typeface="Calibri" pitchFamily="34" charset="0"/>
              </a:rPr>
              <a:t>Note:</a:t>
            </a:r>
          </a:p>
          <a:p>
            <a:pPr algn="ctr"/>
            <a:r>
              <a:rPr lang="en-AU" sz="2200" dirty="0" smtClean="0">
                <a:latin typeface="Calibri" pitchFamily="34" charset="0"/>
              </a:rPr>
              <a:t>These are domestic RS curves</a:t>
            </a:r>
            <a:endParaRPr lang="en-AU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7"/>
            <a:ext cx="8640960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776" y="692696"/>
            <a:ext cx="2251704" cy="769441"/>
          </a:xfrm>
          <a:prstGeom prst="rect">
            <a:avLst/>
          </a:prstGeom>
          <a:solidFill>
            <a:srgbClr val="8FE2FF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>
                <a:latin typeface="Calibri" pitchFamily="34" charset="0"/>
              </a:rPr>
              <a:t>...and these are world RS curves!</a:t>
            </a:r>
            <a:endParaRPr lang="en-AU" sz="22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28800"/>
            <a:ext cx="6552728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Note from the last slide that the product bias of the economic growth leads to a </a:t>
            </a:r>
            <a:r>
              <a:rPr lang="en-US" sz="2000" u="sng" dirty="0" smtClean="0"/>
              <a:t>fall</a:t>
            </a:r>
            <a:r>
              <a:rPr lang="en-US" sz="2000" dirty="0" smtClean="0"/>
              <a:t> in the relative price of that product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One the face of it, this seems like a bad thing for the country that exports that product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But you have to remember that there is also a volume effect with economic growth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Using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6552728" cy="326231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2000" dirty="0" smtClean="0"/>
              <a:t>So it depends which change is bigger: </a:t>
            </a:r>
          </a:p>
          <a:p>
            <a:pPr lvl="1">
              <a:lnSpc>
                <a:spcPts val="3500"/>
              </a:lnSpc>
              <a:buNone/>
            </a:pPr>
            <a:r>
              <a:rPr lang="en-US" sz="2000" dirty="0" smtClean="0">
                <a:sym typeface="Wingdings"/>
              </a:rPr>
              <a:t>	P</a:t>
            </a:r>
            <a:r>
              <a:rPr lang="en-US" sz="2000" baseline="-25000" dirty="0" smtClean="0">
                <a:sym typeface="Wingdings"/>
              </a:rPr>
              <a:t>C</a:t>
            </a:r>
            <a:r>
              <a:rPr lang="en-US" sz="2000" dirty="0" smtClean="0">
                <a:sym typeface="Wingdings"/>
              </a:rPr>
              <a:t>/P</a:t>
            </a:r>
            <a:r>
              <a:rPr lang="en-US" sz="2000" baseline="-25000" dirty="0" smtClean="0">
                <a:sym typeface="Wingdings"/>
              </a:rPr>
              <a:t>F</a:t>
            </a:r>
            <a:r>
              <a:rPr lang="en-US" sz="2000" dirty="0" smtClean="0">
                <a:sym typeface="Wingdings"/>
              </a:rPr>
              <a:t> , or Q</a:t>
            </a:r>
            <a:r>
              <a:rPr lang="en-US" sz="2000" baseline="-25000" dirty="0" smtClean="0">
                <a:sym typeface="Wingdings"/>
              </a:rPr>
              <a:t>C</a:t>
            </a:r>
            <a:r>
              <a:rPr lang="en-US" sz="2000" dirty="0" smtClean="0">
                <a:sym typeface="Wingdings"/>
              </a:rPr>
              <a:t>   </a:t>
            </a:r>
          </a:p>
          <a:p>
            <a:pPr marL="342900" lvl="1" indent="-342900">
              <a:lnSpc>
                <a:spcPts val="3500"/>
              </a:lnSpc>
              <a:buChar char="•"/>
            </a:pPr>
            <a:r>
              <a:rPr lang="en-US" sz="2000" dirty="0" smtClean="0">
                <a:cs typeface="+mn-cs"/>
                <a:sym typeface="Wingdings"/>
              </a:rPr>
              <a:t>For a small economy, the quantity effect (</a:t>
            </a:r>
            <a:r>
              <a:rPr lang="en-US" sz="2000" dirty="0" smtClean="0">
                <a:sym typeface="Wingdings"/>
              </a:rPr>
              <a:t>Q</a:t>
            </a:r>
            <a:r>
              <a:rPr lang="en-US" sz="2000" baseline="-25000" dirty="0" smtClean="0">
                <a:sym typeface="Wingdings"/>
              </a:rPr>
              <a:t>C</a:t>
            </a:r>
            <a:r>
              <a:rPr lang="en-US" sz="2000" dirty="0" smtClean="0">
                <a:sym typeface="Wingdings"/>
              </a:rPr>
              <a:t>) </a:t>
            </a:r>
            <a:r>
              <a:rPr lang="en-US" sz="2000" dirty="0" smtClean="0">
                <a:cs typeface="+mn-cs"/>
                <a:sym typeface="Wingdings"/>
              </a:rPr>
              <a:t>would usually be bigger</a:t>
            </a:r>
          </a:p>
          <a:p>
            <a:pPr marL="342900" lvl="1" indent="-342900">
              <a:lnSpc>
                <a:spcPts val="3500"/>
              </a:lnSpc>
              <a:buChar char="•"/>
            </a:pPr>
            <a:r>
              <a:rPr lang="en-US" sz="2000" dirty="0" smtClean="0">
                <a:cs typeface="+mn-cs"/>
                <a:sym typeface="Wingdings"/>
              </a:rPr>
              <a:t>However, if the price effect (</a:t>
            </a:r>
            <a:r>
              <a:rPr lang="en-US" sz="2000" dirty="0" smtClean="0">
                <a:sym typeface="Wingdings"/>
              </a:rPr>
              <a:t>P</a:t>
            </a:r>
            <a:r>
              <a:rPr lang="en-US" sz="2000" baseline="-25000" dirty="0" smtClean="0">
                <a:sym typeface="Wingdings"/>
              </a:rPr>
              <a:t>C</a:t>
            </a:r>
            <a:r>
              <a:rPr lang="en-US" sz="2000" dirty="0" smtClean="0">
                <a:sym typeface="Wingdings"/>
              </a:rPr>
              <a:t>/P</a:t>
            </a:r>
            <a:r>
              <a:rPr lang="en-US" sz="2000" baseline="-25000" dirty="0" smtClean="0">
                <a:sym typeface="Wingdings"/>
              </a:rPr>
              <a:t>F</a:t>
            </a:r>
            <a:r>
              <a:rPr lang="en-US" sz="2000" dirty="0" smtClean="0">
                <a:sym typeface="Wingdings"/>
              </a:rPr>
              <a:t>; a drop in its terms of trade)</a:t>
            </a:r>
            <a:r>
              <a:rPr lang="en-US" sz="2000" dirty="0" smtClean="0">
                <a:cs typeface="+mn-cs"/>
                <a:sym typeface="Wingdings"/>
              </a:rPr>
              <a:t> is bigger than the quantity effect, then we get </a:t>
            </a:r>
            <a:r>
              <a:rPr lang="en-US" sz="2000" b="1" dirty="0" smtClean="0">
                <a:cs typeface="+mn-cs"/>
                <a:sym typeface="Wingdings"/>
              </a:rPr>
              <a:t>immiserising growth</a:t>
            </a:r>
          </a:p>
          <a:p>
            <a:pPr lvl="1">
              <a:lnSpc>
                <a:spcPts val="3500"/>
              </a:lnSpc>
            </a:pPr>
            <a:r>
              <a:rPr lang="en-US" sz="2000" dirty="0" smtClean="0"/>
              <a:t>I.e. growth that is bad, and makes you miserable!</a:t>
            </a:r>
          </a:p>
          <a:p>
            <a:pPr marL="342900" lvl="1" indent="-342900">
              <a:lnSpc>
                <a:spcPts val="3500"/>
              </a:lnSpc>
              <a:buChar char="•"/>
            </a:pPr>
            <a:endParaRPr lang="en-US" sz="2000" dirty="0" smtClean="0"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lvl="0"/>
            <a:r>
              <a:rPr lang="en-AU" sz="2800" dirty="0" smtClean="0"/>
              <a:t>Introduction</a:t>
            </a:r>
            <a:endParaRPr lang="en-AU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560840" cy="4378808"/>
          </a:xfrm>
        </p:spPr>
        <p:txBody>
          <a:bodyPr/>
          <a:lstStyle/>
          <a:p>
            <a:pPr>
              <a:lnSpc>
                <a:spcPts val="2800"/>
              </a:lnSpc>
              <a:buNone/>
            </a:pPr>
            <a:r>
              <a:rPr lang="en-US" sz="2000" u="sng" dirty="0" smtClean="0"/>
              <a:t>So far:</a:t>
            </a:r>
          </a:p>
          <a:p>
            <a:pPr>
              <a:lnSpc>
                <a:spcPts val="2800"/>
              </a:lnSpc>
            </a:pPr>
            <a:r>
              <a:rPr lang="en-US" sz="2000" b="1" dirty="0" smtClean="0"/>
              <a:t>The Ricardian Model:</a:t>
            </a:r>
            <a:r>
              <a:rPr lang="en-US" sz="2000" dirty="0" smtClean="0"/>
              <a:t> </a:t>
            </a:r>
          </a:p>
          <a:p>
            <a:pPr lvl="1">
              <a:lnSpc>
                <a:spcPts val="2800"/>
              </a:lnSpc>
            </a:pPr>
            <a:r>
              <a:rPr lang="en-US" sz="2000" dirty="0" smtClean="0"/>
              <a:t>How comparative advantage leads to gains from trade</a:t>
            </a:r>
          </a:p>
          <a:p>
            <a:pPr>
              <a:lnSpc>
                <a:spcPts val="2800"/>
              </a:lnSpc>
            </a:pPr>
            <a:r>
              <a:rPr lang="en-US" sz="2000" b="1" dirty="0" smtClean="0"/>
              <a:t>The Specific Factors Model</a:t>
            </a:r>
          </a:p>
          <a:p>
            <a:pPr lvl="1">
              <a:lnSpc>
                <a:spcPts val="2800"/>
              </a:lnSpc>
            </a:pPr>
            <a:r>
              <a:rPr lang="en-US" sz="2000" dirty="0" smtClean="0"/>
              <a:t>Tracks distributional effects of trade in the short-run</a:t>
            </a:r>
          </a:p>
          <a:p>
            <a:pPr>
              <a:lnSpc>
                <a:spcPts val="2800"/>
              </a:lnSpc>
            </a:pPr>
            <a:r>
              <a:rPr lang="en-US" sz="2000" b="1" dirty="0" smtClean="0"/>
              <a:t>The Heckscher-Ohlin Model</a:t>
            </a:r>
          </a:p>
          <a:p>
            <a:pPr lvl="1">
              <a:lnSpc>
                <a:spcPts val="2800"/>
              </a:lnSpc>
            </a:pPr>
            <a:r>
              <a:rPr lang="en-US" sz="2000" dirty="0" smtClean="0"/>
              <a:t>Tracks distributional effects of trade in the long-run</a:t>
            </a:r>
          </a:p>
          <a:p>
            <a:pPr lvl="1">
              <a:lnSpc>
                <a:spcPts val="2800"/>
              </a:lnSpc>
            </a:pPr>
            <a:r>
              <a:rPr lang="en-US" sz="2000" dirty="0" smtClean="0"/>
              <a:t>Shows that differences in resource endowments drive trade</a:t>
            </a:r>
          </a:p>
          <a:p>
            <a:pPr lvl="1">
              <a:lnSpc>
                <a:spcPts val="28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613256"/>
            <a:ext cx="6552728" cy="3262314"/>
          </a:xfrm>
        </p:spPr>
        <p:txBody>
          <a:bodyPr/>
          <a:lstStyle/>
          <a:p>
            <a:pPr eaLnBrk="1" hangingPunct="1">
              <a:lnSpc>
                <a:spcPts val="4500"/>
              </a:lnSpc>
              <a:buNone/>
            </a:pPr>
            <a:r>
              <a:rPr lang="en-US" sz="2000" b="1" u="sng" dirty="0" smtClean="0"/>
              <a:t>The Standard Trade Model</a:t>
            </a:r>
          </a:p>
          <a:p>
            <a:pPr>
              <a:lnSpc>
                <a:spcPts val="4500"/>
              </a:lnSpc>
            </a:pPr>
            <a:r>
              <a:rPr lang="en-US" sz="2000" dirty="0" smtClean="0"/>
              <a:t>The Standard Trade Model attempts to capture the key insights of the previous three models and create a </a:t>
            </a:r>
            <a:r>
              <a:rPr lang="en-US" sz="2000" u="sng" dirty="0" smtClean="0"/>
              <a:t>general model</a:t>
            </a:r>
          </a:p>
          <a:p>
            <a:pPr lvl="1">
              <a:lnSpc>
                <a:spcPts val="4500"/>
              </a:lnSpc>
            </a:pPr>
            <a:r>
              <a:rPr lang="en-US" sz="2000" dirty="0" smtClean="0"/>
              <a:t>I.e. A model that can be applied generally, rather than to the more specific situations that the earlier models address</a:t>
            </a:r>
          </a:p>
          <a:p>
            <a:pPr eaLnBrk="1" hangingPunct="1">
              <a:lnSpc>
                <a:spcPct val="20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613256"/>
            <a:ext cx="6552728" cy="3262314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None/>
            </a:pPr>
            <a:r>
              <a:rPr lang="en-US" sz="2000" b="1" u="sng" dirty="0" smtClean="0"/>
              <a:t>The Standard Trade Model</a:t>
            </a:r>
          </a:p>
          <a:p>
            <a:pPr eaLnBrk="1" hangingPunct="1">
              <a:lnSpc>
                <a:spcPts val="4000"/>
              </a:lnSpc>
            </a:pPr>
            <a:r>
              <a:rPr lang="en-US" sz="2000" dirty="0" smtClean="0"/>
              <a:t>The Model incorporates four key relationships:</a:t>
            </a:r>
          </a:p>
          <a:p>
            <a:pPr marL="914400" lvl="1" indent="-457200">
              <a:lnSpc>
                <a:spcPts val="4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000" dirty="0" smtClean="0"/>
              <a:t>The PPF and relative supply</a:t>
            </a:r>
          </a:p>
          <a:p>
            <a:pPr marL="914400" lvl="1" indent="-457200">
              <a:lnSpc>
                <a:spcPts val="4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000" dirty="0" smtClean="0"/>
              <a:t>Relative prices and relative demand</a:t>
            </a:r>
          </a:p>
          <a:p>
            <a:pPr marL="914400" lvl="1" indent="-457200">
              <a:lnSpc>
                <a:spcPts val="4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000" dirty="0" smtClean="0"/>
              <a:t>World relative supply and world relative demand (‘general equilibrium’)</a:t>
            </a:r>
          </a:p>
          <a:p>
            <a:pPr marL="914400" lvl="1" indent="-457200">
              <a:lnSpc>
                <a:spcPts val="4000"/>
              </a:lnSpc>
              <a:buClr>
                <a:srgbClr val="4A81FC"/>
              </a:buClr>
              <a:buFont typeface="+mj-lt"/>
              <a:buAutoNum type="arabicPeriod"/>
            </a:pPr>
            <a:r>
              <a:rPr lang="en-US" sz="2000" dirty="0" smtClean="0"/>
              <a:t>The effects of </a:t>
            </a:r>
            <a:r>
              <a:rPr lang="en-US" sz="2000" b="1" dirty="0" smtClean="0"/>
              <a:t>terms of trade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056784" cy="3262314"/>
          </a:xfrm>
        </p:spPr>
        <p:txBody>
          <a:bodyPr/>
          <a:lstStyle/>
          <a:p>
            <a:pPr>
              <a:lnSpc>
                <a:spcPts val="4000"/>
              </a:lnSpc>
              <a:buNone/>
            </a:pPr>
            <a:r>
              <a:rPr lang="en-US" sz="2000" u="sng" dirty="0" smtClean="0"/>
              <a:t>Relationship 1: The PPF and relative supply</a:t>
            </a:r>
          </a:p>
          <a:p>
            <a:pPr eaLnBrk="1" hangingPunct="1">
              <a:lnSpc>
                <a:spcPts val="4000"/>
              </a:lnSpc>
            </a:pPr>
            <a:r>
              <a:rPr lang="en-US" sz="2000" dirty="0" smtClean="0"/>
              <a:t>Let’s use cloth and food again as our two products</a:t>
            </a:r>
          </a:p>
          <a:p>
            <a:pPr eaLnBrk="1" hangingPunct="1">
              <a:lnSpc>
                <a:spcPts val="4000"/>
              </a:lnSpc>
            </a:pPr>
            <a:r>
              <a:rPr lang="en-US" sz="2000" dirty="0" smtClean="0"/>
              <a:t>Like the Heckscher-Ohlin Model, our PPF is outwards-bending and we produce where we maximise the value of our production</a:t>
            </a:r>
          </a:p>
          <a:p>
            <a:pPr lvl="1">
              <a:lnSpc>
                <a:spcPts val="4000"/>
              </a:lnSpc>
            </a:pPr>
            <a:r>
              <a:rPr lang="en-US" sz="2000" dirty="0" smtClean="0"/>
              <a:t>This is where the isovalue line is tangential to the PPF</a:t>
            </a:r>
          </a:p>
          <a:p>
            <a:pPr lvl="1">
              <a:lnSpc>
                <a:spcPts val="4000"/>
              </a:lnSpc>
            </a:pPr>
            <a:r>
              <a:rPr lang="en-US" sz="2000" dirty="0" smtClean="0"/>
              <a:t>Our isovalue lines all have: </a:t>
            </a:r>
            <a:r>
              <a:rPr lang="en-US" sz="2000" b="1" dirty="0" smtClean="0"/>
              <a:t>Slope = – P</a:t>
            </a:r>
            <a:r>
              <a:rPr lang="en-US" sz="2000" b="1" baseline="-25000" dirty="0" smtClean="0"/>
              <a:t>C</a:t>
            </a:r>
            <a:r>
              <a:rPr lang="en-US" sz="2000" b="1" dirty="0" smtClean="0"/>
              <a:t> / P</a:t>
            </a:r>
            <a:r>
              <a:rPr lang="en-US" sz="2000" b="1" baseline="-25000" dirty="0" smtClean="0"/>
              <a:t>F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8"/>
            <a:ext cx="86412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4208" y="1412776"/>
            <a:ext cx="1872208" cy="1008112"/>
          </a:xfrm>
          <a:prstGeom prst="rect">
            <a:avLst/>
          </a:prstGeom>
          <a:solidFill>
            <a:srgbClr val="FFFF99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AU" sz="2000" b="1" dirty="0" smtClean="0">
                <a:latin typeface="Calibri" pitchFamily="34" charset="0"/>
              </a:rPr>
              <a:t>Slope of isovalue lines </a:t>
            </a:r>
          </a:p>
          <a:p>
            <a:pPr algn="ctr">
              <a:spcAft>
                <a:spcPts val="0"/>
              </a:spcAft>
            </a:pPr>
            <a:r>
              <a:rPr lang="en-AU" sz="2000" b="1" dirty="0" smtClean="0">
                <a:latin typeface="Calibri" pitchFamily="34" charset="0"/>
              </a:rPr>
              <a:t>= </a:t>
            </a:r>
            <a:r>
              <a:rPr lang="en-US" sz="2000" b="1" dirty="0" smtClean="0">
                <a:latin typeface="Calibri" pitchFamily="34" charset="0"/>
              </a:rPr>
              <a:t>– P</a:t>
            </a:r>
            <a:r>
              <a:rPr lang="en-US" sz="2000" b="1" baseline="-25000" dirty="0" smtClean="0">
                <a:latin typeface="Calibri" pitchFamily="34" charset="0"/>
              </a:rPr>
              <a:t>C</a:t>
            </a:r>
            <a:r>
              <a:rPr lang="en-US" sz="2000" b="1" dirty="0" smtClean="0">
                <a:latin typeface="Calibri" pitchFamily="34" charset="0"/>
              </a:rPr>
              <a:t> / P</a:t>
            </a:r>
            <a:r>
              <a:rPr lang="en-US" sz="2000" b="1" baseline="-25000" dirty="0" smtClean="0">
                <a:latin typeface="Calibri" pitchFamily="34" charset="0"/>
              </a:rPr>
              <a:t>F</a:t>
            </a:r>
            <a:r>
              <a:rPr lang="en-AU" sz="2000" b="1" dirty="0" smtClean="0">
                <a:latin typeface="Calibri" pitchFamily="34" charset="0"/>
              </a:rPr>
              <a:t> </a:t>
            </a:r>
            <a:endParaRPr lang="en-AU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Setting up the Model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056784" cy="3262314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sz="2000" u="sng" dirty="0" smtClean="0"/>
              <a:t>Relationship 1: The PPF and relative supply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As the relative price changes, it traces out the PPF</a:t>
            </a:r>
          </a:p>
          <a:p>
            <a:pPr lvl="1">
              <a:lnSpc>
                <a:spcPct val="200000"/>
              </a:lnSpc>
            </a:pPr>
            <a:r>
              <a:rPr lang="en-US" sz="2000" dirty="0" smtClean="0"/>
              <a:t>I.e. The relative price line bends around the PPF</a:t>
            </a:r>
          </a:p>
          <a:p>
            <a:pPr eaLnBrk="1" hangingPunct="1">
              <a:lnSpc>
                <a:spcPct val="200000"/>
              </a:lnSpc>
            </a:pPr>
            <a:r>
              <a:rPr lang="en-US" sz="2000" dirty="0" smtClean="0"/>
              <a:t>However, our relative price is determined by the relative supply curve</a:t>
            </a:r>
            <a:endParaRPr lang="en-US" sz="2000" b="1" baseline="-25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30417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3295</TotalTime>
  <Words>962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Lecture 1</vt:lpstr>
      <vt:lpstr>International Economics</vt:lpstr>
      <vt:lpstr>Overview</vt:lpstr>
      <vt:lpstr>Introduction</vt:lpstr>
      <vt:lpstr>Introduction</vt:lpstr>
      <vt:lpstr>Introduction</vt:lpstr>
      <vt:lpstr>Setting up the Model</vt:lpstr>
      <vt:lpstr>Slide 6</vt:lpstr>
      <vt:lpstr>Setting up the Model</vt:lpstr>
      <vt:lpstr>Slide 8</vt:lpstr>
      <vt:lpstr>Setting up the Model</vt:lpstr>
      <vt:lpstr>Setting up the Model</vt:lpstr>
      <vt:lpstr>Setting up the Model</vt:lpstr>
      <vt:lpstr>Slide 12</vt:lpstr>
      <vt:lpstr>Setting up the Model</vt:lpstr>
      <vt:lpstr>Setting up the Model</vt:lpstr>
      <vt:lpstr>Setting up the Model</vt:lpstr>
      <vt:lpstr>Slide 16</vt:lpstr>
      <vt:lpstr>Setting up the Model</vt:lpstr>
      <vt:lpstr>Slide 18</vt:lpstr>
      <vt:lpstr>Adding in the Trade</vt:lpstr>
      <vt:lpstr>Slide 20</vt:lpstr>
      <vt:lpstr>Using the Model</vt:lpstr>
      <vt:lpstr>Using the Model</vt:lpstr>
      <vt:lpstr>Slide 23</vt:lpstr>
      <vt:lpstr>Slide 24</vt:lpstr>
      <vt:lpstr>Slide 25</vt:lpstr>
      <vt:lpstr>Using the Model</vt:lpstr>
      <vt:lpstr>Using the Model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269</cp:revision>
  <dcterms:created xsi:type="dcterms:W3CDTF">2011-01-27T06:03:15Z</dcterms:created>
  <dcterms:modified xsi:type="dcterms:W3CDTF">2016-02-01T05:47:55Z</dcterms:modified>
</cp:coreProperties>
</file>