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60" r:id="rId2"/>
    <p:sldId id="261" r:id="rId3"/>
    <p:sldId id="277" r:id="rId4"/>
    <p:sldId id="299" r:id="rId5"/>
    <p:sldId id="273" r:id="rId6"/>
    <p:sldId id="274" r:id="rId7"/>
    <p:sldId id="275" r:id="rId8"/>
    <p:sldId id="276" r:id="rId9"/>
    <p:sldId id="263" r:id="rId10"/>
    <p:sldId id="294" r:id="rId11"/>
    <p:sldId id="264" r:id="rId12"/>
    <p:sldId id="265" r:id="rId13"/>
    <p:sldId id="266" r:id="rId14"/>
    <p:sldId id="267" r:id="rId15"/>
    <p:sldId id="268" r:id="rId16"/>
    <p:sldId id="279" r:id="rId17"/>
    <p:sldId id="278" r:id="rId18"/>
    <p:sldId id="280" r:id="rId19"/>
    <p:sldId id="282" r:id="rId20"/>
    <p:sldId id="281" r:id="rId21"/>
    <p:sldId id="283" r:id="rId22"/>
    <p:sldId id="269" r:id="rId23"/>
    <p:sldId id="292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6" r:id="rId33"/>
    <p:sldId id="271" r:id="rId34"/>
    <p:sldId id="295" r:id="rId35"/>
    <p:sldId id="297" r:id="rId36"/>
    <p:sldId id="293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616">
          <p15:clr>
            <a:srgbClr val="A4A3A4"/>
          </p15:clr>
        </p15:guide>
        <p15:guide id="8" pos="4512">
          <p15:clr>
            <a:srgbClr val="A4A3A4"/>
          </p15:clr>
        </p15:guide>
        <p15:guide id="9" pos="144">
          <p15:clr>
            <a:srgbClr val="A4A3A4"/>
          </p15:clr>
        </p15:guide>
        <p15:guide id="10" pos="5472">
          <p15:clr>
            <a:srgbClr val="A4A3A4"/>
          </p15:clr>
        </p15:guide>
        <p15:guide id="11" pos="1920">
          <p15:clr>
            <a:srgbClr val="A4A3A4"/>
          </p15:clr>
        </p15:guide>
        <p15:guide id="12" pos="20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2FF"/>
    <a:srgbClr val="4A81FC"/>
    <a:srgbClr val="69A5FD"/>
    <a:srgbClr val="6699FF"/>
    <a:srgbClr val="3399FF"/>
    <a:srgbClr val="9F7E19"/>
    <a:srgbClr val="000041"/>
    <a:srgbClr val="B4CADC"/>
    <a:srgbClr val="A7BED2"/>
    <a:srgbClr val="93AE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622" autoAdjust="0"/>
  </p:normalViewPr>
  <p:slideViewPr>
    <p:cSldViewPr>
      <p:cViewPr varScale="1">
        <p:scale>
          <a:sx n="65" d="100"/>
          <a:sy n="65" d="100"/>
        </p:scale>
        <p:origin x="-1284" y="-60"/>
      </p:cViewPr>
      <p:guideLst>
        <p:guide orient="horz" pos="2160"/>
        <p:guide orient="horz" pos="288"/>
        <p:guide orient="horz" pos="3456"/>
        <p:guide orient="horz" pos="4176"/>
        <p:guide pos="2880"/>
        <p:guide pos="288"/>
        <p:guide pos="5616"/>
        <p:guide pos="4512"/>
        <p:guide pos="144"/>
        <p:guide pos="5472"/>
        <p:guide pos="1920"/>
        <p:guide pos="2064"/>
      </p:guideLst>
    </p:cSldViewPr>
  </p:slideViewPr>
  <p:outlineViewPr>
    <p:cViewPr>
      <p:scale>
        <a:sx n="33" d="100"/>
        <a:sy n="33" d="100"/>
      </p:scale>
      <p:origin x="0" y="203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DC469F-7B78-4923-802E-3DF01715EC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79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8012" y="4197205"/>
            <a:ext cx="8674468" cy="2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6"/>
          <p:cNvSpPr txBox="1">
            <a:spLocks noChangeArrowheads="1"/>
          </p:cNvSpPr>
          <p:nvPr userDrawn="1"/>
        </p:nvSpPr>
        <p:spPr bwMode="gray">
          <a:xfrm>
            <a:off x="228600" y="60134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</a:rPr>
              <a:t>University of</a:t>
            </a:r>
            <a:r>
              <a:rPr lang="en-US" sz="1500" baseline="0" dirty="0" smtClean="0">
                <a:solidFill>
                  <a:schemeClr val="bg1"/>
                </a:solidFill>
                <a:latin typeface="Arial" charset="0"/>
              </a:rPr>
              <a:t> Papua New Guinea</a:t>
            </a:r>
            <a:endParaRPr lang="en-US" sz="15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Line 75"/>
          <p:cNvSpPr>
            <a:spLocks noChangeShapeType="1"/>
          </p:cNvSpPr>
          <p:nvPr userDrawn="1"/>
        </p:nvSpPr>
        <p:spPr bwMode="white">
          <a:xfrm>
            <a:off x="228600" y="41910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8" name="Line 76"/>
          <p:cNvSpPr>
            <a:spLocks noChangeShapeType="1"/>
          </p:cNvSpPr>
          <p:nvPr userDrawn="1"/>
        </p:nvSpPr>
        <p:spPr bwMode="white">
          <a:xfrm>
            <a:off x="4572000" y="19050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9" name="Line 35"/>
          <p:cNvSpPr>
            <a:spLocks noChangeShapeType="1"/>
          </p:cNvSpPr>
          <p:nvPr userDrawn="1"/>
        </p:nvSpPr>
        <p:spPr bwMode="auto">
          <a:xfrm flipH="1">
            <a:off x="7095356" y="260648"/>
            <a:ext cx="0" cy="1368152"/>
          </a:xfrm>
          <a:prstGeom prst="line">
            <a:avLst/>
          </a:prstGeom>
          <a:noFill/>
          <a:ln w="9525">
            <a:solidFill>
              <a:srgbClr val="4B5A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971600" y="251595"/>
            <a:ext cx="6019800" cy="685800"/>
          </a:xfrm>
        </p:spPr>
        <p:txBody>
          <a:bodyPr/>
          <a:lstStyle>
            <a:lvl1pPr algn="r">
              <a:lnSpc>
                <a:spcPts val="1800"/>
              </a:lnSpc>
              <a:defRPr sz="1800">
                <a:solidFill>
                  <a:srgbClr val="4D4A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981200" y="4648200"/>
            <a:ext cx="4191000" cy="762000"/>
          </a:xfrm>
          <a:solidFill>
            <a:srgbClr val="69A5FD"/>
          </a:solidFill>
        </p:spPr>
        <p:txBody>
          <a:bodyPr/>
          <a:lstStyle>
            <a:lvl1pPr marL="0" indent="0" algn="r">
              <a:lnSpc>
                <a:spcPts val="16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7890" name="Picture 2" descr="https://slyvestery.files.wordpress.com/2014/08/50th-anniversary-draft-04a.png?w=8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281" y="250142"/>
            <a:ext cx="1728192" cy="1506364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4360" y="1799975"/>
            <a:ext cx="86681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th cross motif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32596" y="3810000"/>
            <a:ext cx="1018334" cy="6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241760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79866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1143000"/>
            <a:ext cx="135255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1143000"/>
            <a:ext cx="390525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54884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3933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6190236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77083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13240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67708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41258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3846642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6434761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228600" y="609600"/>
            <a:ext cx="8686800" cy="5562600"/>
          </a:xfrm>
          <a:prstGeom prst="rect">
            <a:avLst/>
          </a:prstGeom>
          <a:solidFill>
            <a:srgbClr val="EDEE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" name="Rectangle 84"/>
          <p:cNvSpPr>
            <a:spLocks noChangeArrowheads="1"/>
          </p:cNvSpPr>
          <p:nvPr/>
        </p:nvSpPr>
        <p:spPr bwMode="auto">
          <a:xfrm>
            <a:off x="214282" y="223818"/>
            <a:ext cx="8686800" cy="381000"/>
          </a:xfrm>
          <a:prstGeom prst="rect">
            <a:avLst/>
          </a:prstGeom>
          <a:solidFill>
            <a:srgbClr val="31465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381000" cy="381000"/>
          </a:xfrm>
          <a:prstGeom prst="rect">
            <a:avLst/>
          </a:prstGeom>
          <a:solidFill>
            <a:srgbClr val="4B5A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1430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2133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381000" y="6248400"/>
            <a:ext cx="838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lnSpc>
                <a:spcPts val="1500"/>
              </a:lnSpc>
              <a:defRPr/>
            </a:pPr>
            <a:r>
              <a:rPr lang="en-US" sz="1400" dirty="0" smtClean="0">
                <a:solidFill>
                  <a:srgbClr val="000041"/>
                </a:solidFill>
                <a:latin typeface="Arial" charset="0"/>
              </a:rPr>
              <a:t>The University of Papua New Guinea</a:t>
            </a:r>
          </a:p>
        </p:txBody>
      </p:sp>
      <p:sp>
        <p:nvSpPr>
          <p:cNvPr id="1094" name="Text Box 70"/>
          <p:cNvSpPr txBox="1">
            <a:spLocks noChangeArrowheads="1"/>
          </p:cNvSpPr>
          <p:nvPr/>
        </p:nvSpPr>
        <p:spPr bwMode="auto">
          <a:xfrm>
            <a:off x="381000" y="6172200"/>
            <a:ext cx="3962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bg2"/>
                </a:solidFill>
                <a:latin typeface="Arial" charset="0"/>
              </a:rPr>
              <a:t>Slide </a:t>
            </a:r>
            <a:fld id="{DCC1F5D4-0809-4D7C-8EF2-DE5581AF1E4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>
                <a:lnSpc>
                  <a:spcPts val="2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400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685800" y="228600"/>
            <a:ext cx="5600712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Lecture 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5: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Trade Models I – The Ricardian Model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219075" y="228600"/>
            <a:ext cx="8686800" cy="6400800"/>
          </a:xfrm>
          <a:prstGeom prst="rect">
            <a:avLst/>
          </a:prstGeom>
          <a:noFill/>
          <a:ln w="9525">
            <a:solidFill>
              <a:srgbClr val="91A1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rgbClr val="31465C"/>
              </a:solidFill>
            </a:endParaRPr>
          </a:p>
        </p:txBody>
      </p:sp>
      <p:pic>
        <p:nvPicPr>
          <p:cNvPr id="12" name="Picture 11" descr="sth cross gre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032" y="5562600"/>
            <a:ext cx="1043768" cy="715283"/>
          </a:xfrm>
          <a:prstGeom prst="rect">
            <a:avLst/>
          </a:prstGeom>
        </p:spPr>
      </p:pic>
      <p:sp>
        <p:nvSpPr>
          <p:cNvPr id="13" name="Text Box 86"/>
          <p:cNvSpPr txBox="1">
            <a:spLocks noChangeArrowheads="1"/>
          </p:cNvSpPr>
          <p:nvPr userDrawn="1"/>
        </p:nvSpPr>
        <p:spPr bwMode="auto">
          <a:xfrm>
            <a:off x="7358082" y="252390"/>
            <a:ext cx="1500198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Michael Cornish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International Economics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648200"/>
            <a:ext cx="5544616" cy="352436"/>
          </a:xfrm>
          <a:noFill/>
        </p:spPr>
        <p:txBody>
          <a:bodyPr/>
          <a:lstStyle/>
          <a:p>
            <a:r>
              <a:rPr lang="en-AU" sz="2000" b="1" dirty="0" smtClean="0"/>
              <a:t>Lecture </a:t>
            </a:r>
            <a:r>
              <a:rPr lang="en-AU" sz="2000" b="1" dirty="0" smtClean="0"/>
              <a:t>5:  </a:t>
            </a:r>
            <a:r>
              <a:rPr lang="en-AU" sz="2000" b="1" dirty="0" smtClean="0"/>
              <a:t>Trade Models I – </a:t>
            </a:r>
          </a:p>
          <a:p>
            <a:r>
              <a:rPr lang="en-AU" sz="2000" b="1" dirty="0" smtClean="0"/>
              <a:t>The Ricardian Model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746654" cy="685800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15616" y="1628800"/>
            <a:ext cx="6741392" cy="32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4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r>
              <a:rPr lang="en-AU" sz="2000" b="1" kern="0" dirty="0" smtClean="0">
                <a:solidFill>
                  <a:srgbClr val="4D4A46"/>
                </a:solidFill>
                <a:latin typeface="+mn-lt"/>
              </a:rPr>
              <a:t>Absolute advantage</a:t>
            </a:r>
          </a:p>
          <a:p>
            <a:pPr marL="742950" lvl="1" indent="-285750" eaLnBrk="1" hangingPunct="1">
              <a:lnSpc>
                <a:spcPts val="4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</a:pPr>
            <a:r>
              <a:rPr lang="en-AU" sz="2000" dirty="0" smtClean="0">
                <a:solidFill>
                  <a:srgbClr val="4D4A46"/>
                </a:solidFill>
                <a:latin typeface="+mn-lt"/>
              </a:rPr>
              <a:t>The ability to produce more of a product than other producers using the same amount of resources</a:t>
            </a:r>
          </a:p>
          <a:p>
            <a:pPr marL="342900" lvl="0" indent="-342900" eaLnBrk="1" hangingPunct="1">
              <a:lnSpc>
                <a:spcPts val="4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AU" sz="2000" b="1" dirty="0" smtClean="0">
                <a:solidFill>
                  <a:srgbClr val="4D4A46"/>
                </a:solidFill>
                <a:latin typeface="+mn-lt"/>
              </a:rPr>
              <a:t>Comparative advantage</a:t>
            </a:r>
          </a:p>
          <a:p>
            <a:pPr marL="742950" lvl="1" indent="-285750" eaLnBrk="1" hangingPunct="1">
              <a:lnSpc>
                <a:spcPts val="4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</a:pPr>
            <a:r>
              <a:rPr lang="en-AU" sz="2000" dirty="0" smtClean="0">
                <a:solidFill>
                  <a:srgbClr val="4D4A46"/>
                </a:solidFill>
                <a:latin typeface="+mn-lt"/>
              </a:rPr>
              <a:t>The ability to produce a product at a lower opportunity cost than other producers</a:t>
            </a:r>
          </a:p>
          <a:p>
            <a:pPr marL="742950" lvl="1" indent="-285750" eaLnBrk="1" hangingPunct="1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</a:pPr>
            <a:endParaRPr lang="en-AU" sz="2000" dirty="0" smtClean="0">
              <a:solidFill>
                <a:srgbClr val="4D4A46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endParaRPr lang="en-US" sz="2000" kern="0" dirty="0" smtClean="0">
              <a:solidFill>
                <a:srgbClr val="4D4A46"/>
              </a:solidFill>
              <a:latin typeface="+mn-lt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Introduction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409077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u="sng" dirty="0" smtClean="0"/>
              <a:t>The Ricardian Model: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Hypothesis</a:t>
            </a:r>
            <a:r>
              <a:rPr lang="en-US" sz="2000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2000" b="1" dirty="0"/>
              <a:t>International trade is caused by differences in labour </a:t>
            </a:r>
            <a:r>
              <a:rPr lang="en-US" sz="2000" b="1" dirty="0" smtClean="0"/>
              <a:t>productivity</a:t>
            </a:r>
          </a:p>
          <a:p>
            <a:pPr>
              <a:lnSpc>
                <a:spcPct val="150000"/>
              </a:lnSpc>
            </a:pPr>
            <a:endParaRPr lang="en-US" sz="5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We </a:t>
            </a:r>
            <a:r>
              <a:rPr lang="en-US" sz="2000" dirty="0"/>
              <a:t>make no assumptions </a:t>
            </a:r>
            <a:r>
              <a:rPr lang="en-US" sz="2000" dirty="0" smtClean="0"/>
              <a:t>about </a:t>
            </a:r>
            <a:r>
              <a:rPr lang="en-US" sz="2000" i="1" dirty="0"/>
              <a:t>why</a:t>
            </a:r>
            <a:r>
              <a:rPr lang="en-US" sz="2000" dirty="0"/>
              <a:t> labour productivity is </a:t>
            </a:r>
            <a:r>
              <a:rPr lang="en-US" sz="2000" dirty="0" smtClean="0"/>
              <a:t>different – it could be technology, climate, resource endowments – anything!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However, the labour itself is </a:t>
            </a:r>
            <a:r>
              <a:rPr lang="en-US" sz="2000" b="1" dirty="0" smtClean="0"/>
              <a:t>homogenous</a:t>
            </a:r>
            <a:endParaRPr lang="en-US" sz="2000" b="1" dirty="0"/>
          </a:p>
          <a:p>
            <a:pPr>
              <a:lnSpc>
                <a:spcPct val="20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4303580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Setting up the Model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6912768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Imagine an economy with only one factor of production: </a:t>
            </a:r>
            <a:r>
              <a:rPr lang="en-US" sz="2000" b="1" dirty="0"/>
              <a:t>L</a:t>
            </a:r>
            <a:r>
              <a:rPr lang="en-US" sz="2000" b="1" dirty="0" smtClean="0"/>
              <a:t>abour (L)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Simple model: only </a:t>
            </a:r>
            <a:r>
              <a:rPr lang="en-US" sz="2000" u="sng" dirty="0" smtClean="0"/>
              <a:t>two products</a:t>
            </a:r>
            <a:r>
              <a:rPr lang="en-US" sz="2000" dirty="0" smtClean="0"/>
              <a:t> in our economy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Each product requires a certain amount of labour to produce each unit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This is the </a:t>
            </a:r>
            <a:r>
              <a:rPr lang="en-US" sz="2000" b="1" dirty="0" smtClean="0"/>
              <a:t>unit labour requirement (</a:t>
            </a:r>
            <a:r>
              <a:rPr lang="el-GR" sz="2800" b="1" dirty="0">
                <a:latin typeface="Calibri" panose="020F0502020204030204" pitchFamily="34" charset="0"/>
              </a:rPr>
              <a:t>α</a:t>
            </a:r>
            <a:r>
              <a:rPr lang="en-US" sz="2000" b="1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E.g. one unit of </a:t>
            </a:r>
            <a:r>
              <a:rPr lang="en-US" sz="2000" dirty="0"/>
              <a:t>G</a:t>
            </a:r>
            <a:r>
              <a:rPr lang="en-US" sz="2000" dirty="0" smtClean="0"/>
              <a:t>ood A requires three hours of labour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1136190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Setting up the Model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28" y="1581402"/>
            <a:ext cx="7456596" cy="326231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u="sng" dirty="0" smtClean="0"/>
              <a:t>An example: Cheese and Wine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Unit labour requirements: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Cheese: </a:t>
            </a:r>
            <a:r>
              <a:rPr lang="el-GR" sz="2800" dirty="0" smtClean="0">
                <a:latin typeface="Calibri" panose="020F0502020204030204" pitchFamily="34" charset="0"/>
              </a:rPr>
              <a:t>α</a:t>
            </a:r>
            <a:r>
              <a:rPr lang="en-AU" sz="2400" baseline="-25000" dirty="0" smtClean="0"/>
              <a:t>LC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AU" sz="2400" dirty="0" smtClean="0"/>
              <a:t>Wine: </a:t>
            </a:r>
            <a:r>
              <a:rPr lang="el-GR" sz="2800" dirty="0" smtClean="0">
                <a:latin typeface="Calibri" panose="020F0502020204030204" pitchFamily="34" charset="0"/>
              </a:rPr>
              <a:t>α</a:t>
            </a:r>
            <a:r>
              <a:rPr lang="en-AU" sz="2400" baseline="-25000" dirty="0" smtClean="0"/>
              <a:t>LW</a:t>
            </a:r>
            <a:endParaRPr lang="en-US" sz="2400" baseline="-25000" dirty="0" smtClean="0"/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Total labour = L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Production (Q):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Q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= Quantity of cheese produced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Q</a:t>
            </a:r>
            <a:r>
              <a:rPr lang="en-US" sz="2000" baseline="-25000" dirty="0" smtClean="0"/>
              <a:t>W</a:t>
            </a:r>
            <a:r>
              <a:rPr lang="en-US" sz="2000" dirty="0" smtClean="0"/>
              <a:t> = Quantity of wine produced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6156176" y="767914"/>
            <a:ext cx="2751402" cy="1219201"/>
            <a:chOff x="6156176" y="767914"/>
            <a:chExt cx="2751402" cy="1219201"/>
          </a:xfrm>
        </p:grpSpPr>
        <p:pic>
          <p:nvPicPr>
            <p:cNvPr id="6" name="Picture 2" descr="http://www.paracars.com/wp-content/uploads/2013/06/win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378" y="76791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keul.it/images/cheeseboys/cheese-boys-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67914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467805" y="1155229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/>
                <a:t>&amp;</a:t>
              </a:r>
              <a:endParaRPr lang="en-AU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1248437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Setting up the Model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916832"/>
            <a:ext cx="7920880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What is the cost of production for cheese?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	Total cost = Quantity * Price (i.e. cost per unit) 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= Q</a:t>
            </a:r>
            <a:r>
              <a:rPr lang="en-US" sz="2000" b="1" baseline="-25000" dirty="0" smtClean="0"/>
              <a:t>C</a:t>
            </a:r>
            <a:r>
              <a:rPr lang="en-US" sz="2000" b="1" dirty="0" smtClean="0"/>
              <a:t> x </a:t>
            </a:r>
            <a:r>
              <a:rPr lang="el-GR" sz="2000" b="1" dirty="0" smtClean="0">
                <a:latin typeface="Calibri" panose="020F0502020204030204" pitchFamily="34" charset="0"/>
              </a:rPr>
              <a:t>α</a:t>
            </a:r>
            <a:r>
              <a:rPr lang="en-AU" sz="1800" b="1" baseline="-25000" dirty="0" smtClean="0"/>
              <a:t>LC </a:t>
            </a:r>
            <a:r>
              <a:rPr lang="en-AU" sz="1800" dirty="0" smtClean="0"/>
              <a:t>(Q of cheese produced * unit L requirements/costs)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What is the cost of production for wine?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	Total cost = Quantity * Price (i.e. cost per unit) 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= Q</a:t>
            </a:r>
            <a:r>
              <a:rPr lang="en-US" sz="2000" b="1" baseline="-25000" dirty="0" smtClean="0"/>
              <a:t>W</a:t>
            </a:r>
            <a:r>
              <a:rPr lang="en-US" sz="2000" b="1" dirty="0" smtClean="0"/>
              <a:t> x </a:t>
            </a:r>
            <a:r>
              <a:rPr lang="el-GR" sz="2000" b="1" dirty="0" smtClean="0">
                <a:latin typeface="Calibri" panose="020F0502020204030204" pitchFamily="34" charset="0"/>
              </a:rPr>
              <a:t>α</a:t>
            </a:r>
            <a:r>
              <a:rPr lang="en-AU" sz="1800" b="1" baseline="-25000" dirty="0" smtClean="0"/>
              <a:t>LW </a:t>
            </a:r>
            <a:r>
              <a:rPr lang="en-AU" sz="1800" dirty="0" smtClean="0"/>
              <a:t>(Q of wine produced * unit L requirements/costs)</a:t>
            </a: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1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Okay, so lets put in some numbers…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156176" y="767914"/>
            <a:ext cx="2751402" cy="1219201"/>
            <a:chOff x="6156176" y="767914"/>
            <a:chExt cx="2751402" cy="1219201"/>
          </a:xfrm>
        </p:grpSpPr>
        <p:pic>
          <p:nvPicPr>
            <p:cNvPr id="1026" name="Picture 2" descr="http://www.paracars.com/wp-content/uploads/2013/06/win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378" y="76791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keul.it/images/cheeseboys/cheese-boys-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67914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467805" y="1155229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/>
                <a:t>&amp;</a:t>
              </a:r>
              <a:endParaRPr lang="en-AU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73773503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Setting up the Model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822870"/>
            <a:ext cx="745659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Let’s set total labour (L) = 1,000 hours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…and say that it takes 1 hour of labour to produce cheese:  </a:t>
            </a:r>
            <a:r>
              <a:rPr lang="el-GR" sz="2400" b="1" dirty="0" smtClean="0">
                <a:latin typeface="Calibri" panose="020F0502020204030204" pitchFamily="34" charset="0"/>
              </a:rPr>
              <a:t>α</a:t>
            </a:r>
            <a:r>
              <a:rPr lang="en-AU" sz="2000" b="1" baseline="-25000" dirty="0" smtClean="0"/>
              <a:t>LC</a:t>
            </a:r>
            <a:r>
              <a:rPr lang="en-AU" sz="2000" b="1" dirty="0" smtClean="0"/>
              <a:t> = 1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…and 2 hours of labour to produce wine:  </a:t>
            </a:r>
            <a:r>
              <a:rPr lang="el-GR" sz="2400" b="1" dirty="0" smtClean="0">
                <a:latin typeface="Calibri" panose="020F0502020204030204" pitchFamily="34" charset="0"/>
              </a:rPr>
              <a:t>α</a:t>
            </a:r>
            <a:r>
              <a:rPr lang="en-AU" sz="2000" b="1" baseline="-25000" dirty="0" smtClean="0"/>
              <a:t>LW</a:t>
            </a:r>
            <a:r>
              <a:rPr lang="en-AU" sz="2000" b="1" dirty="0" smtClean="0"/>
              <a:t> = 2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Therefore, the total production must be:</a:t>
            </a:r>
          </a:p>
          <a:p>
            <a:pPr>
              <a:lnSpc>
                <a:spcPct val="150000"/>
              </a:lnSpc>
              <a:buNone/>
            </a:pPr>
            <a:r>
              <a:rPr lang="en-AU" sz="2000" dirty="0" smtClean="0"/>
              <a:t>	(1 hour * Q</a:t>
            </a:r>
            <a:r>
              <a:rPr lang="en-AU" sz="2000" baseline="-25000" dirty="0" smtClean="0"/>
              <a:t>C</a:t>
            </a:r>
            <a:r>
              <a:rPr lang="en-AU" sz="2000" dirty="0" smtClean="0"/>
              <a:t>) + (2 hours * Q</a:t>
            </a:r>
            <a:r>
              <a:rPr lang="en-AU" sz="2000" baseline="-25000" dirty="0" smtClean="0"/>
              <a:t>W</a:t>
            </a:r>
            <a:r>
              <a:rPr lang="en-AU" sz="2000" dirty="0" smtClean="0"/>
              <a:t>) </a:t>
            </a:r>
            <a:r>
              <a:rPr lang="el-GR" sz="2000" dirty="0" smtClean="0"/>
              <a:t>≤</a:t>
            </a:r>
            <a:r>
              <a:rPr lang="en-AU" sz="2000" dirty="0" smtClean="0"/>
              <a:t> 1,000 hours</a:t>
            </a:r>
          </a:p>
          <a:p>
            <a:pPr>
              <a:lnSpc>
                <a:spcPct val="150000"/>
              </a:lnSpc>
              <a:buNone/>
            </a:pPr>
            <a:r>
              <a:rPr lang="en-AU" sz="2000" b="1" dirty="0" smtClean="0"/>
              <a:t>General equation:  (</a:t>
            </a:r>
            <a:r>
              <a:rPr lang="el-GR" sz="2400" b="1" dirty="0" smtClean="0">
                <a:latin typeface="Calibri" panose="020F0502020204030204" pitchFamily="34" charset="0"/>
              </a:rPr>
              <a:t>α</a:t>
            </a:r>
            <a:r>
              <a:rPr lang="en-AU" sz="2000" b="1" baseline="-25000" dirty="0" smtClean="0"/>
              <a:t>LC</a:t>
            </a:r>
            <a:r>
              <a:rPr lang="en-AU" sz="2000" b="1" dirty="0" smtClean="0"/>
              <a:t> * Q</a:t>
            </a:r>
            <a:r>
              <a:rPr lang="en-AU" sz="2000" b="1" baseline="-25000" dirty="0" smtClean="0"/>
              <a:t>C</a:t>
            </a:r>
            <a:r>
              <a:rPr lang="en-AU" sz="2000" b="1" dirty="0" smtClean="0"/>
              <a:t>) + (</a:t>
            </a:r>
            <a:r>
              <a:rPr lang="el-GR" sz="2400" b="1" dirty="0" smtClean="0">
                <a:latin typeface="Calibri" panose="020F0502020204030204" pitchFamily="34" charset="0"/>
              </a:rPr>
              <a:t>α</a:t>
            </a:r>
            <a:r>
              <a:rPr lang="en-AU" sz="2000" b="1" baseline="-25000" dirty="0" smtClean="0"/>
              <a:t>LW</a:t>
            </a:r>
            <a:r>
              <a:rPr lang="en-AU" sz="2000" b="1" dirty="0" smtClean="0"/>
              <a:t> * Q</a:t>
            </a:r>
            <a:r>
              <a:rPr lang="en-AU" sz="2000" b="1" baseline="-25000" dirty="0" smtClean="0"/>
              <a:t>W</a:t>
            </a:r>
            <a:r>
              <a:rPr lang="en-AU" sz="2000" b="1" dirty="0" smtClean="0"/>
              <a:t>) </a:t>
            </a:r>
            <a:r>
              <a:rPr lang="el-GR" sz="2000" b="1" dirty="0" smtClean="0"/>
              <a:t>≤</a:t>
            </a:r>
            <a:r>
              <a:rPr lang="en-AU" sz="2000" b="1" dirty="0" smtClean="0"/>
              <a:t> L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156176" y="767914"/>
            <a:ext cx="2751402" cy="1219201"/>
            <a:chOff x="6156176" y="767914"/>
            <a:chExt cx="2751402" cy="1219201"/>
          </a:xfrm>
        </p:grpSpPr>
        <p:pic>
          <p:nvPicPr>
            <p:cNvPr id="1026" name="Picture 2" descr="http://www.paracars.com/wp-content/uploads/2013/06/win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378" y="76791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keul.it/images/cheeseboys/cheese-boys-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67914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467805" y="1155229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/>
                <a:t>&amp;</a:t>
              </a:r>
              <a:endParaRPr lang="en-AU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4228788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Setting up the Model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28" y="2060848"/>
            <a:ext cx="745659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 smtClean="0"/>
              <a:t>If all available labour was devoted to making cheese, we would have: L / </a:t>
            </a:r>
            <a:r>
              <a:rPr lang="el-GR" sz="2400" dirty="0" smtClean="0">
                <a:latin typeface="Calibri" panose="020F0502020204030204" pitchFamily="34" charset="0"/>
              </a:rPr>
              <a:t>α</a:t>
            </a:r>
            <a:r>
              <a:rPr lang="en-AU" sz="1800" baseline="-25000" dirty="0" smtClean="0"/>
              <a:t>LC</a:t>
            </a:r>
            <a:r>
              <a:rPr lang="en-AU" sz="2000" dirty="0" smtClean="0"/>
              <a:t> = 1,000 / 1 = </a:t>
            </a:r>
            <a:r>
              <a:rPr lang="en-AU" sz="2000" b="1" dirty="0" smtClean="0"/>
              <a:t>1,000 cheese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Or, if all available labour was devoted to making wine: L / </a:t>
            </a:r>
            <a:r>
              <a:rPr lang="el-GR" sz="2400" dirty="0" smtClean="0">
                <a:latin typeface="Calibri" panose="020F0502020204030204" pitchFamily="34" charset="0"/>
              </a:rPr>
              <a:t>α</a:t>
            </a:r>
            <a:r>
              <a:rPr lang="en-AU" sz="1800" baseline="-25000" dirty="0" smtClean="0"/>
              <a:t>LW</a:t>
            </a:r>
            <a:r>
              <a:rPr lang="en-AU" sz="2000" dirty="0" smtClean="0"/>
              <a:t> = 1,000 / 2 = </a:t>
            </a:r>
            <a:r>
              <a:rPr lang="en-AU" sz="2000" b="1" dirty="0" smtClean="0"/>
              <a:t>500 wine</a:t>
            </a:r>
            <a:endParaRPr lang="en-AU" sz="2000" dirty="0" smtClean="0"/>
          </a:p>
          <a:p>
            <a:pPr>
              <a:lnSpc>
                <a:spcPct val="150000"/>
              </a:lnSpc>
            </a:pPr>
            <a:endParaRPr lang="en-AU" sz="1800" dirty="0" smtClean="0"/>
          </a:p>
          <a:p>
            <a:pPr lvl="4">
              <a:lnSpc>
                <a:spcPct val="150000"/>
              </a:lnSpc>
            </a:pPr>
            <a:r>
              <a:rPr lang="en-AU" sz="2200" dirty="0" smtClean="0"/>
              <a:t>Now let’s graph it!</a:t>
            </a:r>
          </a:p>
          <a:p>
            <a:pPr lvl="4">
              <a:lnSpc>
                <a:spcPct val="150000"/>
              </a:lnSpc>
            </a:pPr>
            <a:r>
              <a:rPr lang="en-AU" sz="2200" dirty="0" smtClean="0"/>
              <a:t>We’ll call our economy ‘Home’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156176" y="767914"/>
            <a:ext cx="2751402" cy="1219201"/>
            <a:chOff x="6156176" y="767914"/>
            <a:chExt cx="2751402" cy="1219201"/>
          </a:xfrm>
        </p:grpSpPr>
        <p:pic>
          <p:nvPicPr>
            <p:cNvPr id="1026" name="Picture 2" descr="http://www.paracars.com/wp-content/uploads/2013/06/win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378" y="76791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keul.it/images/cheeseboys/cheese-boys-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67914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467805" y="1155229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/>
                <a:t>&amp;</a:t>
              </a:r>
              <a:endParaRPr lang="en-AU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4228788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468232"/>
            <a:ext cx="8640960" cy="511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03648" y="764704"/>
            <a:ext cx="639822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latin typeface="Calibri" pitchFamily="34" charset="0"/>
              </a:rPr>
              <a:t>Our wine and cheese economy... (‘Home’)</a:t>
            </a:r>
            <a:endParaRPr lang="en-AU" sz="2800" b="1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1700808"/>
            <a:ext cx="3253357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latin typeface="Calibri" pitchFamily="34" charset="0"/>
              </a:rPr>
              <a:t>Remember: A straight-line PPF means constant opportunity cost!</a:t>
            </a:r>
            <a:endParaRPr lang="en-AU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28788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Setting up the Model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822870"/>
            <a:ext cx="745659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 smtClean="0"/>
              <a:t>So what </a:t>
            </a:r>
            <a:r>
              <a:rPr lang="en-AU" sz="2000" i="1" dirty="0" smtClean="0"/>
              <a:t>are</a:t>
            </a:r>
            <a:r>
              <a:rPr lang="en-AU" sz="2000" dirty="0" smtClean="0"/>
              <a:t> the opportunity costs here?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The absolute slope of the PPF tells us the opportunity cost of the x-axis (cheese in our example) in terms of the y-axis (wine in our example)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Thus: the opportunity cost of cheese = x / y </a:t>
            </a:r>
            <a:r>
              <a:rPr lang="en-AU" sz="2000" b="1" dirty="0" smtClean="0"/>
              <a:t>= 2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...and the opportunity cost of wine = y / x </a:t>
            </a:r>
            <a:r>
              <a:rPr lang="en-AU" sz="2000" b="1" dirty="0" smtClean="0"/>
              <a:t>= ½</a:t>
            </a:r>
          </a:p>
          <a:p>
            <a:pPr>
              <a:lnSpc>
                <a:spcPct val="150000"/>
              </a:lnSpc>
            </a:pPr>
            <a:r>
              <a:rPr lang="en-AU" sz="2000" b="1" dirty="0" smtClean="0"/>
              <a:t>Note: the opportunity costs are always inverse of each other!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156176" y="767914"/>
            <a:ext cx="2751402" cy="1219201"/>
            <a:chOff x="6156176" y="767914"/>
            <a:chExt cx="2751402" cy="1219201"/>
          </a:xfrm>
        </p:grpSpPr>
        <p:pic>
          <p:nvPicPr>
            <p:cNvPr id="1026" name="Picture 2" descr="http://www.paracars.com/wp-content/uploads/2013/06/win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378" y="76791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keul.it/images/cheeseboys/cheese-boys-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67914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467805" y="1155229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/>
                <a:t>&amp;</a:t>
              </a:r>
              <a:endParaRPr lang="en-AU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4228788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Setting up the Model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844824"/>
            <a:ext cx="745659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 smtClean="0"/>
              <a:t>So what should the economy specialise in?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This depends on the actual prices!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What if cheese was $4.00, and wine was $6.00 ?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What if cheese was $2,00 and wine was $6,00 ?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What if cheese was $3.50, and wine was $7.00 ?</a:t>
            </a:r>
          </a:p>
          <a:p>
            <a:pPr>
              <a:lnSpc>
                <a:spcPct val="150000"/>
              </a:lnSpc>
            </a:pPr>
            <a:endParaRPr lang="en-AU" sz="1000" dirty="0" smtClean="0"/>
          </a:p>
          <a:p>
            <a:pPr>
              <a:lnSpc>
                <a:spcPct val="150000"/>
              </a:lnSpc>
            </a:pPr>
            <a:r>
              <a:rPr lang="en-AU" sz="2000" dirty="0" smtClean="0"/>
              <a:t>However, ceteris paribus, we expect prices to </a:t>
            </a:r>
          </a:p>
          <a:p>
            <a:pPr>
              <a:lnSpc>
                <a:spcPct val="150000"/>
              </a:lnSpc>
              <a:buNone/>
            </a:pPr>
            <a:r>
              <a:rPr lang="en-AU" sz="2000" dirty="0" smtClean="0"/>
              <a:t>	be in the same ratio as the opportunity costs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156176" y="767914"/>
            <a:ext cx="2751402" cy="1219201"/>
            <a:chOff x="6156176" y="767914"/>
            <a:chExt cx="2751402" cy="1219201"/>
          </a:xfrm>
        </p:grpSpPr>
        <p:pic>
          <p:nvPicPr>
            <p:cNvPr id="1026" name="Picture 2" descr="http://www.paracars.com/wp-content/uploads/2013/06/win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378" y="76791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keul.it/images/cheeseboys/cheese-boys-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67914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467805" y="1155229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/>
                <a:t>&amp;</a:t>
              </a:r>
              <a:endParaRPr lang="en-AU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4228788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700808"/>
            <a:ext cx="6552728" cy="3262314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sz="2000" dirty="0" smtClean="0"/>
              <a:t>Introduction</a:t>
            </a:r>
          </a:p>
          <a:p>
            <a:pPr eaLnBrk="1" hangingPunct="1">
              <a:lnSpc>
                <a:spcPct val="200000"/>
              </a:lnSpc>
            </a:pPr>
            <a:r>
              <a:rPr lang="en-US" sz="2000" dirty="0" smtClean="0"/>
              <a:t>Setting up the Model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Adding trade into the Model</a:t>
            </a:r>
            <a:endParaRPr lang="en-US" sz="2000" dirty="0"/>
          </a:p>
          <a:p>
            <a:pPr>
              <a:lnSpc>
                <a:spcPct val="200000"/>
              </a:lnSpc>
            </a:pPr>
            <a:r>
              <a:rPr lang="en-US" sz="2000" dirty="0" smtClean="0"/>
              <a:t>Misconceptions about comparative advantage</a:t>
            </a:r>
            <a:endParaRPr lang="en-US" sz="2000" dirty="0"/>
          </a:p>
          <a:p>
            <a:pPr>
              <a:lnSpc>
                <a:spcPct val="200000"/>
              </a:lnSpc>
            </a:pPr>
            <a:r>
              <a:rPr lang="en-US" sz="2000" dirty="0" smtClean="0"/>
              <a:t>Empirical evidence for the Model</a:t>
            </a:r>
            <a:endParaRPr lang="en-US" sz="2000" dirty="0"/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Setting up the Model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30566"/>
            <a:ext cx="8280920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 smtClean="0"/>
              <a:t>What we are doing here is comparing </a:t>
            </a:r>
            <a:r>
              <a:rPr lang="en-AU" sz="2000" b="1" dirty="0" smtClean="0"/>
              <a:t>relative prices</a:t>
            </a:r>
            <a:r>
              <a:rPr lang="en-AU" sz="2000" dirty="0" smtClean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AU" sz="2000" dirty="0" smtClean="0"/>
              <a:t>	to the </a:t>
            </a:r>
            <a:r>
              <a:rPr lang="en-AU" sz="2000" b="1" dirty="0" smtClean="0"/>
              <a:t>opportunity costs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The </a:t>
            </a:r>
            <a:r>
              <a:rPr lang="en-AU" sz="2000" b="1" dirty="0" smtClean="0"/>
              <a:t>relative price</a:t>
            </a:r>
            <a:r>
              <a:rPr lang="en-AU" sz="2000" dirty="0" smtClean="0"/>
              <a:t> is just the price of one product relative to the other (</a:t>
            </a:r>
            <a:r>
              <a:rPr lang="el-GR" sz="2400" dirty="0" smtClean="0">
                <a:latin typeface="Calibri" panose="020F0502020204030204" pitchFamily="34" charset="0"/>
              </a:rPr>
              <a:t>α</a:t>
            </a:r>
            <a:r>
              <a:rPr lang="en-AU" sz="2000" baseline="-25000" dirty="0" smtClean="0"/>
              <a:t>LC</a:t>
            </a:r>
            <a:r>
              <a:rPr lang="en-AU" sz="2000" dirty="0" smtClean="0"/>
              <a:t> / </a:t>
            </a:r>
            <a:r>
              <a:rPr lang="el-GR" sz="2400" dirty="0" smtClean="0">
                <a:latin typeface="Calibri" panose="020F0502020204030204" pitchFamily="34" charset="0"/>
              </a:rPr>
              <a:t>α</a:t>
            </a:r>
            <a:r>
              <a:rPr lang="en-AU" sz="2000" baseline="-25000" dirty="0" smtClean="0"/>
              <a:t>LW</a:t>
            </a:r>
            <a:r>
              <a:rPr lang="en-AU" sz="2000" dirty="0" smtClean="0"/>
              <a:t>): 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E.g. The relative price of cheese (to wine) is: </a:t>
            </a:r>
            <a:r>
              <a:rPr lang="en-AU" sz="2000" b="1" dirty="0" smtClean="0"/>
              <a:t>P</a:t>
            </a:r>
            <a:r>
              <a:rPr lang="en-AU" sz="2000" b="1" baseline="-25000" dirty="0" smtClean="0"/>
              <a:t>C</a:t>
            </a:r>
            <a:r>
              <a:rPr lang="en-AU" sz="2000" b="1" dirty="0" smtClean="0"/>
              <a:t> / P</a:t>
            </a:r>
            <a:r>
              <a:rPr lang="en-AU" sz="2000" b="1" baseline="-25000" dirty="0" smtClean="0"/>
              <a:t>W</a:t>
            </a:r>
          </a:p>
          <a:p>
            <a:pPr lvl="1">
              <a:lnSpc>
                <a:spcPct val="150000"/>
              </a:lnSpc>
            </a:pPr>
            <a:r>
              <a:rPr lang="en-AU" sz="1900" dirty="0" smtClean="0"/>
              <a:t>If P</a:t>
            </a:r>
            <a:r>
              <a:rPr lang="en-AU" sz="1900" baseline="-25000" dirty="0" smtClean="0"/>
              <a:t>C</a:t>
            </a:r>
            <a:r>
              <a:rPr lang="en-AU" sz="1900" dirty="0" smtClean="0"/>
              <a:t> / P</a:t>
            </a:r>
            <a:r>
              <a:rPr lang="en-AU" sz="1900" baseline="-25000" dirty="0" smtClean="0"/>
              <a:t>W</a:t>
            </a:r>
            <a:r>
              <a:rPr lang="en-AU" sz="1900" dirty="0" smtClean="0"/>
              <a:t> &gt; </a:t>
            </a:r>
            <a:r>
              <a:rPr lang="el-GR" sz="2000" dirty="0" smtClean="0">
                <a:latin typeface="Calibri" panose="020F0502020204030204" pitchFamily="34" charset="0"/>
              </a:rPr>
              <a:t>α</a:t>
            </a:r>
            <a:r>
              <a:rPr lang="en-AU" sz="1900" baseline="-25000" dirty="0" smtClean="0"/>
              <a:t>LC</a:t>
            </a:r>
            <a:r>
              <a:rPr lang="en-AU" sz="1900" dirty="0" smtClean="0"/>
              <a:t> / </a:t>
            </a:r>
            <a:r>
              <a:rPr lang="el-GR" sz="2000" dirty="0" smtClean="0">
                <a:latin typeface="Calibri" panose="020F0502020204030204" pitchFamily="34" charset="0"/>
              </a:rPr>
              <a:t>α</a:t>
            </a:r>
            <a:r>
              <a:rPr lang="en-AU" sz="1900" baseline="-25000" dirty="0" smtClean="0"/>
              <a:t>LW</a:t>
            </a:r>
            <a:r>
              <a:rPr lang="en-AU" sz="1900" dirty="0" smtClean="0"/>
              <a:t>, then Home should specialise in cheese</a:t>
            </a:r>
          </a:p>
          <a:p>
            <a:pPr lvl="1">
              <a:lnSpc>
                <a:spcPct val="150000"/>
              </a:lnSpc>
            </a:pPr>
            <a:r>
              <a:rPr lang="en-AU" sz="1900" dirty="0" smtClean="0"/>
              <a:t>If P</a:t>
            </a:r>
            <a:r>
              <a:rPr lang="en-AU" sz="1900" baseline="-25000" dirty="0" smtClean="0"/>
              <a:t>C</a:t>
            </a:r>
            <a:r>
              <a:rPr lang="en-AU" sz="1900" dirty="0" smtClean="0"/>
              <a:t> / P</a:t>
            </a:r>
            <a:r>
              <a:rPr lang="en-AU" sz="1900" baseline="-25000" dirty="0" smtClean="0"/>
              <a:t>W</a:t>
            </a:r>
            <a:r>
              <a:rPr lang="en-AU" sz="1900" dirty="0" smtClean="0"/>
              <a:t> &lt; </a:t>
            </a:r>
            <a:r>
              <a:rPr lang="el-GR" sz="2000" dirty="0" smtClean="0">
                <a:latin typeface="Calibri" panose="020F0502020204030204" pitchFamily="34" charset="0"/>
              </a:rPr>
              <a:t>α</a:t>
            </a:r>
            <a:r>
              <a:rPr lang="en-AU" sz="1900" baseline="-25000" dirty="0" smtClean="0"/>
              <a:t>LC</a:t>
            </a:r>
            <a:r>
              <a:rPr lang="en-AU" sz="1900" dirty="0" smtClean="0"/>
              <a:t> / </a:t>
            </a:r>
            <a:r>
              <a:rPr lang="el-GR" sz="2000" dirty="0" smtClean="0">
                <a:latin typeface="Calibri" panose="020F0502020204030204" pitchFamily="34" charset="0"/>
              </a:rPr>
              <a:t>α</a:t>
            </a:r>
            <a:r>
              <a:rPr lang="en-AU" sz="1900" baseline="-25000" dirty="0" smtClean="0"/>
              <a:t>LW</a:t>
            </a:r>
            <a:r>
              <a:rPr lang="en-AU" sz="1900" dirty="0" smtClean="0"/>
              <a:t>, then Home should specialise in wine</a:t>
            </a:r>
          </a:p>
          <a:p>
            <a:pPr lvl="2">
              <a:lnSpc>
                <a:spcPct val="150000"/>
              </a:lnSpc>
              <a:buNone/>
            </a:pPr>
            <a:r>
              <a:rPr lang="en-AU" sz="2000" dirty="0" smtClean="0"/>
              <a:t>    We are just </a:t>
            </a:r>
            <a:r>
              <a:rPr lang="en-AU" sz="2000" u="sng" dirty="0" smtClean="0"/>
              <a:t>comparing price to cost</a:t>
            </a:r>
            <a:r>
              <a:rPr lang="en-AU" sz="2000" dirty="0" smtClean="0"/>
              <a:t>!</a:t>
            </a:r>
          </a:p>
          <a:p>
            <a:pPr lvl="1">
              <a:lnSpc>
                <a:spcPct val="150000"/>
              </a:lnSpc>
            </a:pPr>
            <a:endParaRPr lang="en-AU" sz="2000" dirty="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6156176" y="767914"/>
            <a:ext cx="2751402" cy="1219201"/>
            <a:chOff x="6156176" y="767914"/>
            <a:chExt cx="2751402" cy="1219201"/>
          </a:xfrm>
        </p:grpSpPr>
        <p:pic>
          <p:nvPicPr>
            <p:cNvPr id="1026" name="Picture 2" descr="http://www.paracars.com/wp-content/uploads/2013/06/win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378" y="76791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keul.it/images/cheeseboys/cheese-boys-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67914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467805" y="1155229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/>
                <a:t>&amp;</a:t>
              </a:r>
              <a:endParaRPr lang="en-AU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4228788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 bwMode="auto">
          <a:xfrm flipH="1">
            <a:off x="6012160" y="4797152"/>
            <a:ext cx="720080" cy="57606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Setting up the Model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797426"/>
            <a:ext cx="7456596" cy="364779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AU" sz="2000" dirty="0" smtClean="0"/>
              <a:t>Wages (w):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The wage for each hour of labour should simply equal the price of the product, divided by how many hours it takes to produce: </a:t>
            </a:r>
            <a:r>
              <a:rPr lang="en-AU" sz="2000" b="1" dirty="0" smtClean="0"/>
              <a:t>w = (P / </a:t>
            </a:r>
            <a:r>
              <a:rPr lang="el-GR" sz="2400" b="1" dirty="0" smtClean="0">
                <a:latin typeface="Calibri" panose="020F0502020204030204" pitchFamily="34" charset="0"/>
              </a:rPr>
              <a:t>α</a:t>
            </a:r>
            <a:r>
              <a:rPr lang="en-AU" sz="1800" b="1" dirty="0" smtClean="0"/>
              <a:t>)</a:t>
            </a:r>
            <a:endParaRPr lang="en-AU" sz="2000" b="1" dirty="0" smtClean="0"/>
          </a:p>
          <a:p>
            <a:pPr>
              <a:lnSpc>
                <a:spcPts val="3200"/>
              </a:lnSpc>
            </a:pPr>
            <a:r>
              <a:rPr lang="en-AU" sz="2000" dirty="0" smtClean="0"/>
              <a:t>E.g. If wine is worth $7.00, and it takes </a:t>
            </a:r>
          </a:p>
          <a:p>
            <a:pPr>
              <a:lnSpc>
                <a:spcPts val="3200"/>
              </a:lnSpc>
              <a:buNone/>
            </a:pPr>
            <a:r>
              <a:rPr lang="en-AU" sz="2000" dirty="0" smtClean="0"/>
              <a:t>	2 hours to produce, then the wage in </a:t>
            </a:r>
          </a:p>
          <a:p>
            <a:pPr>
              <a:lnSpc>
                <a:spcPts val="3200"/>
              </a:lnSpc>
              <a:buNone/>
            </a:pPr>
            <a:r>
              <a:rPr lang="en-AU" sz="2000" dirty="0" smtClean="0"/>
              <a:t>	the wine industry is: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AU" sz="2000" dirty="0" smtClean="0"/>
              <a:t>	   w</a:t>
            </a:r>
            <a:r>
              <a:rPr lang="en-AU" sz="2000" baseline="-25000" dirty="0" smtClean="0"/>
              <a:t>W</a:t>
            </a:r>
            <a:r>
              <a:rPr lang="en-AU" sz="2000" dirty="0" smtClean="0"/>
              <a:t> = P</a:t>
            </a:r>
            <a:r>
              <a:rPr lang="en-AU" sz="2000" baseline="-25000" dirty="0" smtClean="0"/>
              <a:t>W</a:t>
            </a:r>
            <a:r>
              <a:rPr lang="en-AU" sz="2000" dirty="0" smtClean="0"/>
              <a:t> / </a:t>
            </a:r>
            <a:r>
              <a:rPr lang="el-GR" sz="2400" dirty="0" smtClean="0">
                <a:latin typeface="Calibri" panose="020F0502020204030204" pitchFamily="34" charset="0"/>
              </a:rPr>
              <a:t>α</a:t>
            </a:r>
            <a:r>
              <a:rPr lang="en-AU" sz="2400" baseline="-25000" dirty="0" smtClean="0">
                <a:latin typeface="Calibri" panose="020F0502020204030204" pitchFamily="34" charset="0"/>
              </a:rPr>
              <a:t>LW</a:t>
            </a:r>
            <a:r>
              <a:rPr lang="en-AU" sz="2000" dirty="0" smtClean="0"/>
              <a:t> = 7.00/2 = </a:t>
            </a:r>
            <a:r>
              <a:rPr lang="en-AU" sz="2000" b="1" u="sng" dirty="0" smtClean="0"/>
              <a:t>$3.50/hr</a:t>
            </a:r>
          </a:p>
          <a:p>
            <a:pPr lvl="1">
              <a:lnSpc>
                <a:spcPct val="150000"/>
              </a:lnSpc>
            </a:pPr>
            <a:endParaRPr lang="en-AU" sz="2000" dirty="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6156176" y="767914"/>
            <a:ext cx="2751402" cy="1219201"/>
            <a:chOff x="6156176" y="767914"/>
            <a:chExt cx="2751402" cy="1219201"/>
          </a:xfrm>
        </p:grpSpPr>
        <p:pic>
          <p:nvPicPr>
            <p:cNvPr id="1026" name="Picture 2" descr="http://www.paracars.com/wp-content/uploads/2013/06/win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378" y="76791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keul.it/images/cheeseboys/cheese-boys-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767914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467805" y="1155229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/>
                <a:t>&amp;</a:t>
              </a:r>
              <a:endParaRPr lang="en-AU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732240" y="3789040"/>
            <a:ext cx="2088232" cy="1785104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 smtClean="0">
                <a:latin typeface="Calibri" pitchFamily="34" charset="0"/>
              </a:rPr>
              <a:t>Note: </a:t>
            </a:r>
          </a:p>
          <a:p>
            <a:pPr algn="ctr"/>
            <a:r>
              <a:rPr lang="en-AU" sz="2200" dirty="0" smtClean="0">
                <a:latin typeface="Calibri" pitchFamily="34" charset="0"/>
              </a:rPr>
              <a:t>This assumes no supranormal </a:t>
            </a:r>
            <a:r>
              <a:rPr lang="el-GR" sz="2200" dirty="0" smtClean="0"/>
              <a:t>π</a:t>
            </a:r>
            <a:r>
              <a:rPr lang="en-AU" sz="2200" dirty="0" smtClean="0"/>
              <a:t>...</a:t>
            </a:r>
            <a:r>
              <a:rPr lang="en-AU" sz="2200" dirty="0" smtClean="0">
                <a:latin typeface="Calibri" pitchFamily="34" charset="0"/>
              </a:rPr>
              <a:t> i.e. perfect competition!</a:t>
            </a:r>
            <a:endParaRPr lang="en-AU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28788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Adding trade into the Model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217" y="1700808"/>
            <a:ext cx="734481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Now we need to add in the trade part!</a:t>
            </a:r>
          </a:p>
          <a:p>
            <a:pPr>
              <a:lnSpc>
                <a:spcPct val="150000"/>
              </a:lnSpc>
              <a:buNone/>
            </a:pPr>
            <a:r>
              <a:rPr lang="en-US" sz="2000" u="sng" dirty="0" smtClean="0"/>
              <a:t>Assumptions: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Two countries, called Home and Foreign*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Again, only one factor of production (L)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Home will have a comparative advantage in cheese</a:t>
            </a:r>
          </a:p>
          <a:p>
            <a:pPr lvl="1">
              <a:lnSpc>
                <a:spcPct val="150000"/>
              </a:lnSpc>
            </a:pPr>
            <a:r>
              <a:rPr lang="en-US" sz="1950" dirty="0" smtClean="0"/>
              <a:t>I.e. the relative (unit) cost of cheese (compared to wine) in Home is less than that in Foreign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Thus: </a:t>
            </a:r>
            <a:r>
              <a:rPr lang="el-GR" sz="2400" b="1" dirty="0" smtClean="0">
                <a:latin typeface="Calibri" panose="020F0502020204030204" pitchFamily="34" charset="0"/>
              </a:rPr>
              <a:t>α</a:t>
            </a:r>
            <a:r>
              <a:rPr lang="en-AU" sz="2000" b="1" baseline="-25000" dirty="0" smtClean="0"/>
              <a:t>LC</a:t>
            </a:r>
            <a:r>
              <a:rPr lang="en-AU" sz="2000" b="1" dirty="0" smtClean="0"/>
              <a:t> / </a:t>
            </a:r>
            <a:r>
              <a:rPr lang="el-GR" sz="2400" b="1" dirty="0" smtClean="0">
                <a:latin typeface="Calibri" panose="020F0502020204030204" pitchFamily="34" charset="0"/>
              </a:rPr>
              <a:t>α</a:t>
            </a:r>
            <a:r>
              <a:rPr lang="en-AU" sz="2000" b="1" baseline="-25000" dirty="0" smtClean="0"/>
              <a:t>LW </a:t>
            </a:r>
            <a:r>
              <a:rPr lang="en-AU" sz="2000" b="1" dirty="0" smtClean="0"/>
              <a:t>&lt; </a:t>
            </a:r>
            <a:r>
              <a:rPr lang="el-GR" sz="2400" b="1" dirty="0" smtClean="0">
                <a:latin typeface="Calibri" panose="020F0502020204030204" pitchFamily="34" charset="0"/>
              </a:rPr>
              <a:t>α</a:t>
            </a:r>
            <a:r>
              <a:rPr lang="en-AU" sz="2400" b="1" dirty="0" smtClean="0">
                <a:latin typeface="Calibri" panose="020F0502020204030204" pitchFamily="34" charset="0"/>
              </a:rPr>
              <a:t>*</a:t>
            </a:r>
            <a:r>
              <a:rPr lang="en-AU" sz="2000" b="1" baseline="-25000" dirty="0" smtClean="0"/>
              <a:t>LC</a:t>
            </a:r>
            <a:r>
              <a:rPr lang="en-AU" sz="2000" b="1" dirty="0" smtClean="0"/>
              <a:t> / </a:t>
            </a:r>
            <a:r>
              <a:rPr lang="el-GR" sz="2400" b="1" dirty="0" smtClean="0">
                <a:latin typeface="Calibri" panose="020F0502020204030204" pitchFamily="34" charset="0"/>
              </a:rPr>
              <a:t>α</a:t>
            </a:r>
            <a:r>
              <a:rPr lang="en-AU" sz="2400" b="1" dirty="0" smtClean="0">
                <a:latin typeface="Calibri" panose="020F0502020204030204" pitchFamily="34" charset="0"/>
              </a:rPr>
              <a:t>*</a:t>
            </a:r>
            <a:r>
              <a:rPr lang="en-AU" sz="2000" b="1" baseline="-25000" dirty="0" smtClean="0"/>
              <a:t>LW</a:t>
            </a:r>
            <a:endParaRPr lang="en-US" sz="2000" b="1" dirty="0" smtClean="0"/>
          </a:p>
          <a:p>
            <a:pPr lvl="1">
              <a:lnSpc>
                <a:spcPct val="150000"/>
              </a:lnSpc>
              <a:buNone/>
            </a:pPr>
            <a:r>
              <a:rPr lang="en-US" sz="2000" dirty="0" smtClean="0"/>
              <a:t> </a:t>
            </a:r>
            <a:endParaRPr lang="en-US" sz="1800" dirty="0" smtClean="0"/>
          </a:p>
          <a:p>
            <a:pPr eaLnBrk="1" hangingPunct="1"/>
            <a:endParaRPr lang="en-US" dirty="0" smtClean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6516216" y="2204864"/>
            <a:ext cx="576064" cy="64807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7020272" y="764704"/>
            <a:ext cx="1728192" cy="1785104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 smtClean="0">
                <a:latin typeface="Calibri" pitchFamily="34" charset="0"/>
              </a:rPr>
              <a:t>Note:  </a:t>
            </a:r>
          </a:p>
          <a:p>
            <a:pPr algn="ctr"/>
            <a:r>
              <a:rPr lang="en-AU" sz="2200" dirty="0" smtClean="0">
                <a:latin typeface="Calibri" pitchFamily="34" charset="0"/>
              </a:rPr>
              <a:t>The notation we use for ‘foreign’ is an asterisk (*)</a:t>
            </a:r>
            <a:endParaRPr lang="en-AU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08275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15816" y="735829"/>
            <a:ext cx="3096344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atin typeface="Calibri" pitchFamily="34" charset="0"/>
              </a:rPr>
              <a:t>The PPF for Foreign</a:t>
            </a:r>
            <a:endParaRPr lang="en-AU" sz="2800" b="1" dirty="0">
              <a:latin typeface="Calibri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173" y="1368996"/>
            <a:ext cx="8616049" cy="520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5004048" y="3645024"/>
            <a:ext cx="1008112" cy="86409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5796136" y="1700808"/>
            <a:ext cx="2736304" cy="3000821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100" b="1" dirty="0" smtClean="0">
                <a:latin typeface="Calibri" pitchFamily="34" charset="0"/>
              </a:rPr>
              <a:t>Without any numbers, we don’t know the absolute slope or exact opportunity costs for Foreign, only that it is steeper (has a higher opportunity cost of cheese in terms of wine) than Home</a:t>
            </a:r>
            <a:endParaRPr lang="en-AU" sz="21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08275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Adding trade into the Model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217" y="1700808"/>
            <a:ext cx="734481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 smtClean="0"/>
              <a:t>Don’t assume that comparative advantages can be determined by comparing the unit cost alone!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This only tells us the </a:t>
            </a:r>
            <a:r>
              <a:rPr lang="en-AU" sz="2000" b="1" dirty="0" smtClean="0"/>
              <a:t>absolute advantage</a:t>
            </a:r>
          </a:p>
          <a:p>
            <a:pPr lvl="2">
              <a:lnSpc>
                <a:spcPct val="150000"/>
              </a:lnSpc>
            </a:pPr>
            <a:r>
              <a:rPr lang="en-AU" sz="2000" dirty="0" smtClean="0"/>
              <a:t>I.e. If </a:t>
            </a:r>
            <a:r>
              <a:rPr lang="el-GR" sz="2400" b="1" dirty="0" smtClean="0">
                <a:latin typeface="Calibri" panose="020F0502020204030204" pitchFamily="34" charset="0"/>
              </a:rPr>
              <a:t>α</a:t>
            </a:r>
            <a:r>
              <a:rPr lang="en-AU" sz="2000" b="1" baseline="-25000" dirty="0" smtClean="0"/>
              <a:t>LC</a:t>
            </a:r>
            <a:r>
              <a:rPr lang="en-AU" sz="2000" b="1" dirty="0" smtClean="0"/>
              <a:t> &lt; </a:t>
            </a:r>
            <a:r>
              <a:rPr lang="el-GR" sz="2400" b="1" dirty="0" smtClean="0">
                <a:latin typeface="Calibri" panose="020F0502020204030204" pitchFamily="34" charset="0"/>
              </a:rPr>
              <a:t>α</a:t>
            </a:r>
            <a:r>
              <a:rPr lang="en-AU" sz="2400" b="1" dirty="0" smtClean="0">
                <a:latin typeface="Calibri" panose="020F0502020204030204" pitchFamily="34" charset="0"/>
              </a:rPr>
              <a:t>*</a:t>
            </a:r>
            <a:r>
              <a:rPr lang="en-AU" sz="2000" b="1" baseline="-25000" dirty="0" smtClean="0"/>
              <a:t>LC</a:t>
            </a:r>
            <a:r>
              <a:rPr lang="en-AU" sz="2000" b="1" dirty="0" smtClean="0"/>
              <a:t> </a:t>
            </a:r>
            <a:r>
              <a:rPr lang="en-AU" sz="2000" dirty="0" smtClean="0"/>
              <a:t>, then Home has an </a:t>
            </a:r>
            <a:r>
              <a:rPr lang="en-AU" sz="2000" u="sng" dirty="0" smtClean="0"/>
              <a:t>absolute advantage</a:t>
            </a:r>
            <a:r>
              <a:rPr lang="en-AU" sz="2000" dirty="0" smtClean="0"/>
              <a:t> in producing cheese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However, to determine comparative advantage, we must compare the </a:t>
            </a:r>
            <a:r>
              <a:rPr lang="en-AU" sz="2000" b="1" dirty="0" smtClean="0"/>
              <a:t>opportunity costs </a:t>
            </a:r>
            <a:r>
              <a:rPr lang="en-AU" sz="2000" dirty="0" smtClean="0"/>
              <a:t>of producing a product, not their accounting costs!</a:t>
            </a:r>
            <a:endParaRPr lang="en-US" sz="2000" dirty="0" smtClean="0"/>
          </a:p>
          <a:p>
            <a:pPr lvl="1">
              <a:lnSpc>
                <a:spcPct val="150000"/>
              </a:lnSpc>
              <a:buNone/>
            </a:pPr>
            <a:r>
              <a:rPr lang="en-US" sz="2000" dirty="0" smtClean="0"/>
              <a:t> </a:t>
            </a:r>
            <a:endParaRPr lang="en-US" sz="180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0008275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Adding trade into the Model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7211" y="1529846"/>
            <a:ext cx="711916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 smtClean="0"/>
              <a:t>In the </a:t>
            </a:r>
            <a:r>
              <a:rPr lang="en-AU" sz="2000" u="sng" dirty="0" smtClean="0"/>
              <a:t>absence of trade</a:t>
            </a:r>
            <a:r>
              <a:rPr lang="en-AU" sz="2000" dirty="0" smtClean="0"/>
              <a:t>, we expect relative prices to equal relative costs...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In Home: </a:t>
            </a:r>
            <a:r>
              <a:rPr lang="en-AU" sz="2000" b="1" dirty="0" smtClean="0"/>
              <a:t>P</a:t>
            </a:r>
            <a:r>
              <a:rPr lang="en-AU" sz="2000" b="1" baseline="-25000" dirty="0" smtClean="0"/>
              <a:t>C</a:t>
            </a:r>
            <a:r>
              <a:rPr lang="en-AU" sz="2000" b="1" dirty="0" smtClean="0"/>
              <a:t> / P</a:t>
            </a:r>
            <a:r>
              <a:rPr lang="en-AU" sz="2000" b="1" baseline="-25000" dirty="0" smtClean="0"/>
              <a:t>W</a:t>
            </a:r>
            <a:r>
              <a:rPr lang="en-AU" sz="2000" b="1" dirty="0" smtClean="0"/>
              <a:t> = </a:t>
            </a:r>
            <a:r>
              <a:rPr lang="el-GR" sz="2400" b="1" dirty="0" smtClean="0">
                <a:latin typeface="Calibri" panose="020F0502020204030204" pitchFamily="34" charset="0"/>
              </a:rPr>
              <a:t>α</a:t>
            </a:r>
            <a:r>
              <a:rPr lang="en-AU" sz="2000" b="1" baseline="-25000" dirty="0" smtClean="0"/>
              <a:t>LC</a:t>
            </a:r>
            <a:r>
              <a:rPr lang="en-AU" sz="2000" b="1" dirty="0" smtClean="0"/>
              <a:t> / </a:t>
            </a:r>
            <a:r>
              <a:rPr lang="el-GR" sz="2400" b="1" dirty="0" smtClean="0">
                <a:latin typeface="Calibri" panose="020F0502020204030204" pitchFamily="34" charset="0"/>
              </a:rPr>
              <a:t>α</a:t>
            </a:r>
            <a:r>
              <a:rPr lang="en-AU" sz="2000" b="1" baseline="-25000" dirty="0" smtClean="0"/>
              <a:t>LW</a:t>
            </a:r>
            <a:endParaRPr lang="en-AU" sz="2000" b="1" dirty="0" smtClean="0"/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In Foreign: </a:t>
            </a:r>
            <a:r>
              <a:rPr lang="en-AU" sz="2000" b="1" dirty="0" smtClean="0"/>
              <a:t>P*</a:t>
            </a:r>
            <a:r>
              <a:rPr lang="en-AU" sz="2000" b="1" baseline="-25000" dirty="0" smtClean="0"/>
              <a:t>C</a:t>
            </a:r>
            <a:r>
              <a:rPr lang="en-AU" sz="2000" b="1" dirty="0" smtClean="0"/>
              <a:t> / P*</a:t>
            </a:r>
            <a:r>
              <a:rPr lang="en-AU" sz="2000" b="1" baseline="-25000" dirty="0" smtClean="0"/>
              <a:t>W</a:t>
            </a:r>
            <a:r>
              <a:rPr lang="en-AU" sz="2000" b="1" dirty="0" smtClean="0"/>
              <a:t> = </a:t>
            </a:r>
            <a:r>
              <a:rPr lang="el-GR" sz="2400" b="1" dirty="0" smtClean="0">
                <a:latin typeface="Calibri" panose="020F0502020204030204" pitchFamily="34" charset="0"/>
              </a:rPr>
              <a:t>α</a:t>
            </a:r>
            <a:r>
              <a:rPr lang="en-AU" sz="2400" b="1" dirty="0" smtClean="0">
                <a:latin typeface="Calibri" panose="020F0502020204030204" pitchFamily="34" charset="0"/>
              </a:rPr>
              <a:t>*</a:t>
            </a:r>
            <a:r>
              <a:rPr lang="en-AU" sz="2000" b="1" baseline="-25000" dirty="0" smtClean="0"/>
              <a:t>LC</a:t>
            </a:r>
            <a:r>
              <a:rPr lang="en-AU" sz="2000" b="1" dirty="0" smtClean="0"/>
              <a:t> / </a:t>
            </a:r>
            <a:r>
              <a:rPr lang="el-GR" sz="2400" b="1" dirty="0" smtClean="0">
                <a:latin typeface="Calibri" panose="020F0502020204030204" pitchFamily="34" charset="0"/>
              </a:rPr>
              <a:t>α</a:t>
            </a:r>
            <a:r>
              <a:rPr lang="en-AU" sz="2400" b="1" dirty="0" smtClean="0">
                <a:latin typeface="Calibri" panose="020F0502020204030204" pitchFamily="34" charset="0"/>
              </a:rPr>
              <a:t>*</a:t>
            </a:r>
            <a:r>
              <a:rPr lang="en-AU" sz="2000" b="1" baseline="-25000" dirty="0" smtClean="0"/>
              <a:t>LW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u="sng" dirty="0" smtClean="0"/>
              <a:t>With trade</a:t>
            </a:r>
            <a:r>
              <a:rPr lang="en-US" sz="2000" dirty="0" smtClean="0"/>
              <a:t>, we assumed that Home had the comparative advantage in cheese – and this means that Foreign has a comparative advantage in wine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THUS: </a:t>
            </a:r>
            <a:r>
              <a:rPr lang="en-US" sz="2000" b="1" dirty="0" smtClean="0"/>
              <a:t>Home should trade cheese in return 	         for Foreign wine</a:t>
            </a:r>
            <a:endParaRPr lang="en-US" sz="1800" b="1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0008275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Adding trade into the Model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7211" y="1529846"/>
            <a:ext cx="7119166" cy="326231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AU" sz="2000" dirty="0" smtClean="0"/>
              <a:t>But what will world prices be with trade?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sz="2000" dirty="0" smtClean="0"/>
              <a:t>We need to have a model that does not just look at the market for cheese, or the market for wine… </a:t>
            </a:r>
          </a:p>
          <a:p>
            <a:pPr lvl="1">
              <a:lnSpc>
                <a:spcPct val="200000"/>
              </a:lnSpc>
              <a:buNone/>
            </a:pPr>
            <a:r>
              <a:rPr lang="en-US" sz="2000" dirty="0" smtClean="0"/>
              <a:t>	…but instead models </a:t>
            </a:r>
            <a:r>
              <a:rPr lang="en-US" sz="2000" u="sng" dirty="0" smtClean="0"/>
              <a:t>both markets together!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This is called </a:t>
            </a:r>
            <a:r>
              <a:rPr lang="en-US" sz="2000" b="1" dirty="0" smtClean="0"/>
              <a:t>general equilibrium analysis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For this, we need the concept of </a:t>
            </a:r>
            <a:r>
              <a:rPr lang="en-US" sz="2000" b="1" dirty="0" smtClean="0"/>
              <a:t>relative demand </a:t>
            </a:r>
            <a:r>
              <a:rPr lang="en-US" sz="2000" dirty="0" smtClean="0"/>
              <a:t>and </a:t>
            </a:r>
            <a:r>
              <a:rPr lang="en-US" sz="2000" b="1" dirty="0" smtClean="0"/>
              <a:t>relative supply</a:t>
            </a:r>
          </a:p>
        </p:txBody>
      </p:sp>
    </p:spTree>
    <p:extLst>
      <p:ext uri="{BB962C8B-B14F-4D97-AF65-F5344CB8AC3E}">
        <p14:creationId xmlns:p14="http://schemas.microsoft.com/office/powerpoint/2010/main" xmlns="" val="210008275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Adding trade into the Model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7210" y="1529846"/>
            <a:ext cx="7335189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Relative demand; relative supply: shows relationship between a relative price and a relative quantity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Relative prices we already know… 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E.g. the relative price of cheese (in terms of wine) </a:t>
            </a:r>
            <a:r>
              <a:rPr lang="en-US" sz="2000" b="1" dirty="0" smtClean="0"/>
              <a:t>= P</a:t>
            </a:r>
            <a:r>
              <a:rPr lang="en-US" sz="2000" b="1" baseline="-25000" dirty="0" smtClean="0"/>
              <a:t>C</a:t>
            </a:r>
            <a:r>
              <a:rPr lang="en-US" sz="2000" b="1" dirty="0" smtClean="0"/>
              <a:t> / P</a:t>
            </a:r>
            <a:r>
              <a:rPr lang="en-US" sz="2000" b="1" baseline="-25000" dirty="0" smtClean="0"/>
              <a:t>W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Relative quantity is a similar idea, but with quantities: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Relative quantity of cheese </a:t>
            </a:r>
            <a:r>
              <a:rPr lang="en-US" sz="2000" b="1" dirty="0" smtClean="0"/>
              <a:t>= </a:t>
            </a:r>
            <a:r>
              <a:rPr lang="en-US" sz="2000" b="1" u="sng" dirty="0" smtClean="0"/>
              <a:t>Q</a:t>
            </a:r>
            <a:r>
              <a:rPr lang="en-US" sz="2000" b="1" u="sng" baseline="-25000" dirty="0" smtClean="0"/>
              <a:t>C</a:t>
            </a:r>
            <a:r>
              <a:rPr lang="en-US" sz="2000" b="1" u="sng" dirty="0" smtClean="0"/>
              <a:t> + Q*</a:t>
            </a:r>
            <a:r>
              <a:rPr lang="en-US" sz="2000" b="1" u="sng" baseline="-25000" dirty="0" smtClean="0"/>
              <a:t>C</a:t>
            </a:r>
          </a:p>
          <a:p>
            <a:pPr lvl="8">
              <a:spcBef>
                <a:spcPts val="0"/>
              </a:spcBef>
              <a:buNone/>
            </a:pPr>
            <a:r>
              <a:rPr lang="en-US" sz="2000" dirty="0" smtClean="0"/>
              <a:t>		</a:t>
            </a:r>
            <a:r>
              <a:rPr lang="en-US" sz="2000" b="1" dirty="0" smtClean="0"/>
              <a:t>Q</a:t>
            </a:r>
            <a:r>
              <a:rPr lang="en-US" sz="2000" b="1" baseline="-25000" dirty="0" smtClean="0"/>
              <a:t>W</a:t>
            </a:r>
            <a:r>
              <a:rPr lang="en-US" sz="2000" b="1" dirty="0" smtClean="0"/>
              <a:t> + Q*</a:t>
            </a:r>
            <a:r>
              <a:rPr lang="en-US" sz="2000" b="1" baseline="-25000" dirty="0" smtClean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xmlns="" val="210008275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19" y="1628800"/>
            <a:ext cx="862702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4653" y="649563"/>
            <a:ext cx="5544616" cy="9541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atin typeface="Calibri" pitchFamily="34" charset="0"/>
              </a:rPr>
              <a:t>General equilibrium analysis: relative supply</a:t>
            </a:r>
            <a:endParaRPr lang="en-AU" sz="2800" b="1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555776" y="4869161"/>
            <a:ext cx="936104" cy="28803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39552" y="4744394"/>
            <a:ext cx="2016224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latin typeface="Calibri" pitchFamily="34" charset="0"/>
              </a:rPr>
              <a:t>No supply of cheese if price drops below </a:t>
            </a:r>
          </a:p>
          <a:p>
            <a:pPr algn="ctr"/>
            <a:r>
              <a:rPr lang="el-GR" b="1" dirty="0" smtClean="0">
                <a:latin typeface="Calibri" panose="020F0502020204030204" pitchFamily="34" charset="0"/>
              </a:rPr>
              <a:t>α</a:t>
            </a:r>
            <a:r>
              <a:rPr lang="en-AU" b="1" baseline="-25000" dirty="0" smtClean="0">
                <a:latin typeface="Calibri" pitchFamily="34" charset="0"/>
              </a:rPr>
              <a:t>C</a:t>
            </a:r>
            <a:r>
              <a:rPr lang="en-AU" b="1" dirty="0" smtClean="0">
                <a:latin typeface="Calibri" pitchFamily="34" charset="0"/>
              </a:rPr>
              <a:t> / </a:t>
            </a:r>
            <a:r>
              <a:rPr lang="el-GR" b="1" dirty="0" smtClean="0">
                <a:latin typeface="Calibri" panose="020F0502020204030204" pitchFamily="34" charset="0"/>
              </a:rPr>
              <a:t>α</a:t>
            </a:r>
            <a:r>
              <a:rPr lang="en-AU" b="1" baseline="-25000" dirty="0" smtClean="0">
                <a:latin typeface="Calibri" pitchFamily="34" charset="0"/>
              </a:rPr>
              <a:t>W</a:t>
            </a:r>
            <a:endParaRPr lang="en-AU" b="1" dirty="0">
              <a:latin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067944" y="2060848"/>
            <a:ext cx="2376264" cy="115212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350603" y="764704"/>
            <a:ext cx="2109829" cy="1785104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 smtClean="0">
                <a:latin typeface="Calibri" pitchFamily="34" charset="0"/>
              </a:rPr>
              <a:t>Both Home </a:t>
            </a:r>
          </a:p>
          <a:p>
            <a:pPr algn="ctr"/>
            <a:r>
              <a:rPr lang="en-AU" sz="2200" b="1" dirty="0" smtClean="0">
                <a:latin typeface="Calibri" pitchFamily="34" charset="0"/>
              </a:rPr>
              <a:t>and Foreign specialise in cheese if price is above </a:t>
            </a:r>
            <a:r>
              <a:rPr lang="el-GR" sz="2000" b="1" dirty="0" smtClean="0">
                <a:latin typeface="Calibri" panose="020F0502020204030204" pitchFamily="34" charset="0"/>
              </a:rPr>
              <a:t>α</a:t>
            </a:r>
            <a:r>
              <a:rPr lang="en-AU" sz="2000" b="1" dirty="0" smtClean="0">
                <a:latin typeface="Calibri" panose="020F0502020204030204" pitchFamily="34" charset="0"/>
              </a:rPr>
              <a:t>*</a:t>
            </a:r>
            <a:r>
              <a:rPr lang="en-AU" sz="2200" b="1" baseline="-25000" dirty="0" smtClean="0">
                <a:latin typeface="Calibri" pitchFamily="34" charset="0"/>
              </a:rPr>
              <a:t>C</a:t>
            </a:r>
            <a:r>
              <a:rPr lang="en-AU" sz="2200" b="1" dirty="0" smtClean="0">
                <a:latin typeface="Calibri" pitchFamily="34" charset="0"/>
              </a:rPr>
              <a:t> / </a:t>
            </a:r>
            <a:r>
              <a:rPr lang="el-GR" sz="2000" b="1" dirty="0" smtClean="0">
                <a:latin typeface="Calibri" panose="020F0502020204030204" pitchFamily="34" charset="0"/>
              </a:rPr>
              <a:t>α</a:t>
            </a:r>
            <a:r>
              <a:rPr lang="en-AU" sz="2000" b="1" dirty="0" smtClean="0">
                <a:latin typeface="Calibri" panose="020F0502020204030204" pitchFamily="34" charset="0"/>
              </a:rPr>
              <a:t>*</a:t>
            </a:r>
            <a:r>
              <a:rPr lang="en-AU" sz="2200" b="1" baseline="-25000" dirty="0" smtClean="0">
                <a:latin typeface="Calibri" pitchFamily="34" charset="0"/>
              </a:rPr>
              <a:t>W</a:t>
            </a:r>
            <a:endParaRPr lang="en-AU" sz="2200" b="1" dirty="0">
              <a:latin typeface="Calibri" pitchFamily="34" charset="0"/>
            </a:endParaRPr>
          </a:p>
        </p:txBody>
      </p:sp>
      <p:sp>
        <p:nvSpPr>
          <p:cNvPr id="21" name="Right Brace 20"/>
          <p:cNvSpPr/>
          <p:nvPr/>
        </p:nvSpPr>
        <p:spPr bwMode="auto">
          <a:xfrm rot="10800000">
            <a:off x="2843808" y="3448250"/>
            <a:ext cx="648072" cy="1296144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H="1">
            <a:off x="1763688" y="4086697"/>
            <a:ext cx="108012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1763688" y="3212976"/>
            <a:ext cx="0" cy="86409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67544" y="1772816"/>
            <a:ext cx="2448272" cy="2031325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100" b="1" dirty="0" smtClean="0">
                <a:latin typeface="Calibri" pitchFamily="34" charset="0"/>
              </a:rPr>
              <a:t>Any price in between leads to Home to fully specialise in cheese, and Foreign to fully specialise in wine</a:t>
            </a:r>
            <a:endParaRPr lang="en-AU" sz="2100" b="1" dirty="0">
              <a:latin typeface="Calibri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6300192" y="5157192"/>
            <a:ext cx="792088" cy="72008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516216" y="3789040"/>
            <a:ext cx="2016223" cy="1446550"/>
          </a:xfrm>
          <a:prstGeom prst="rect">
            <a:avLst/>
          </a:prstGeom>
          <a:solidFill>
            <a:srgbClr val="8FE2FF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 smtClean="0">
                <a:latin typeface="Calibri" pitchFamily="34" charset="0"/>
              </a:rPr>
              <a:t>The quantities produced when both countries fully specialise</a:t>
            </a:r>
            <a:endParaRPr lang="en-AU" sz="2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08275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19" y="1628800"/>
            <a:ext cx="862702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028" y="630313"/>
            <a:ext cx="5501483" cy="9541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atin typeface="Calibri" pitchFamily="34" charset="0"/>
              </a:rPr>
              <a:t>General equilibrium analysis: relative demand and relative supply</a:t>
            </a:r>
            <a:endParaRPr lang="en-AU" sz="2800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411" y="4221088"/>
            <a:ext cx="2601913" cy="2246769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latin typeface="Calibri" pitchFamily="34" charset="0"/>
              </a:rPr>
              <a:t>Any RD that intersects on a flat part of RS will lead to complete specialisation in one country, and no specialisation in the other [e.g. RD</a:t>
            </a:r>
            <a:r>
              <a:rPr lang="en-AU" sz="2000" b="1" baseline="30000" dirty="0" smtClean="0">
                <a:latin typeface="Calibri" pitchFamily="34" charset="0"/>
              </a:rPr>
              <a:t>2</a:t>
            </a:r>
            <a:r>
              <a:rPr lang="en-AU" sz="2000" b="1" dirty="0" smtClean="0">
                <a:latin typeface="Calibri" pitchFamily="34" charset="0"/>
              </a:rPr>
              <a:t> or RD</a:t>
            </a:r>
            <a:r>
              <a:rPr lang="en-AU" sz="2000" b="1" baseline="30000" dirty="0" smtClean="0">
                <a:latin typeface="Calibri" pitchFamily="34" charset="0"/>
              </a:rPr>
              <a:t>3</a:t>
            </a:r>
            <a:r>
              <a:rPr lang="en-AU" sz="2000" b="1" dirty="0" smtClean="0">
                <a:latin typeface="Calibri" pitchFamily="34" charset="0"/>
              </a:rPr>
              <a:t>]</a:t>
            </a:r>
            <a:endParaRPr lang="en-AU" sz="2000" b="1" dirty="0">
              <a:latin typeface="Calibri" pitchFamily="34" charset="0"/>
            </a:endParaRPr>
          </a:p>
        </p:txBody>
      </p:sp>
      <p:sp>
        <p:nvSpPr>
          <p:cNvPr id="21" name="Right Brace 20"/>
          <p:cNvSpPr/>
          <p:nvPr/>
        </p:nvSpPr>
        <p:spPr bwMode="auto">
          <a:xfrm rot="10800000">
            <a:off x="2843808" y="3438625"/>
            <a:ext cx="648072" cy="1296144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H="1">
            <a:off x="1763688" y="4086697"/>
            <a:ext cx="108012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1763688" y="3212976"/>
            <a:ext cx="0" cy="86409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62028" y="1743941"/>
            <a:ext cx="2664296" cy="1938992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latin typeface="Calibri" pitchFamily="34" charset="0"/>
              </a:rPr>
              <a:t>Any RD that intersects relative supply between these prices leads to both countries fully specialising</a:t>
            </a:r>
          </a:p>
          <a:p>
            <a:pPr algn="ctr"/>
            <a:r>
              <a:rPr lang="en-AU" sz="2000" b="1" dirty="0" smtClean="0">
                <a:latin typeface="Calibri" pitchFamily="34" charset="0"/>
              </a:rPr>
              <a:t>[e.g. RD</a:t>
            </a:r>
            <a:r>
              <a:rPr lang="en-AU" sz="2000" b="1" baseline="30000" dirty="0" smtClean="0">
                <a:latin typeface="Calibri" pitchFamily="34" charset="0"/>
              </a:rPr>
              <a:t>1</a:t>
            </a:r>
            <a:r>
              <a:rPr lang="en-AU" sz="2000" b="1" dirty="0" smtClean="0">
                <a:latin typeface="Calibri" pitchFamily="34" charset="0"/>
              </a:rPr>
              <a:t>] </a:t>
            </a:r>
            <a:endParaRPr lang="en-AU" sz="2000" b="1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8894" y="620688"/>
            <a:ext cx="3024336" cy="1015663"/>
          </a:xfrm>
          <a:prstGeom prst="rect">
            <a:avLst/>
          </a:prstGeom>
          <a:solidFill>
            <a:srgbClr val="8FE2FF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latin typeface="Calibri" pitchFamily="34" charset="0"/>
              </a:rPr>
              <a:t>Note: RD is exogenously determined (‘given’ to us, we are not calculating it!)</a:t>
            </a:r>
            <a:endParaRPr lang="en-AU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08275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Introduction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678854"/>
            <a:ext cx="7315176" cy="3262314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Char char="•"/>
            </a:pPr>
            <a:r>
              <a:rPr lang="en-US" sz="2000" b="1" dirty="0" smtClean="0"/>
              <a:t>Productive efficiency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A product is made using the least amount of resources</a:t>
            </a:r>
          </a:p>
          <a:p>
            <a:pPr marL="342900" lvl="1" indent="-342900">
              <a:lnSpc>
                <a:spcPct val="150000"/>
              </a:lnSpc>
              <a:buChar char="•"/>
            </a:pPr>
            <a:endParaRPr lang="en-US" sz="2000" b="1" dirty="0" smtClean="0"/>
          </a:p>
          <a:p>
            <a:pPr marL="342900" lvl="1" indent="-342900">
              <a:lnSpc>
                <a:spcPct val="150000"/>
              </a:lnSpc>
              <a:buChar char="•"/>
            </a:pPr>
            <a:r>
              <a:rPr lang="en-US" sz="2000" b="1" dirty="0" smtClean="0"/>
              <a:t>Allocative efficiency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Resources are allocated according to their most productive social use</a:t>
            </a:r>
          </a:p>
          <a:p>
            <a:pPr eaLnBrk="1" hangingPunct="1"/>
            <a:endParaRPr lang="en-US" sz="16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Adding trade into the Model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28800"/>
            <a:ext cx="7407197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b="1" dirty="0" smtClean="0"/>
              <a:t>RD</a:t>
            </a:r>
            <a:r>
              <a:rPr lang="en-AU" sz="2000" b="1" baseline="30000" dirty="0" smtClean="0"/>
              <a:t>1</a:t>
            </a:r>
            <a:r>
              <a:rPr lang="en-AU" sz="2000" b="1" dirty="0" smtClean="0"/>
              <a:t>:</a:t>
            </a:r>
            <a:r>
              <a:rPr lang="en-AU" sz="2000" dirty="0" smtClean="0"/>
              <a:t>  Both Home and foreign fully specialise  		   according to their comparative advantage</a:t>
            </a:r>
          </a:p>
          <a:p>
            <a:pPr>
              <a:lnSpc>
                <a:spcPct val="150000"/>
              </a:lnSpc>
            </a:pPr>
            <a:r>
              <a:rPr lang="en-AU" sz="2000" b="1" dirty="0" smtClean="0"/>
              <a:t>RD</a:t>
            </a:r>
            <a:r>
              <a:rPr lang="en-AU" sz="2000" b="1" baseline="30000" dirty="0" smtClean="0"/>
              <a:t>2</a:t>
            </a:r>
            <a:r>
              <a:rPr lang="en-AU" sz="2000" b="1" dirty="0" smtClean="0"/>
              <a:t>:</a:t>
            </a:r>
            <a:r>
              <a:rPr lang="en-AU" sz="2000" dirty="0" smtClean="0"/>
              <a:t>  Foreign fully specialises in wine, Home does 	   not specialise (produces both)</a:t>
            </a:r>
          </a:p>
          <a:p>
            <a:pPr>
              <a:lnSpc>
                <a:spcPct val="150000"/>
              </a:lnSpc>
            </a:pPr>
            <a:r>
              <a:rPr lang="en-AU" sz="2000" b="1" dirty="0" smtClean="0"/>
              <a:t>RD</a:t>
            </a:r>
            <a:r>
              <a:rPr lang="en-AU" sz="2000" b="1" baseline="30000" dirty="0" smtClean="0"/>
              <a:t>3</a:t>
            </a:r>
            <a:r>
              <a:rPr lang="en-AU" sz="2000" b="1" dirty="0" smtClean="0"/>
              <a:t>:</a:t>
            </a:r>
            <a:r>
              <a:rPr lang="en-AU" sz="2000" dirty="0" smtClean="0"/>
              <a:t>  Home fully specialises in cheese, Foreign does 	   not specialise (produces both)</a:t>
            </a:r>
          </a:p>
          <a:p>
            <a:pPr>
              <a:lnSpc>
                <a:spcPct val="150000"/>
              </a:lnSpc>
            </a:pPr>
            <a:endParaRPr lang="en-AU" sz="105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19672" y="4648144"/>
            <a:ext cx="5832648" cy="1384995"/>
          </a:xfrm>
          <a:prstGeom prst="rect">
            <a:avLst/>
          </a:prstGeom>
          <a:solidFill>
            <a:srgbClr val="8FE2FF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atin typeface="Calibri" pitchFamily="34" charset="0"/>
              </a:rPr>
              <a:t>Note: Countries will </a:t>
            </a:r>
            <a:r>
              <a:rPr lang="en-AU" sz="2800" b="1" u="sng" dirty="0" smtClean="0">
                <a:latin typeface="Calibri" pitchFamily="34" charset="0"/>
              </a:rPr>
              <a:t>never</a:t>
            </a:r>
            <a:r>
              <a:rPr lang="en-AU" sz="2800" b="1" dirty="0" smtClean="0">
                <a:latin typeface="Calibri" pitchFamily="34" charset="0"/>
              </a:rPr>
              <a:t> specialise against their comparative advantage </a:t>
            </a:r>
            <a:r>
              <a:rPr lang="en-AU" sz="2800" dirty="0" smtClean="0">
                <a:latin typeface="Calibri" pitchFamily="34" charset="0"/>
              </a:rPr>
              <a:t>(except with domestic distortions)</a:t>
            </a:r>
          </a:p>
        </p:txBody>
      </p:sp>
    </p:spTree>
    <p:extLst>
      <p:ext uri="{BB962C8B-B14F-4D97-AF65-F5344CB8AC3E}">
        <p14:creationId xmlns:p14="http://schemas.microsoft.com/office/powerpoint/2010/main" xmlns="" val="210008275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620688"/>
            <a:ext cx="7344816" cy="599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278" y="668812"/>
            <a:ext cx="1181003" cy="138499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atin typeface="Calibri" pitchFamily="34" charset="0"/>
              </a:rPr>
              <a:t>Back to the PPFs...</a:t>
            </a:r>
            <a:endParaRPr lang="en-AU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08275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278" y="668812"/>
            <a:ext cx="1819450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atin typeface="Calibri" pitchFamily="34" charset="0"/>
              </a:rPr>
              <a:t>Combined:</a:t>
            </a:r>
            <a:endParaRPr lang="en-AU" sz="2800" b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5362" y="673446"/>
            <a:ext cx="4752528" cy="55354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4644008" y="2204864"/>
            <a:ext cx="1152128" cy="122413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685987" y="908720"/>
            <a:ext cx="3024336" cy="3293209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alibri" pitchFamily="34" charset="0"/>
              </a:rPr>
              <a:t>Both Foreign and Home can consume outside of their PPFs, and at any given point within the blue line</a:t>
            </a:r>
          </a:p>
          <a:p>
            <a:pPr algn="ctr"/>
            <a:endParaRPr lang="en-AU" sz="1600" b="1" dirty="0" smtClean="0">
              <a:latin typeface="Calibri" pitchFamily="34" charset="0"/>
            </a:endParaRPr>
          </a:p>
          <a:p>
            <a:pPr algn="ctr"/>
            <a:r>
              <a:rPr lang="en-AU" u="sng" dirty="0" smtClean="0">
                <a:latin typeface="Calibri" pitchFamily="34" charset="0"/>
              </a:rPr>
              <a:t>Conclusion?</a:t>
            </a:r>
          </a:p>
          <a:p>
            <a:pPr algn="ctr"/>
            <a:r>
              <a:rPr lang="en-AU" b="1" dirty="0" smtClean="0">
                <a:latin typeface="Calibri" pitchFamily="34" charset="0"/>
              </a:rPr>
              <a:t>Both countries gain from trade!</a:t>
            </a:r>
            <a:endParaRPr lang="en-AU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08275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500990" cy="685800"/>
          </a:xfrm>
        </p:spPr>
        <p:txBody>
          <a:bodyPr/>
          <a:lstStyle/>
          <a:p>
            <a:pPr lvl="0"/>
            <a:r>
              <a:rPr lang="en-AU" sz="2800" dirty="0" smtClean="0"/>
              <a:t>Misconceptions about comparative advantage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14488"/>
            <a:ext cx="7603208" cy="43068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/>
            </a:pPr>
            <a:r>
              <a:rPr lang="en-US" sz="2000" dirty="0" smtClean="0"/>
              <a:t>“</a:t>
            </a:r>
            <a:r>
              <a:rPr lang="en-US" sz="2000" i="1" dirty="0" smtClean="0"/>
              <a:t>Free trade is only beneficial if you country is strong enough to stand up to foreign competition</a:t>
            </a:r>
            <a:r>
              <a:rPr lang="en-US" sz="2000" dirty="0" smtClean="0"/>
              <a:t>”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This is a statement about </a:t>
            </a:r>
            <a:r>
              <a:rPr lang="en-US" sz="2000" u="sng" dirty="0" smtClean="0"/>
              <a:t>absolute advantage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But the Model is based on </a:t>
            </a:r>
            <a:r>
              <a:rPr lang="en-US" sz="2000" u="sng" dirty="0" smtClean="0"/>
              <a:t>comparative advantage:</a:t>
            </a:r>
          </a:p>
          <a:p>
            <a:pPr lvl="2">
              <a:lnSpc>
                <a:spcPct val="150000"/>
              </a:lnSpc>
            </a:pPr>
            <a:r>
              <a:rPr lang="en-AU" sz="2000" dirty="0" smtClean="0"/>
              <a:t>“The ability to produce a product at a lower opportunity cost than other producers” [Slide 8]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Countries would have to be </a:t>
            </a:r>
            <a:r>
              <a:rPr lang="en-US" sz="2000" u="sng" dirty="0" smtClean="0"/>
              <a:t>exactly identical</a:t>
            </a:r>
            <a:r>
              <a:rPr lang="en-US" sz="2000" dirty="0" smtClean="0"/>
              <a:t> for them </a:t>
            </a:r>
            <a:r>
              <a:rPr lang="en-US" sz="2000" i="1" dirty="0" smtClean="0"/>
              <a:t>not</a:t>
            </a:r>
            <a:r>
              <a:rPr lang="en-US" sz="2000" dirty="0" smtClean="0"/>
              <a:t> to have a comparative advantage!</a:t>
            </a:r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8950038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500990" cy="685800"/>
          </a:xfrm>
        </p:spPr>
        <p:txBody>
          <a:bodyPr/>
          <a:lstStyle/>
          <a:p>
            <a:pPr lvl="0"/>
            <a:r>
              <a:rPr lang="en-AU" sz="2800" dirty="0" smtClean="0"/>
              <a:t>Misconceptions about comparative advantage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14488"/>
            <a:ext cx="7603208" cy="43068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 startAt="2"/>
            </a:pPr>
            <a:r>
              <a:rPr lang="en-US" sz="2000" dirty="0" smtClean="0"/>
              <a:t>“</a:t>
            </a:r>
            <a:r>
              <a:rPr lang="en-US" sz="2000" i="1" dirty="0" smtClean="0"/>
              <a:t>Trade hurts countries when it is based on low wages</a:t>
            </a:r>
            <a:r>
              <a:rPr lang="en-US" sz="2000" dirty="0" smtClean="0"/>
              <a:t>”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This is the </a:t>
            </a:r>
            <a:r>
              <a:rPr lang="en-US" sz="2000" b="1" dirty="0" smtClean="0"/>
              <a:t>pauper labour argument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However, we can see that both countries gain from trade…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It is cheaper </a:t>
            </a:r>
            <a:r>
              <a:rPr lang="en-US" sz="2000" u="sng" dirty="0" smtClean="0"/>
              <a:t>in terms of their own labour</a:t>
            </a:r>
            <a:r>
              <a:rPr lang="en-US" sz="2000" dirty="0" smtClean="0"/>
              <a:t> for them to specialise according to their comparative advantage, and then trade for the product that they do </a:t>
            </a:r>
            <a:r>
              <a:rPr lang="en-US" sz="2000" i="1" dirty="0" smtClean="0"/>
              <a:t>not </a:t>
            </a:r>
            <a:r>
              <a:rPr lang="en-US" sz="2000" dirty="0" smtClean="0"/>
              <a:t>have a comparative advantage in</a:t>
            </a:r>
            <a:endParaRPr lang="en-US" sz="2000" u="sng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8950038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500990" cy="685800"/>
          </a:xfrm>
        </p:spPr>
        <p:txBody>
          <a:bodyPr/>
          <a:lstStyle/>
          <a:p>
            <a:pPr lvl="0"/>
            <a:r>
              <a:rPr lang="en-AU" sz="2800" dirty="0" smtClean="0"/>
              <a:t>Misconceptions about comparative advantage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56738"/>
            <a:ext cx="7603208" cy="43068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rgbClr val="4A81FC"/>
              </a:buClr>
              <a:buFont typeface="+mj-lt"/>
              <a:buAutoNum type="arabicPeriod" startAt="3"/>
            </a:pPr>
            <a:r>
              <a:rPr lang="en-US" sz="2000" dirty="0" smtClean="0"/>
              <a:t>“</a:t>
            </a:r>
            <a:r>
              <a:rPr lang="en-US" sz="2000" i="1" dirty="0" smtClean="0"/>
              <a:t>Trade exploits a country by keeping wages low</a:t>
            </a:r>
            <a:r>
              <a:rPr lang="en-US" sz="2000" dirty="0" smtClean="0"/>
              <a:t>”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     There are actually two questions here: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Do countries that engage in international trade withhold some benefits that </a:t>
            </a:r>
            <a:r>
              <a:rPr lang="en-US" sz="2000" i="1" dirty="0" smtClean="0"/>
              <a:t>could</a:t>
            </a:r>
            <a:r>
              <a:rPr lang="en-US" sz="2000" dirty="0" smtClean="0"/>
              <a:t> have been paid to their partner countries as higher wages?</a:t>
            </a:r>
          </a:p>
          <a:p>
            <a:pPr lvl="5">
              <a:lnSpc>
                <a:spcPct val="150000"/>
              </a:lnSpc>
            </a:pPr>
            <a:r>
              <a:rPr lang="en-US" sz="2000" dirty="0" smtClean="0"/>
              <a:t>Yes, of course!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But are countries still better off trading than they would have been otherwise?</a:t>
            </a:r>
          </a:p>
          <a:p>
            <a:pPr lvl="5">
              <a:lnSpc>
                <a:spcPct val="150000"/>
              </a:lnSpc>
            </a:pPr>
            <a:r>
              <a:rPr lang="en-US" sz="2000" dirty="0" smtClean="0"/>
              <a:t>Yes, our Model proves this!</a:t>
            </a:r>
          </a:p>
        </p:txBody>
      </p:sp>
    </p:spTree>
    <p:extLst>
      <p:ext uri="{BB962C8B-B14F-4D97-AF65-F5344CB8AC3E}">
        <p14:creationId xmlns:p14="http://schemas.microsoft.com/office/powerpoint/2010/main" xmlns="" val="258950038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Empirical evidence for the Model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225" y="1560488"/>
            <a:ext cx="6908135" cy="3262314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sz="2000" dirty="0" smtClean="0"/>
              <a:t>We do see specialisation according to the Model, but not </a:t>
            </a:r>
            <a:r>
              <a:rPr lang="en-US" sz="2000" i="1" dirty="0" smtClean="0"/>
              <a:t>full </a:t>
            </a:r>
            <a:r>
              <a:rPr lang="en-US" sz="2000" dirty="0" smtClean="0"/>
              <a:t>specialisation</a:t>
            </a:r>
          </a:p>
          <a:p>
            <a:pPr>
              <a:lnSpc>
                <a:spcPts val="3200"/>
              </a:lnSpc>
            </a:pPr>
            <a:r>
              <a:rPr lang="en-US" sz="2000" dirty="0" smtClean="0"/>
              <a:t>The Model also does not consider:</a:t>
            </a:r>
          </a:p>
          <a:p>
            <a:pPr lvl="1">
              <a:lnSpc>
                <a:spcPts val="3200"/>
              </a:lnSpc>
            </a:pPr>
            <a:r>
              <a:rPr lang="en-US" sz="2000" dirty="0" smtClean="0"/>
              <a:t>Effects upon income distribution within countries   [Chapter 4]</a:t>
            </a:r>
          </a:p>
          <a:p>
            <a:pPr lvl="1">
              <a:lnSpc>
                <a:spcPts val="3200"/>
              </a:lnSpc>
            </a:pPr>
            <a:r>
              <a:rPr lang="en-US" sz="2000" dirty="0" smtClean="0"/>
              <a:t>How differences in resource endowments </a:t>
            </a:r>
            <a:r>
              <a:rPr lang="en-US" sz="2000" i="1" dirty="0" smtClean="0"/>
              <a:t>specifically</a:t>
            </a:r>
            <a:r>
              <a:rPr lang="en-US" sz="2000" dirty="0" smtClean="0"/>
              <a:t> could be a cause of trade </a:t>
            </a:r>
          </a:p>
          <a:p>
            <a:pPr lvl="1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2000" dirty="0" smtClean="0"/>
              <a:t>	[Chapters 4 &amp; 5]</a:t>
            </a:r>
          </a:p>
          <a:p>
            <a:pPr lvl="1">
              <a:lnSpc>
                <a:spcPts val="3200"/>
              </a:lnSpc>
            </a:pPr>
            <a:r>
              <a:rPr lang="en-US" sz="2000" dirty="0" smtClean="0"/>
              <a:t>The effect of market power and economies of scale [Chapters 7 &amp; 8]</a:t>
            </a:r>
            <a:endParaRPr lang="en-US" sz="180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70066796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Introduction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50862"/>
            <a:ext cx="73151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Autarky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An economy that does not trade internationally</a:t>
            </a:r>
          </a:p>
          <a:p>
            <a:pPr lvl="1">
              <a:lnSpc>
                <a:spcPct val="150000"/>
              </a:lnSpc>
            </a:pP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Opportunity cost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The value of the next best alternative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Distinguishes the decision-making in economics from mere accounting!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Introduction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675576"/>
            <a:ext cx="6957416" cy="3262314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None/>
            </a:pPr>
            <a:r>
              <a:rPr lang="en-US" sz="2000" u="sng" dirty="0" smtClean="0"/>
              <a:t>PPFs and PPCs</a:t>
            </a:r>
          </a:p>
          <a:p>
            <a:pPr eaLnBrk="1" hangingPunct="1">
              <a:lnSpc>
                <a:spcPct val="200000"/>
              </a:lnSpc>
            </a:pPr>
            <a:r>
              <a:rPr lang="en-US" sz="2000" dirty="0" smtClean="0"/>
              <a:t>Illustrate the principle of </a:t>
            </a:r>
            <a:r>
              <a:rPr lang="en-US" sz="2000" b="1" dirty="0" smtClean="0"/>
              <a:t>opportunity cost</a:t>
            </a:r>
          </a:p>
          <a:p>
            <a:pPr eaLnBrk="1" hangingPunct="1">
              <a:lnSpc>
                <a:spcPct val="200000"/>
              </a:lnSpc>
            </a:pPr>
            <a:r>
              <a:rPr lang="en-US" sz="2000" dirty="0" smtClean="0"/>
              <a:t>Shows the all of the possible combinations of two products that can be produced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Hence the name: production possibility frontier!</a:t>
            </a:r>
          </a:p>
          <a:p>
            <a:pPr lvl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Introduction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957416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sz="2000" u="sng" dirty="0" smtClean="0"/>
              <a:t>PPFs and PPCs (cont.):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Assumptions: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Fixed resources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Fixed technology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Productive efficiency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Full employment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For </a:t>
            </a:r>
            <a:r>
              <a:rPr lang="en-US" sz="2000" i="1" dirty="0" smtClean="0"/>
              <a:t>our </a:t>
            </a:r>
            <a:r>
              <a:rPr lang="en-US" sz="2000" dirty="0" smtClean="0"/>
              <a:t>purposes, two products only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764704"/>
            <a:ext cx="6912768" cy="9541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atin typeface="Calibri" pitchFamily="34" charset="0"/>
              </a:rPr>
              <a:t>An example of a straight-line PPF: </a:t>
            </a:r>
          </a:p>
          <a:p>
            <a:pPr algn="ctr"/>
            <a:r>
              <a:rPr lang="en-AU" sz="2800" b="1" dirty="0" smtClean="0">
                <a:latin typeface="Calibri" pitchFamily="34" charset="0"/>
              </a:rPr>
              <a:t>a pizza shop that produces only two products</a:t>
            </a:r>
            <a:endParaRPr lang="en-AU" sz="2800" b="1" dirty="0"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2294" y="1988840"/>
            <a:ext cx="7474164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84115" y="4672386"/>
            <a:ext cx="2093907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2800" dirty="0" smtClean="0">
                <a:latin typeface="Calibri" pitchFamily="34" charset="0"/>
              </a:rPr>
              <a:t>Garlic breads</a:t>
            </a:r>
            <a:endParaRPr lang="en-AU" sz="2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420888"/>
            <a:ext cx="1041119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2800" dirty="0" smtClean="0">
                <a:latin typeface="Calibri" pitchFamily="34" charset="0"/>
              </a:rPr>
              <a:t>Pizzas</a:t>
            </a:r>
            <a:endParaRPr lang="en-AU" sz="2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5152200"/>
            <a:ext cx="7488832" cy="684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sz="2300" dirty="0" smtClean="0">
                <a:latin typeface="+mn-lt"/>
              </a:rPr>
              <a:t>What type of opportunity cost does this show?</a:t>
            </a:r>
            <a:endParaRPr lang="en-US" sz="2300" b="1" dirty="0" smtClean="0">
              <a:latin typeface="+mn-lt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Introduction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628800"/>
            <a:ext cx="7200800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sz="2000" u="sng" dirty="0" smtClean="0"/>
              <a:t>Factors of production:</a:t>
            </a:r>
          </a:p>
          <a:p>
            <a:pPr eaLnBrk="1" hangingPunct="1">
              <a:lnSpc>
                <a:spcPts val="3200"/>
              </a:lnSpc>
            </a:pPr>
            <a:r>
              <a:rPr lang="en-US" sz="2000" dirty="0" smtClean="0"/>
              <a:t>Labour (‘</a:t>
            </a:r>
            <a:r>
              <a:rPr lang="en-US" sz="2000" b="1" dirty="0" smtClean="0"/>
              <a:t>L</a:t>
            </a:r>
            <a:r>
              <a:rPr lang="en-US" sz="2000" dirty="0" smtClean="0"/>
              <a:t>’)</a:t>
            </a:r>
          </a:p>
          <a:p>
            <a:pPr lvl="1">
              <a:lnSpc>
                <a:spcPts val="3200"/>
              </a:lnSpc>
            </a:pPr>
            <a:r>
              <a:rPr lang="en-US" sz="2000" dirty="0" smtClean="0"/>
              <a:t>Income paid on labour is a </a:t>
            </a:r>
            <a:r>
              <a:rPr lang="en-US" sz="2000" b="1" dirty="0" smtClean="0"/>
              <a:t>wage</a:t>
            </a:r>
          </a:p>
          <a:p>
            <a:pPr eaLnBrk="1" hangingPunct="1">
              <a:lnSpc>
                <a:spcPts val="3200"/>
              </a:lnSpc>
            </a:pPr>
            <a:r>
              <a:rPr lang="en-US" sz="2000" dirty="0" smtClean="0"/>
              <a:t>Capital (‘</a:t>
            </a:r>
            <a:r>
              <a:rPr lang="en-US" sz="2000" b="1" dirty="0" smtClean="0"/>
              <a:t>K</a:t>
            </a:r>
            <a:r>
              <a:rPr lang="en-US" sz="2000" dirty="0" smtClean="0"/>
              <a:t>’)</a:t>
            </a:r>
          </a:p>
          <a:p>
            <a:pPr lvl="1">
              <a:lnSpc>
                <a:spcPts val="3200"/>
              </a:lnSpc>
            </a:pPr>
            <a:r>
              <a:rPr lang="en-US" sz="2000" dirty="0" smtClean="0"/>
              <a:t>Income paid on capital is </a:t>
            </a:r>
            <a:r>
              <a:rPr lang="en-US" sz="2000" b="1" dirty="0" smtClean="0"/>
              <a:t>rent</a:t>
            </a:r>
            <a:r>
              <a:rPr lang="en-US" sz="2000" dirty="0" smtClean="0"/>
              <a:t> (or </a:t>
            </a:r>
            <a:r>
              <a:rPr lang="en-US" sz="2000" b="1" dirty="0" smtClean="0"/>
              <a:t>interest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ts val="3200"/>
              </a:lnSpc>
            </a:pPr>
            <a:r>
              <a:rPr lang="en-US" sz="2000" dirty="0" smtClean="0"/>
              <a:t>Land (‘</a:t>
            </a:r>
            <a:r>
              <a:rPr lang="en-US" sz="2000" b="1" dirty="0" smtClean="0"/>
              <a:t>T</a:t>
            </a:r>
            <a:r>
              <a:rPr lang="en-US" sz="2000" dirty="0" smtClean="0"/>
              <a:t>’) (but the category is broader than ‘land’!)</a:t>
            </a:r>
          </a:p>
          <a:p>
            <a:pPr lvl="1">
              <a:lnSpc>
                <a:spcPts val="3200"/>
              </a:lnSpc>
            </a:pPr>
            <a:r>
              <a:rPr lang="en-US" sz="2000" dirty="0" smtClean="0"/>
              <a:t>Income paid on land is </a:t>
            </a:r>
            <a:r>
              <a:rPr lang="en-US" sz="2000" b="1" dirty="0" smtClean="0"/>
              <a:t>rent</a:t>
            </a:r>
          </a:p>
          <a:p>
            <a:pPr eaLnBrk="1" hangingPunct="1">
              <a:lnSpc>
                <a:spcPts val="3200"/>
              </a:lnSpc>
            </a:pPr>
            <a:r>
              <a:rPr lang="en-US" sz="2000" dirty="0" smtClean="0"/>
              <a:t>Entrepreneurship</a:t>
            </a:r>
          </a:p>
          <a:p>
            <a:pPr lvl="1">
              <a:lnSpc>
                <a:spcPts val="3200"/>
              </a:lnSpc>
            </a:pPr>
            <a:r>
              <a:rPr lang="en-US" sz="2000" dirty="0" smtClean="0"/>
              <a:t>Income paid on entrepreneurship is </a:t>
            </a:r>
            <a:r>
              <a:rPr lang="en-US" sz="2000" b="1" dirty="0" smtClean="0"/>
              <a:t>profit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Introduction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315176" cy="326231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u="sng" dirty="0" smtClean="0"/>
              <a:t>Who was Ricardo?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British political economist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Born: 1772, Died: 1823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Made his fortune speculating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on the outcome of the Battle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of Waterloo!!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Mercantilism v. free trade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Created the theory of comparative advantage</a:t>
            </a:r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980728"/>
            <a:ext cx="3072231" cy="42037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2523066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2730</TotalTime>
  <Words>1681</Words>
  <Application>Microsoft Office PowerPoint</Application>
  <PresentationFormat>On-screen Show (4:3)</PresentationFormat>
  <Paragraphs>238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Lecture 1</vt:lpstr>
      <vt:lpstr>International Economics</vt:lpstr>
      <vt:lpstr>Overview</vt:lpstr>
      <vt:lpstr>Introduction</vt:lpstr>
      <vt:lpstr>Introduction</vt:lpstr>
      <vt:lpstr>Introduction</vt:lpstr>
      <vt:lpstr>Introduction</vt:lpstr>
      <vt:lpstr>Slide 6</vt:lpstr>
      <vt:lpstr>Introduction</vt:lpstr>
      <vt:lpstr>Introduction</vt:lpstr>
      <vt:lpstr>Introduction</vt:lpstr>
      <vt:lpstr>Introduction</vt:lpstr>
      <vt:lpstr>Setting up the Model</vt:lpstr>
      <vt:lpstr>Setting up the Model</vt:lpstr>
      <vt:lpstr>Setting up the Model</vt:lpstr>
      <vt:lpstr>Setting up the Model</vt:lpstr>
      <vt:lpstr>Setting up the Model</vt:lpstr>
      <vt:lpstr>Slide 16</vt:lpstr>
      <vt:lpstr>Setting up the Model</vt:lpstr>
      <vt:lpstr>Setting up the Model</vt:lpstr>
      <vt:lpstr>Setting up the Model</vt:lpstr>
      <vt:lpstr>Setting up the Model</vt:lpstr>
      <vt:lpstr>Adding trade into the Model</vt:lpstr>
      <vt:lpstr>Slide 22</vt:lpstr>
      <vt:lpstr>Adding trade into the Model</vt:lpstr>
      <vt:lpstr>Adding trade into the Model</vt:lpstr>
      <vt:lpstr>Adding trade into the Model</vt:lpstr>
      <vt:lpstr>Adding trade into the Model</vt:lpstr>
      <vt:lpstr>Slide 27</vt:lpstr>
      <vt:lpstr>Slide 28</vt:lpstr>
      <vt:lpstr>Adding trade into the Model</vt:lpstr>
      <vt:lpstr>Slide 30</vt:lpstr>
      <vt:lpstr>Slide 31</vt:lpstr>
      <vt:lpstr>Misconceptions about comparative advantage</vt:lpstr>
      <vt:lpstr>Misconceptions about comparative advantage</vt:lpstr>
      <vt:lpstr>Misconceptions about comparative advantage</vt:lpstr>
      <vt:lpstr>Empirical evidence for the Model</vt:lpstr>
    </vt:vector>
  </TitlesOfParts>
  <Company>Grizli777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Laoreet Dolore Magna Aliquam</dc:title>
  <dc:subject>The University of Adelaide</dc:subject>
  <dc:creator>Cornish</dc:creator>
  <cp:lastModifiedBy>Michael Cornish</cp:lastModifiedBy>
  <cp:revision>340</cp:revision>
  <dcterms:created xsi:type="dcterms:W3CDTF">2011-01-27T06:03:15Z</dcterms:created>
  <dcterms:modified xsi:type="dcterms:W3CDTF">2016-02-01T05:47:10Z</dcterms:modified>
</cp:coreProperties>
</file>