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3" r:id="rId4"/>
    <p:sldId id="285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1004" y="-44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3: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International political economy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besindia.com/article/boardroom/bric-countries-hit-a-wall/33030/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conomist.com/news/china/21570749-gini-out-bott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conomist.com/blogs/freeexchange/2011/05/income_inequal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income-and-wealth-inequality-how-is-australia-faring-2348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ctad.org/en/pages/Statistics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gff.unctad.org/chapter1/1.1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sonline.com/how-iphone-is-mad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3:  International </a:t>
            </a:r>
          </a:p>
          <a:p>
            <a:r>
              <a:rPr lang="en-AU" sz="2000" b="1" dirty="0" smtClean="0"/>
              <a:t>political economy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6026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II: 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Globalisation</a:t>
            </a:r>
            <a:r>
              <a:rPr lang="en-US" sz="2800" dirty="0" smtClean="0"/>
              <a:t> and the rise of ‘the Rest’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16832"/>
            <a:ext cx="727280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political story: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Distribution of economic power is changing international power dynamics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Unipolar</a:t>
            </a:r>
            <a:r>
              <a:rPr lang="en-US" sz="2000" dirty="0" smtClean="0"/>
              <a:t> -&gt; </a:t>
            </a:r>
            <a:r>
              <a:rPr lang="en-US" sz="2000" dirty="0" err="1" smtClean="0"/>
              <a:t>multipolar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Some big risks: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Tensions in the Asia-Pacific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Climate change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5535988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6026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II: 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Globalisation</a:t>
            </a:r>
            <a:r>
              <a:rPr lang="en-US" sz="2800" dirty="0" smtClean="0"/>
              <a:t> and the rise of ‘the Rest’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16832"/>
            <a:ext cx="727280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Pressures on international economic governance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IMF + World Bank = </a:t>
            </a:r>
            <a:r>
              <a:rPr lang="en-US" sz="2000" dirty="0" err="1" smtClean="0"/>
              <a:t>Bretton</a:t>
            </a:r>
            <a:r>
              <a:rPr lang="en-US" sz="2000" dirty="0" smtClean="0"/>
              <a:t> Woods institutions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Intellectual ‘soft power’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Neoliberalism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lvl="6">
              <a:lnSpc>
                <a:spcPct val="150000"/>
              </a:lnSpc>
            </a:pPr>
            <a:r>
              <a:rPr lang="en-US" sz="2000" b="1" dirty="0" smtClean="0"/>
              <a:t>An alternative </a:t>
            </a:r>
          </a:p>
          <a:p>
            <a:pPr lvl="6">
              <a:lnSpc>
                <a:spcPct val="150000"/>
              </a:lnSpc>
              <a:buNone/>
            </a:pPr>
            <a:r>
              <a:rPr lang="en-US" sz="2000" b="1" dirty="0" smtClean="0"/>
              <a:t>institutional architecture?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4077072"/>
            <a:ext cx="2070536" cy="90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3356992"/>
            <a:ext cx="12393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407707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5085184"/>
            <a:ext cx="1571635" cy="103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304" y="3933056"/>
            <a:ext cx="1152128" cy="10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356884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ocioecohistory.files.wordpress.com/2014/07/brics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556792"/>
            <a:ext cx="8288691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556792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+mn-lt"/>
              </a:rPr>
              <a:t>The rise of the....</a:t>
            </a:r>
            <a:endParaRPr lang="en-AU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76443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g_65328_bric_one_280x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6696744" cy="55471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3284984"/>
            <a:ext cx="194421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 smtClean="0"/>
              <a:t>Source:  Forbes India, 2012 </a:t>
            </a:r>
            <a:r>
              <a:rPr lang="en-AU" sz="1800" dirty="0" smtClean="0"/>
              <a:t>[</a:t>
            </a:r>
            <a:r>
              <a:rPr lang="en-AU" sz="1800" dirty="0" smtClean="0">
                <a:hlinkClick r:id="rId3"/>
              </a:rPr>
              <a:t>http://forbesindia.com/article/boardroom/bric-countries-hit-a-wall/33030/1</a:t>
            </a:r>
            <a:r>
              <a:rPr lang="en-AU" sz="1800" dirty="0" smtClean="0"/>
              <a:t>] </a:t>
            </a:r>
            <a:endParaRPr lang="en-AU" sz="1800" dirty="0"/>
          </a:p>
        </p:txBody>
      </p:sp>
    </p:spTree>
    <p:extLst>
      <p:ext uri="{BB962C8B-B14F-4D97-AF65-F5344CB8AC3E}">
        <p14:creationId xmlns="" xmlns:p14="http://schemas.microsoft.com/office/powerpoint/2010/main" val="8171971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III: Rising equality, rising inequality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72816"/>
            <a:ext cx="6912768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Global income inequality decreasing since c. 2002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Income inequality </a:t>
            </a:r>
            <a:r>
              <a:rPr lang="en-US" sz="2000" i="1" dirty="0" smtClean="0"/>
              <a:t>within</a:t>
            </a:r>
            <a:r>
              <a:rPr lang="en-US" sz="2000" dirty="0" smtClean="0"/>
              <a:t> countries on the rise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Measuring income inequality: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 err="1" smtClean="0"/>
              <a:t>Gini</a:t>
            </a:r>
            <a:r>
              <a:rPr lang="en-US" sz="2000" dirty="0" smtClean="0"/>
              <a:t> coefficient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0 = perfect equality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1 = perfect inequality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2658234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0072" y="328498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Source:  The Economist, 2013 </a:t>
            </a:r>
            <a:r>
              <a:rPr lang="en-AU" sz="1800" dirty="0" smtClean="0"/>
              <a:t>[</a:t>
            </a:r>
            <a:r>
              <a:rPr lang="en-AU" sz="1800" dirty="0" smtClean="0">
                <a:hlinkClick r:id="rId2"/>
              </a:rPr>
              <a:t>http://www.economist.com/news/china/21570749-gini-out-bottle</a:t>
            </a:r>
            <a:r>
              <a:rPr lang="en-AU" sz="1800" dirty="0" smtClean="0"/>
              <a:t>] </a:t>
            </a:r>
            <a:endParaRPr lang="en-AU" sz="1800" dirty="0"/>
          </a:p>
        </p:txBody>
      </p:sp>
      <p:pic>
        <p:nvPicPr>
          <p:cNvPr id="1026" name="Picture 2" descr="http://cdn.static-economist.com/sites/default/files/imagecache/290-width/images/print-edition/20130126_CNC8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620687"/>
            <a:ext cx="4896544" cy="550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88530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302949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Source:  The Economist, 2011 </a:t>
            </a:r>
            <a:r>
              <a:rPr lang="en-AU" sz="1800" dirty="0" smtClean="0"/>
              <a:t>[</a:t>
            </a:r>
            <a:r>
              <a:rPr lang="en-AU" sz="1800" dirty="0" smtClean="0">
                <a:hlinkClick r:id="rId2"/>
              </a:rPr>
              <a:t>http://www.economist.com/blogs/freeexchange/2011/05/income_inequality</a:t>
            </a:r>
            <a:r>
              <a:rPr lang="en-AU" sz="1800" dirty="0" smtClean="0"/>
              <a:t>]  </a:t>
            </a:r>
            <a:endParaRPr lang="en-AU" sz="18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09600"/>
            <a:ext cx="78486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389030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62e528761d0685343e1c-f3d1b99a743ffa4142d9d7f1978d9686.ssl.cf2.rackcdn.com/files/42495/width668/ry3mg8ps-1393364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052736"/>
            <a:ext cx="8640960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59098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Source:  Prof. Peter </a:t>
            </a:r>
            <a:r>
              <a:rPr lang="en-AU" sz="1800" dirty="0" err="1" smtClean="0"/>
              <a:t>Whiteford</a:t>
            </a:r>
            <a:r>
              <a:rPr lang="en-AU" sz="1800" dirty="0" smtClean="0"/>
              <a:t>, ANU, 2014  [</a:t>
            </a:r>
            <a:r>
              <a:rPr lang="en-AU" sz="1800" dirty="0" smtClean="0">
                <a:hlinkClick r:id="rId3"/>
              </a:rPr>
              <a:t>https://theconversation.com/income-and-wealth-inequality-how-is-australia-faring-23483</a:t>
            </a:r>
            <a:r>
              <a:rPr lang="en-AU" sz="1800" dirty="0" smtClean="0"/>
              <a:t>] </a:t>
            </a:r>
            <a:endParaRPr lang="en-A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620688"/>
            <a:ext cx="49685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+mn-lt"/>
              </a:rPr>
              <a:t>Australian income inequality</a:t>
            </a:r>
          </a:p>
        </p:txBody>
      </p:sp>
    </p:spTree>
    <p:extLst>
      <p:ext uri="{BB962C8B-B14F-4D97-AF65-F5344CB8AC3E}">
        <p14:creationId xmlns="" xmlns:p14="http://schemas.microsoft.com/office/powerpoint/2010/main" val="401533099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d.publicbroadcasting.net/p/kplu/files/styles/x_large/public/201110/Labor_Rally_for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9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02358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353947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7704856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Narrative </a:t>
            </a:r>
            <a:r>
              <a:rPr lang="en-US" sz="2000" dirty="0" smtClean="0"/>
              <a:t>I: The West versus ‘the Rest’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Narrative II: Globalisation and the rise of ‘the Rest’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Narrative III: Rising equality, rising inequality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Narrative IV: Protectionism, free trade, or Fair Trade?</a:t>
            </a:r>
          </a:p>
        </p:txBody>
      </p:sp>
    </p:spTree>
    <p:extLst>
      <p:ext uri="{BB962C8B-B14F-4D97-AF65-F5344CB8AC3E}">
        <p14:creationId xmlns="" xmlns:p14="http://schemas.microsoft.com/office/powerpoint/2010/main" val="22667335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1.hdnux.com/photos/02/44/13/672464/3/628x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13526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512238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3063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IV: </a:t>
            </a:r>
            <a:br>
              <a:rPr lang="en-US" sz="2800" dirty="0" smtClean="0"/>
            </a:br>
            <a:r>
              <a:rPr lang="en-US" sz="2800" dirty="0" smtClean="0"/>
              <a:t>	Protectionism, free trade, or Fair Trade?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560840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The WTO is decently representative of countries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But not necessarily of citizens?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Protectionism = barriers to free trade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Economic exchange =&gt; value creation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Nationality is irrelevant!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836347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3063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IV: </a:t>
            </a:r>
            <a:br>
              <a:rPr lang="en-US" sz="2800" dirty="0" smtClean="0"/>
            </a:br>
            <a:r>
              <a:rPr lang="en-US" sz="2800" dirty="0" smtClean="0"/>
              <a:t>	Protectionism, free trade, or Fair Trade?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560840" cy="32623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An Australian example: the car industry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Is corporate welfare a sustainable policy?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The best economic policy is the most direct:</a:t>
            </a:r>
          </a:p>
          <a:p>
            <a:pPr lvl="2">
              <a:lnSpc>
                <a:spcPct val="200000"/>
              </a:lnSpc>
            </a:pPr>
            <a:r>
              <a:rPr lang="en-US" sz="2000" dirty="0" smtClean="0"/>
              <a:t>Is stopping trade your goal, or are you trying to support a particular group in society instead?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1786595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3063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IV: </a:t>
            </a:r>
            <a:br>
              <a:rPr lang="en-US" sz="2800" dirty="0" smtClean="0"/>
            </a:br>
            <a:r>
              <a:rPr lang="en-US" sz="2800" dirty="0" smtClean="0"/>
              <a:t>	Protectionism, free trade, or Fair Trade?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734481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Conclusion: Trade </a:t>
            </a:r>
            <a:r>
              <a:rPr lang="en-US" sz="2000" dirty="0" err="1" smtClean="0"/>
              <a:t>liberalisation</a:t>
            </a:r>
            <a:r>
              <a:rPr lang="en-US" sz="2000" dirty="0" smtClean="0"/>
              <a:t> is a net positive (cost &lt; benefit)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BUT: Concentrated losses, thinly spread gains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strong history (Australia, China, India, Vietnam, + many more!)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31479649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53063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IV: </a:t>
            </a:r>
            <a:br>
              <a:rPr lang="en-US" sz="2800" dirty="0" smtClean="0"/>
            </a:br>
            <a:r>
              <a:rPr lang="en-US" sz="2800" dirty="0" smtClean="0"/>
              <a:t>	Protectionism, free trade, or Fair Trade?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73448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…but what about Fair Trade?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niche market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Poorest farmers miss out: time and money costs</a:t>
            </a:r>
          </a:p>
          <a:p>
            <a:pPr lvl="1">
              <a:lnSpc>
                <a:spcPct val="150000"/>
              </a:lnSpc>
            </a:pPr>
            <a:r>
              <a:rPr lang="en-US" sz="2000" i="1" dirty="0" smtClean="0"/>
              <a:t>Some</a:t>
            </a:r>
            <a:r>
              <a:rPr lang="en-US" sz="2000" dirty="0" smtClean="0"/>
              <a:t> evidence that it depresses prices for those who miss out</a:t>
            </a:r>
          </a:p>
        </p:txBody>
      </p:sp>
    </p:spTree>
    <p:extLst>
      <p:ext uri="{BB962C8B-B14F-4D97-AF65-F5344CB8AC3E}">
        <p14:creationId xmlns="" xmlns:p14="http://schemas.microsoft.com/office/powerpoint/2010/main" val="2084393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itizen.typepad.com/.a/6a00d83452507269e20128759a467a970c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94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692696"/>
            <a:ext cx="57166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+mn-lt"/>
              </a:rPr>
              <a:t>An exercise in mutual futility...?</a:t>
            </a:r>
            <a:endParaRPr lang="en-AU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20218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Firstly…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662473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What is political economy?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Where </a:t>
            </a:r>
            <a:r>
              <a:rPr lang="en-US" sz="2000" dirty="0" smtClean="0"/>
              <a:t>does economics intersect with politics</a:t>
            </a:r>
            <a:r>
              <a:rPr lang="en-US" sz="2000" dirty="0" smtClean="0"/>
              <a:t>?</a:t>
            </a:r>
          </a:p>
          <a:p>
            <a:pPr lvl="4">
              <a:lnSpc>
                <a:spcPct val="150000"/>
              </a:lnSpc>
            </a:pPr>
            <a:r>
              <a:rPr lang="en-US" sz="2000" dirty="0" smtClean="0"/>
              <a:t>EVERYWHERE</a:t>
            </a:r>
            <a:r>
              <a:rPr lang="en-US" sz="2000" dirty="0" smtClean="0"/>
              <a:t>!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739113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I: The West versus ‘the Rest’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14488"/>
            <a:ext cx="662473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The legacy of colonialism and imperialism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search for resources </a:t>
            </a:r>
            <a:r>
              <a:rPr lang="en-US" sz="2000" i="1" dirty="0" smtClean="0"/>
              <a:t>and</a:t>
            </a:r>
            <a:r>
              <a:rPr lang="en-US" sz="2000" dirty="0" smtClean="0"/>
              <a:t> markets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Neocolonial dependency theory: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centre exploits the periphery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Problems: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Just the ‘West’?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Is the exploitation deliberate?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739113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6026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II: 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Globalisation</a:t>
            </a:r>
            <a:r>
              <a:rPr lang="en-US" sz="2800" dirty="0" smtClean="0"/>
              <a:t> and the rise of ‘the Rest’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16832"/>
            <a:ext cx="727280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The rise of (some) of ‘the Rest’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Economic </a:t>
            </a:r>
            <a:r>
              <a:rPr lang="en-US" sz="2000" dirty="0" err="1" smtClean="0"/>
              <a:t>globalisation</a:t>
            </a:r>
            <a:r>
              <a:rPr lang="en-US" sz="2000" dirty="0" smtClean="0"/>
              <a:t>: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Free(-</a:t>
            </a:r>
            <a:r>
              <a:rPr lang="en-US" sz="2000" dirty="0" err="1" smtClean="0"/>
              <a:t>er</a:t>
            </a:r>
            <a:r>
              <a:rPr lang="en-US" sz="2000" dirty="0" smtClean="0"/>
              <a:t>) trade and investment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Dismantling of protectionist barriers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Technology transfer</a:t>
            </a:r>
          </a:p>
          <a:p>
            <a:pPr lvl="1">
              <a:buNone/>
            </a:pPr>
            <a:r>
              <a:rPr lang="en-US" sz="2000" dirty="0" smtClean="0"/>
              <a:t>					= ‘</a:t>
            </a:r>
            <a:r>
              <a:rPr lang="en-US" sz="2000" b="1" dirty="0" smtClean="0"/>
              <a:t>trade </a:t>
            </a:r>
            <a:r>
              <a:rPr lang="en-US" sz="2000" b="1" dirty="0" err="1" smtClean="0"/>
              <a:t>liberalisation</a:t>
            </a:r>
            <a:r>
              <a:rPr lang="en-US" sz="2000" dirty="0" smtClean="0"/>
              <a:t>’</a:t>
            </a:r>
          </a:p>
          <a:p>
            <a:pPr lvl="1">
              <a:lnSpc>
                <a:spcPct val="15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05668379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1628800"/>
            <a:ext cx="645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/>
              <a:t>Source: UNCTAD, 2014 [</a:t>
            </a:r>
            <a:r>
              <a:rPr lang="en-AU" sz="1800" dirty="0" smtClean="0">
                <a:hlinkClick r:id="rId3"/>
              </a:rPr>
              <a:t>http://unctad.org/en/pages/Statistics.aspx</a:t>
            </a:r>
            <a:r>
              <a:rPr lang="en-AU" sz="1800" dirty="0" smtClean="0"/>
              <a:t>]</a:t>
            </a:r>
            <a:endParaRPr lang="en-A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836712"/>
            <a:ext cx="604867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+mn-lt"/>
              </a:rPr>
              <a:t>Value of International Trade </a:t>
            </a:r>
          </a:p>
          <a:p>
            <a:pPr algn="ctr"/>
            <a:r>
              <a:rPr lang="en-AU" sz="2000" dirty="0" smtClean="0">
                <a:latin typeface="+mn-lt"/>
              </a:rPr>
              <a:t>(2013 USD millions)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4602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gff.unctad.org/sitecomponents/charts/1.1.5Char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80728"/>
            <a:ext cx="5616624" cy="5616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2160" y="407707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Source: UNCTAD, 2012 [</a:t>
            </a:r>
            <a:r>
              <a:rPr lang="en-AU" sz="2000" dirty="0" smtClean="0">
                <a:hlinkClick r:id="rId3"/>
              </a:rPr>
              <a:t>http://dgff.unctad.org/chapter1/1.1.html</a:t>
            </a:r>
            <a:r>
              <a:rPr lang="en-AU" sz="1800" dirty="0" smtClean="0"/>
              <a:t>]</a:t>
            </a:r>
            <a:endParaRPr lang="en-A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92696"/>
            <a:ext cx="561662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+mn-lt"/>
              </a:rPr>
              <a:t>‘South-south’ trade </a:t>
            </a:r>
          </a:p>
          <a:p>
            <a:pPr algn="ctr"/>
            <a:r>
              <a:rPr lang="en-AU" sz="2000" dirty="0" smtClean="0">
                <a:latin typeface="+mn-lt"/>
              </a:rPr>
              <a:t>(as a % of total developing country trade)</a:t>
            </a: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64479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602638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Narrative II: 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err="1" smtClean="0"/>
              <a:t>Globalisation</a:t>
            </a:r>
            <a:r>
              <a:rPr lang="en-US" sz="2800" dirty="0" smtClean="0"/>
              <a:t> and the rise of ‘the Rest’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7272808" cy="3262314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n-US" sz="2000" dirty="0" smtClean="0"/>
              <a:t>Changing patterns of trade:</a:t>
            </a:r>
          </a:p>
          <a:p>
            <a:pPr lvl="1">
              <a:lnSpc>
                <a:spcPct val="250000"/>
              </a:lnSpc>
            </a:pPr>
            <a:r>
              <a:rPr lang="en-US" sz="2000" dirty="0" smtClean="0"/>
              <a:t>Initially dominated by horizontal linkages…</a:t>
            </a:r>
          </a:p>
          <a:p>
            <a:pPr lvl="1">
              <a:lnSpc>
                <a:spcPct val="250000"/>
              </a:lnSpc>
            </a:pPr>
            <a:r>
              <a:rPr lang="en-US" sz="2000" dirty="0" smtClean="0"/>
              <a:t>But now by vertical linkages!</a:t>
            </a:r>
          </a:p>
        </p:txBody>
      </p:sp>
    </p:spTree>
    <p:extLst>
      <p:ext uri="{BB962C8B-B14F-4D97-AF65-F5344CB8AC3E}">
        <p14:creationId xmlns="" xmlns:p14="http://schemas.microsoft.com/office/powerpoint/2010/main" val="42922666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498" y="620688"/>
            <a:ext cx="863798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60232" y="530120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Source: [</a:t>
            </a:r>
            <a:r>
              <a:rPr lang="en-AU" sz="1800" dirty="0" smtClean="0">
                <a:hlinkClick r:id="rId3"/>
              </a:rPr>
              <a:t>http://financesonline.com/how-iphone-is-made/</a:t>
            </a:r>
            <a:r>
              <a:rPr lang="en-AU" sz="1800" dirty="0" smtClean="0"/>
              <a:t>]</a:t>
            </a:r>
            <a:endParaRPr lang="en-A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620688"/>
            <a:ext cx="7056784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+mn-lt"/>
              </a:rPr>
              <a:t>The Apple </a:t>
            </a:r>
            <a:r>
              <a:rPr lang="en-AU" sz="2000" b="1" dirty="0" err="1" smtClean="0">
                <a:latin typeface="+mn-lt"/>
              </a:rPr>
              <a:t>iPhone</a:t>
            </a:r>
            <a:r>
              <a:rPr lang="en-AU" sz="2000" b="1" dirty="0" smtClean="0">
                <a:latin typeface="+mn-lt"/>
              </a:rPr>
              <a:t> 5 value chain </a:t>
            </a:r>
          </a:p>
          <a:p>
            <a:pPr algn="ctr"/>
            <a:endParaRPr lang="en-AU" sz="1500" b="1" dirty="0" smtClean="0">
              <a:latin typeface="+mn-lt"/>
            </a:endParaRPr>
          </a:p>
          <a:p>
            <a:pPr algn="ctr"/>
            <a:r>
              <a:rPr lang="en-AU" sz="2000" dirty="0" smtClean="0">
                <a:latin typeface="+mn-lt"/>
              </a:rPr>
              <a:t>(number of manufacturing processes)</a:t>
            </a:r>
            <a:endParaRPr lang="en-AU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1636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1791</TotalTime>
  <Words>527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Lecture 1</vt:lpstr>
      <vt:lpstr>International Economics</vt:lpstr>
      <vt:lpstr>Overview</vt:lpstr>
      <vt:lpstr>Firstly…</vt:lpstr>
      <vt:lpstr>Narrative I: The West versus ‘the Rest’</vt:lpstr>
      <vt:lpstr>Narrative II:   Globalisation and the rise of ‘the Rest’</vt:lpstr>
      <vt:lpstr>Slide 5</vt:lpstr>
      <vt:lpstr>Slide 6</vt:lpstr>
      <vt:lpstr>Narrative II:   Globalisation and the rise of ‘the Rest’</vt:lpstr>
      <vt:lpstr>Slide 8</vt:lpstr>
      <vt:lpstr>Narrative II:   Globalisation and the rise of ‘the Rest’</vt:lpstr>
      <vt:lpstr>Narrative II:   Globalisation and the rise of ‘the Rest’</vt:lpstr>
      <vt:lpstr>Slide 11</vt:lpstr>
      <vt:lpstr>Slide 12</vt:lpstr>
      <vt:lpstr>Narrative III: Rising equality, rising inequality</vt:lpstr>
      <vt:lpstr>Slide 14</vt:lpstr>
      <vt:lpstr>Slide 15</vt:lpstr>
      <vt:lpstr>Slide 16</vt:lpstr>
      <vt:lpstr>Slide 17</vt:lpstr>
      <vt:lpstr>Slide 18</vt:lpstr>
      <vt:lpstr>Slide 19</vt:lpstr>
      <vt:lpstr>Narrative IV:   Protectionism, free trade, or Fair Trade?</vt:lpstr>
      <vt:lpstr>Narrative IV:   Protectionism, free trade, or Fair Trade?</vt:lpstr>
      <vt:lpstr>Narrative IV:   Protectionism, free trade, or Fair Trade?</vt:lpstr>
      <vt:lpstr>Narrative IV:   Protectionism, free trade, or Fair Trade?</vt:lpstr>
      <vt:lpstr>Slide 24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218</cp:revision>
  <dcterms:created xsi:type="dcterms:W3CDTF">2011-01-27T06:03:15Z</dcterms:created>
  <dcterms:modified xsi:type="dcterms:W3CDTF">2016-02-01T22:49:08Z</dcterms:modified>
</cp:coreProperties>
</file>