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0" r:id="rId2"/>
    <p:sldId id="257" r:id="rId3"/>
    <p:sldId id="265" r:id="rId4"/>
    <p:sldId id="283" r:id="rId5"/>
    <p:sldId id="266" r:id="rId6"/>
    <p:sldId id="272" r:id="rId7"/>
    <p:sldId id="273" r:id="rId8"/>
    <p:sldId id="274" r:id="rId9"/>
    <p:sldId id="275" r:id="rId10"/>
    <p:sldId id="276" r:id="rId11"/>
    <p:sldId id="277" r:id="rId12"/>
    <p:sldId id="267" r:id="rId13"/>
    <p:sldId id="278" r:id="rId14"/>
    <p:sldId id="268" r:id="rId15"/>
    <p:sldId id="279" r:id="rId16"/>
    <p:sldId id="281" r:id="rId17"/>
    <p:sldId id="280" r:id="rId18"/>
    <p:sldId id="269" r:id="rId19"/>
    <p:sldId id="282" r:id="rId20"/>
    <p:sldId id="270" r:id="rId21"/>
    <p:sldId id="284" r:id="rId22"/>
    <p:sldId id="285" r:id="rId23"/>
    <p:sldId id="286" r:id="rId24"/>
    <p:sldId id="287" r:id="rId25"/>
    <p:sldId id="271" r:id="rId26"/>
    <p:sldId id="288" r:id="rId27"/>
    <p:sldId id="289" r:id="rId28"/>
    <p:sldId id="290" r:id="rId29"/>
    <p:sldId id="291" r:id="rId30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616">
          <p15:clr>
            <a:srgbClr val="A4A3A4"/>
          </p15:clr>
        </p15:guide>
        <p15:guide id="8" pos="4512">
          <p15:clr>
            <a:srgbClr val="A4A3A4"/>
          </p15:clr>
        </p15:guide>
        <p15:guide id="9" pos="144">
          <p15:clr>
            <a:srgbClr val="A4A3A4"/>
          </p15:clr>
        </p15:guide>
        <p15:guide id="10" pos="5472">
          <p15:clr>
            <a:srgbClr val="A4A3A4"/>
          </p15:clr>
        </p15:guide>
        <p15:guide id="11" pos="1920">
          <p15:clr>
            <a:srgbClr val="A4A3A4"/>
          </p15:clr>
        </p15:guide>
        <p15:guide id="12" pos="20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4A81FC"/>
    <a:srgbClr val="69A5FD"/>
    <a:srgbClr val="6699FF"/>
    <a:srgbClr val="3399FF"/>
    <a:srgbClr val="9F7E19"/>
    <a:srgbClr val="000041"/>
    <a:srgbClr val="B4CADC"/>
    <a:srgbClr val="A7BED2"/>
    <a:srgbClr val="93AE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284" y="-60"/>
      </p:cViewPr>
      <p:guideLst>
        <p:guide orient="horz" pos="2160"/>
        <p:guide orient="horz" pos="288"/>
        <p:guide orient="horz" pos="3456"/>
        <p:guide orient="horz" pos="4176"/>
        <p:guide pos="2880"/>
        <p:guide pos="288"/>
        <p:guide pos="5616"/>
        <p:guide pos="4512"/>
        <p:guide pos="144"/>
        <p:guide pos="5472"/>
        <p:guide pos="192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1F5DB-3052-48F7-A457-D5C1A7865151}" type="datetimeFigureOut">
              <a:rPr lang="en-AU" smtClean="0"/>
              <a:pPr/>
              <a:t>1/02/2016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CB9B3-0407-4D5C-B90F-B37F8851CB5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415189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DC469F-7B78-4923-802E-3DF01715E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9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8012" y="4197205"/>
            <a:ext cx="8674468" cy="2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6"/>
          <p:cNvSpPr txBox="1">
            <a:spLocks noChangeArrowheads="1"/>
          </p:cNvSpPr>
          <p:nvPr userDrawn="1"/>
        </p:nvSpPr>
        <p:spPr bwMode="gray">
          <a:xfrm>
            <a:off x="228600" y="60134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</a:rPr>
              <a:t>University of</a:t>
            </a:r>
            <a:r>
              <a:rPr lang="en-US" sz="1500" baseline="0" dirty="0" smtClean="0">
                <a:solidFill>
                  <a:schemeClr val="bg1"/>
                </a:solidFill>
                <a:latin typeface="Arial" charset="0"/>
              </a:rPr>
              <a:t> Papua New Guinea</a:t>
            </a:r>
            <a:endParaRPr lang="en-US" sz="15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Line 75"/>
          <p:cNvSpPr>
            <a:spLocks noChangeShapeType="1"/>
          </p:cNvSpPr>
          <p:nvPr userDrawn="1"/>
        </p:nvSpPr>
        <p:spPr bwMode="white">
          <a:xfrm>
            <a:off x="228600" y="41910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76"/>
          <p:cNvSpPr>
            <a:spLocks noChangeShapeType="1"/>
          </p:cNvSpPr>
          <p:nvPr userDrawn="1"/>
        </p:nvSpPr>
        <p:spPr bwMode="white">
          <a:xfrm>
            <a:off x="4572000" y="19050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" name="Line 35"/>
          <p:cNvSpPr>
            <a:spLocks noChangeShapeType="1"/>
          </p:cNvSpPr>
          <p:nvPr userDrawn="1"/>
        </p:nvSpPr>
        <p:spPr bwMode="auto">
          <a:xfrm flipH="1">
            <a:off x="7095356" y="260648"/>
            <a:ext cx="0" cy="1368152"/>
          </a:xfrm>
          <a:prstGeom prst="line">
            <a:avLst/>
          </a:prstGeom>
          <a:noFill/>
          <a:ln w="9525">
            <a:solidFill>
              <a:srgbClr val="4B5A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971600" y="251595"/>
            <a:ext cx="6019800" cy="685800"/>
          </a:xfrm>
        </p:spPr>
        <p:txBody>
          <a:bodyPr/>
          <a:lstStyle>
            <a:lvl1pPr algn="r">
              <a:lnSpc>
                <a:spcPts val="1800"/>
              </a:lnSpc>
              <a:defRPr sz="1800">
                <a:solidFill>
                  <a:srgbClr val="4D4A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981200" y="4648200"/>
            <a:ext cx="4191000" cy="762000"/>
          </a:xfrm>
          <a:solidFill>
            <a:srgbClr val="69A5FD"/>
          </a:solidFill>
        </p:spPr>
        <p:txBody>
          <a:bodyPr/>
          <a:lstStyle>
            <a:lvl1pPr marL="0" indent="0" algn="r">
              <a:lnSpc>
                <a:spcPts val="16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7890" name="Picture 2" descr="https://slyvestery.files.wordpress.com/2014/08/50th-anniversary-draft-04a.png?w=8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281" y="250142"/>
            <a:ext cx="1728192" cy="1506364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4360" y="1799975"/>
            <a:ext cx="86681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th cross motif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32596" y="3810000"/>
            <a:ext cx="1018334" cy="6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241760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79866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1143000"/>
            <a:ext cx="135255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1143000"/>
            <a:ext cx="390525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54884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3933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6190236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77083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13240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67708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41258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3846642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6434761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228600" y="609600"/>
            <a:ext cx="8686800" cy="5562600"/>
          </a:xfrm>
          <a:prstGeom prst="rect">
            <a:avLst/>
          </a:prstGeom>
          <a:solidFill>
            <a:srgbClr val="EDEE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84"/>
          <p:cNvSpPr>
            <a:spLocks noChangeArrowheads="1"/>
          </p:cNvSpPr>
          <p:nvPr/>
        </p:nvSpPr>
        <p:spPr bwMode="auto">
          <a:xfrm>
            <a:off x="214282" y="223818"/>
            <a:ext cx="8686800" cy="381000"/>
          </a:xfrm>
          <a:prstGeom prst="rect">
            <a:avLst/>
          </a:prstGeom>
          <a:solidFill>
            <a:srgbClr val="31465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381000" cy="381000"/>
          </a:xfrm>
          <a:prstGeom prst="rect">
            <a:avLst/>
          </a:prstGeom>
          <a:solidFill>
            <a:srgbClr val="4B5A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1430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2133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381000" y="6248400"/>
            <a:ext cx="838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lnSpc>
                <a:spcPts val="1500"/>
              </a:lnSpc>
              <a:defRPr/>
            </a:pPr>
            <a:r>
              <a:rPr lang="en-US" sz="1400" dirty="0" smtClean="0">
                <a:solidFill>
                  <a:srgbClr val="000041"/>
                </a:solidFill>
                <a:latin typeface="Arial" charset="0"/>
              </a:rPr>
              <a:t>The University of Papua New Guinea</a:t>
            </a:r>
          </a:p>
        </p:txBody>
      </p:sp>
      <p:sp>
        <p:nvSpPr>
          <p:cNvPr id="1094" name="Text Box 70"/>
          <p:cNvSpPr txBox="1">
            <a:spLocks noChangeArrowheads="1"/>
          </p:cNvSpPr>
          <p:nvPr/>
        </p:nvSpPr>
        <p:spPr bwMode="auto">
          <a:xfrm>
            <a:off x="381000" y="6172200"/>
            <a:ext cx="3962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2"/>
                </a:solidFill>
                <a:latin typeface="Arial" charset="0"/>
              </a:rPr>
              <a:t>Slide </a:t>
            </a:r>
            <a:fld id="{DCC1F5D4-0809-4D7C-8EF2-DE5581AF1E4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>
                <a:lnSpc>
                  <a:spcPts val="2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685800" y="228600"/>
            <a:ext cx="5600712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Lecture 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17: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The History of the International Monetary System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219075" y="228600"/>
            <a:ext cx="8686800" cy="6400800"/>
          </a:xfrm>
          <a:prstGeom prst="rect">
            <a:avLst/>
          </a:prstGeom>
          <a:noFill/>
          <a:ln w="9525">
            <a:solidFill>
              <a:srgbClr val="91A1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1465C"/>
              </a:solidFill>
            </a:endParaRPr>
          </a:p>
        </p:txBody>
      </p:sp>
      <p:pic>
        <p:nvPicPr>
          <p:cNvPr id="12" name="Picture 11" descr="sth cross gre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032" y="5562600"/>
            <a:ext cx="1043768" cy="715283"/>
          </a:xfrm>
          <a:prstGeom prst="rect">
            <a:avLst/>
          </a:prstGeom>
        </p:spPr>
      </p:pic>
      <p:sp>
        <p:nvSpPr>
          <p:cNvPr id="13" name="Text Box 86"/>
          <p:cNvSpPr txBox="1">
            <a:spLocks noChangeArrowheads="1"/>
          </p:cNvSpPr>
          <p:nvPr userDrawn="1"/>
        </p:nvSpPr>
        <p:spPr bwMode="auto">
          <a:xfrm>
            <a:off x="7358082" y="252390"/>
            <a:ext cx="1500198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Michael Cornish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International Economics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648200"/>
            <a:ext cx="6696744" cy="352436"/>
          </a:xfrm>
          <a:noFill/>
        </p:spPr>
        <p:txBody>
          <a:bodyPr/>
          <a:lstStyle/>
          <a:p>
            <a:r>
              <a:rPr lang="en-AU" sz="2000" b="1" dirty="0" smtClean="0"/>
              <a:t>Lecture </a:t>
            </a:r>
            <a:r>
              <a:rPr lang="en-AU" sz="2000" b="1" dirty="0" smtClean="0"/>
              <a:t>17:  </a:t>
            </a:r>
            <a:r>
              <a:rPr lang="en-AU" sz="2000" b="1" dirty="0" smtClean="0"/>
              <a:t>The History of the International </a:t>
            </a:r>
          </a:p>
          <a:p>
            <a:r>
              <a:rPr lang="en-AU" sz="2000" b="1" dirty="0" smtClean="0"/>
              <a:t>Monetary System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External balance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Problems with excessive </a:t>
            </a:r>
            <a:r>
              <a:rPr lang="en-US" sz="2400" b="1" dirty="0" smtClean="0"/>
              <a:t>current account surpluses</a:t>
            </a:r>
            <a:r>
              <a:rPr lang="en-US" sz="2400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Implies low domestic investment, which may indicate faulty domestic policies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Potential lost domestic tax revenues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Potential domestic underemployment</a:t>
            </a:r>
          </a:p>
          <a:p>
            <a:pPr lvl="1"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External balance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Problems with excessive </a:t>
            </a:r>
            <a:r>
              <a:rPr lang="en-US" sz="2400" b="1" dirty="0" smtClean="0"/>
              <a:t>current account surpluses</a:t>
            </a:r>
            <a:r>
              <a:rPr lang="en-US" sz="2400" dirty="0" smtClean="0"/>
              <a:t> (cont.):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Usually comes at a cost to domestic consumption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Will the country get the money lent overseas back?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E.g., Greece!</a:t>
            </a:r>
          </a:p>
          <a:p>
            <a:pPr lvl="1"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The open-economy trilemma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In an open-economy, </a:t>
            </a:r>
            <a:r>
              <a:rPr lang="en-US" sz="2400" u="sng" dirty="0" smtClean="0"/>
              <a:t>it is impossible to have more than two</a:t>
            </a:r>
            <a:r>
              <a:rPr lang="en-US" sz="2400" dirty="0" smtClean="0"/>
              <a:t> from the following list:</a:t>
            </a:r>
          </a:p>
          <a:p>
            <a:pPr marL="914400" lvl="1" indent="-457200">
              <a:lnSpc>
                <a:spcPct val="200000"/>
              </a:lnSpc>
              <a:buClr>
                <a:srgbClr val="4A81FC"/>
              </a:buClr>
              <a:buFont typeface="+mj-lt"/>
              <a:buAutoNum type="arabicPeriod"/>
            </a:pPr>
            <a:r>
              <a:rPr lang="en-US" sz="2400" b="1" dirty="0" smtClean="0"/>
              <a:t>Exchange rate stability</a:t>
            </a:r>
          </a:p>
          <a:p>
            <a:pPr marL="914400" lvl="1" indent="-457200">
              <a:lnSpc>
                <a:spcPct val="200000"/>
              </a:lnSpc>
              <a:buClr>
                <a:srgbClr val="4A81FC"/>
              </a:buClr>
              <a:buFont typeface="+mj-lt"/>
              <a:buAutoNum type="arabicPeriod"/>
            </a:pPr>
            <a:r>
              <a:rPr lang="en-US" sz="2400" b="1" dirty="0" smtClean="0"/>
              <a:t>Monetary policy autonomy</a:t>
            </a:r>
          </a:p>
          <a:p>
            <a:pPr marL="914400" lvl="1" indent="-457200">
              <a:lnSpc>
                <a:spcPct val="200000"/>
              </a:lnSpc>
              <a:buClr>
                <a:srgbClr val="4A81FC"/>
              </a:buClr>
              <a:buFont typeface="+mj-lt"/>
              <a:buAutoNum type="arabicPeriod"/>
            </a:pPr>
            <a:r>
              <a:rPr lang="en-US" sz="2400" b="1" dirty="0" smtClean="0"/>
              <a:t>Freedom of movement of capital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268760"/>
            <a:ext cx="8626211" cy="494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67744" y="692696"/>
            <a:ext cx="4968552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atin typeface="Calibri" pitchFamily="34" charset="0"/>
              </a:rPr>
              <a:t>The open-economy trilemma</a:t>
            </a:r>
            <a:endParaRPr lang="en-AU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r>
              <a:rPr lang="en-US" sz="2800" dirty="0" smtClean="0"/>
              <a:t>The Gold Standard: 1870 – 1914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London was the centre of the international monetary system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Governments fixed the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exchange rate between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gold and their own currencies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And gold was convertible on demand!</a:t>
            </a: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</p:txBody>
      </p:sp>
      <p:pic>
        <p:nvPicPr>
          <p:cNvPr id="12290" name="Picture 2" descr="http://www.n-r-c.com/wp-content/uploads/2015/01/go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184" y="2564904"/>
            <a:ext cx="2552580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r>
              <a:rPr lang="en-US" sz="2800" dirty="0" smtClean="0"/>
              <a:t>The Gold Standard: 1870 – 1914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External balance was achieved by not selling or acquiring too much gold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Balance of payments surpluses and deficits were financed by shipping gold between central banks!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Prices tended to adjust according the amount of gold circulating in an economy</a:t>
            </a:r>
            <a:endParaRPr lang="en-AU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r>
              <a:rPr lang="en-US" sz="2800" dirty="0" smtClean="0"/>
              <a:t>The Gold Standard: 1870 – 1914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628800"/>
            <a:ext cx="6912768" cy="3262314"/>
          </a:xfrm>
        </p:spPr>
        <p:txBody>
          <a:bodyPr/>
          <a:lstStyle/>
          <a:p>
            <a:pPr lvl="0">
              <a:lnSpc>
                <a:spcPts val="3700"/>
              </a:lnSpc>
            </a:pPr>
            <a:r>
              <a:rPr lang="en-AU" sz="2200" dirty="0" smtClean="0"/>
              <a:t>E.g., gold flows into countries with a current account surplus (earned from exports), and then prices rise in the country</a:t>
            </a:r>
          </a:p>
          <a:p>
            <a:pPr lvl="1">
              <a:lnSpc>
                <a:spcPts val="3700"/>
              </a:lnSpc>
            </a:pPr>
            <a:r>
              <a:rPr lang="en-AU" sz="2200" dirty="0" smtClean="0">
                <a:cs typeface="+mn-cs"/>
              </a:rPr>
              <a:t>Domestic goods then become more expensive and foreign goods become cheaper, reducing the current account surplus of the domestic country and reducing the current account deficits of the foreign countries</a:t>
            </a:r>
            <a:endParaRPr lang="en-US" sz="22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r>
              <a:rPr lang="en-US" sz="2800" dirty="0" smtClean="0"/>
              <a:t>The Gold Standard: 1870 – 1914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714488"/>
            <a:ext cx="7315176" cy="4234792"/>
          </a:xfrm>
        </p:spPr>
        <p:txBody>
          <a:bodyPr/>
          <a:lstStyle/>
          <a:p>
            <a:pPr lvl="0">
              <a:buNone/>
            </a:pPr>
            <a:r>
              <a:rPr lang="en-AU" sz="2200" u="sng" dirty="0" smtClean="0"/>
              <a:t>Conclusions?</a:t>
            </a:r>
          </a:p>
          <a:p>
            <a:pPr marL="457200" lvl="1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/>
            </a:pPr>
            <a:r>
              <a:rPr lang="en-AU" sz="2200" dirty="0" smtClean="0">
                <a:cs typeface="+mn-cs"/>
              </a:rPr>
              <a:t>The gold standard acts an </a:t>
            </a:r>
            <a:r>
              <a:rPr lang="en-AU" sz="2200" u="sng" dirty="0" smtClean="0">
                <a:cs typeface="+mn-cs"/>
              </a:rPr>
              <a:t>automatic stabiliser</a:t>
            </a:r>
          </a:p>
          <a:p>
            <a:pPr marL="457200" lvl="1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 startAt="2"/>
            </a:pPr>
            <a:r>
              <a:rPr lang="en-AU" sz="2200" dirty="0" smtClean="0">
                <a:cs typeface="+mn-cs"/>
              </a:rPr>
              <a:t>The gold standard ‘solves’ the trilemma </a:t>
            </a:r>
          </a:p>
          <a:p>
            <a:pPr marL="342900" lvl="1" indent="-342900">
              <a:lnSpc>
                <a:spcPct val="150000"/>
              </a:lnSpc>
              <a:buNone/>
            </a:pPr>
            <a:r>
              <a:rPr lang="en-AU" sz="2200" dirty="0" smtClean="0">
                <a:cs typeface="+mn-cs"/>
              </a:rPr>
              <a:t>	by adopting ER stability and </a:t>
            </a:r>
          </a:p>
          <a:p>
            <a:pPr marL="342900" lvl="1" indent="-342900">
              <a:lnSpc>
                <a:spcPct val="150000"/>
              </a:lnSpc>
              <a:buNone/>
            </a:pPr>
            <a:r>
              <a:rPr lang="en-AU" sz="2200" dirty="0" smtClean="0">
                <a:cs typeface="+mn-cs"/>
              </a:rPr>
              <a:t>	freedom of international </a:t>
            </a:r>
          </a:p>
          <a:p>
            <a:pPr marL="342900" lvl="1" indent="-342900">
              <a:lnSpc>
                <a:spcPct val="150000"/>
              </a:lnSpc>
              <a:buNone/>
            </a:pPr>
            <a:r>
              <a:rPr lang="en-AU" sz="2200" dirty="0" smtClean="0">
                <a:cs typeface="+mn-cs"/>
              </a:rPr>
              <a:t>	capital movements</a:t>
            </a:r>
          </a:p>
          <a:p>
            <a:pPr marL="342900" lvl="1" indent="-342900">
              <a:lnSpc>
                <a:spcPct val="150000"/>
              </a:lnSpc>
              <a:buNone/>
            </a:pPr>
            <a:r>
              <a:rPr lang="en-AU" sz="2200" dirty="0" smtClean="0">
                <a:cs typeface="+mn-cs"/>
              </a:rPr>
              <a:t>(...and there was </a:t>
            </a:r>
            <a:r>
              <a:rPr lang="en-AU" sz="2200" i="1" dirty="0" smtClean="0">
                <a:cs typeface="+mn-cs"/>
              </a:rPr>
              <a:t>reasonable</a:t>
            </a:r>
            <a:r>
              <a:rPr lang="en-AU" sz="2200" dirty="0" smtClean="0">
                <a:cs typeface="+mn-cs"/>
              </a:rPr>
              <a:t> </a:t>
            </a:r>
          </a:p>
          <a:p>
            <a:pPr marL="342900" lvl="1" indent="-342900">
              <a:lnSpc>
                <a:spcPct val="150000"/>
              </a:lnSpc>
              <a:buNone/>
            </a:pPr>
            <a:r>
              <a:rPr lang="en-AU" sz="2200" dirty="0" smtClean="0">
                <a:cs typeface="+mn-cs"/>
              </a:rPr>
              <a:t>	price stability)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5436096" y="3373926"/>
            <a:ext cx="3456384" cy="3240359"/>
            <a:chOff x="8028384" y="2060848"/>
            <a:chExt cx="4032448" cy="3528392"/>
          </a:xfrm>
        </p:grpSpPr>
        <p:pic>
          <p:nvPicPr>
            <p:cNvPr id="4" name="Picture 3" descr="fig19_01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28384" y="2060848"/>
              <a:ext cx="4032448" cy="3528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" name="Down Arrow 10"/>
            <p:cNvSpPr/>
            <p:nvPr/>
          </p:nvSpPr>
          <p:spPr bwMode="auto">
            <a:xfrm rot="3641735">
              <a:off x="10986336" y="2918391"/>
              <a:ext cx="864096" cy="937404"/>
            </a:xfrm>
            <a:prstGeom prst="downArrow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r>
              <a:rPr lang="en-US" sz="2800" dirty="0" smtClean="0"/>
              <a:t>The Interwar Years: 1918 – 1939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430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Governments resorted to printing money to finance their expenditures during WWI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This effectively suspended the gold standard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Governments attempted to return to the gold standard after WWI…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…but the Great Depression caused bank failures, and destroyed the confidence that governments would (or could!) maintain the convertibility of currency into gold</a:t>
            </a:r>
          </a:p>
          <a:p>
            <a:pPr>
              <a:lnSpc>
                <a:spcPct val="150000"/>
              </a:lnSpc>
            </a:pPr>
            <a:endParaRPr lang="en-US" sz="18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r>
              <a:rPr lang="en-US" sz="2800" dirty="0" smtClean="0"/>
              <a:t>The Interwar Years: 1918 – 1939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430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The fixed exchange rate regimes under the gold standard disintegrated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The countries that suffered the worst were those who tried (but failed) to stay on the gold standard, thus giving up </a:t>
            </a:r>
            <a:r>
              <a:rPr lang="en-US" sz="2200" u="sng" dirty="0" smtClean="0"/>
              <a:t>two</a:t>
            </a:r>
            <a:r>
              <a:rPr lang="en-US" sz="2200" dirty="0" smtClean="0"/>
              <a:t> of the three choices in the </a:t>
            </a:r>
            <a:r>
              <a:rPr lang="en-US" sz="2200" dirty="0" err="1" smtClean="0"/>
              <a:t>trilemma</a:t>
            </a:r>
            <a:r>
              <a:rPr lang="en-US" sz="2200" dirty="0" smtClean="0"/>
              <a:t> (fixed exchange rates and freedom of financial flows)</a:t>
            </a:r>
          </a:p>
          <a:p>
            <a:pPr>
              <a:lnSpc>
                <a:spcPct val="150000"/>
              </a:lnSpc>
            </a:pPr>
            <a:endParaRPr lang="en-US" sz="18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700808"/>
            <a:ext cx="6552728" cy="3262314"/>
          </a:xfrm>
        </p:spPr>
        <p:txBody>
          <a:bodyPr/>
          <a:lstStyle/>
          <a:p>
            <a:pPr eaLnBrk="1" hangingPunct="1">
              <a:lnSpc>
                <a:spcPts val="3800"/>
              </a:lnSpc>
            </a:pPr>
            <a:r>
              <a:rPr lang="en-US" sz="2000" dirty="0" smtClean="0"/>
              <a:t>Review: Types of exchange rates</a:t>
            </a:r>
          </a:p>
          <a:p>
            <a:pPr eaLnBrk="1" hangingPunct="1">
              <a:lnSpc>
                <a:spcPts val="3800"/>
              </a:lnSpc>
            </a:pPr>
            <a:r>
              <a:rPr lang="en-US" sz="2000" dirty="0" smtClean="0"/>
              <a:t>Internal balance</a:t>
            </a:r>
          </a:p>
          <a:p>
            <a:pPr eaLnBrk="1" hangingPunct="1">
              <a:lnSpc>
                <a:spcPts val="3800"/>
              </a:lnSpc>
            </a:pPr>
            <a:r>
              <a:rPr lang="en-US" sz="2000" dirty="0" smtClean="0"/>
              <a:t>External balance</a:t>
            </a:r>
          </a:p>
          <a:p>
            <a:pPr eaLnBrk="1" hangingPunct="1">
              <a:lnSpc>
                <a:spcPts val="3800"/>
              </a:lnSpc>
            </a:pPr>
            <a:r>
              <a:rPr lang="en-US" sz="2000" dirty="0" smtClean="0"/>
              <a:t>The open-economy </a:t>
            </a:r>
            <a:r>
              <a:rPr lang="en-US" sz="2000" dirty="0" err="1" smtClean="0"/>
              <a:t>trilemma</a:t>
            </a:r>
            <a:endParaRPr lang="en-US" sz="2000" dirty="0" smtClean="0"/>
          </a:p>
          <a:p>
            <a:pPr eaLnBrk="1" hangingPunct="1">
              <a:lnSpc>
                <a:spcPts val="3800"/>
              </a:lnSpc>
            </a:pPr>
            <a:r>
              <a:rPr lang="en-US" sz="2000" dirty="0" smtClean="0"/>
              <a:t>The Gold Standard: 1870 – 1914</a:t>
            </a:r>
          </a:p>
          <a:p>
            <a:pPr eaLnBrk="1" hangingPunct="1">
              <a:lnSpc>
                <a:spcPts val="3800"/>
              </a:lnSpc>
            </a:pPr>
            <a:r>
              <a:rPr lang="en-US" sz="2000" dirty="0" smtClean="0"/>
              <a:t>The Interwar Years: 1918 – 1939</a:t>
            </a:r>
          </a:p>
          <a:p>
            <a:pPr eaLnBrk="1" hangingPunct="1">
              <a:lnSpc>
                <a:spcPts val="3800"/>
              </a:lnSpc>
            </a:pPr>
            <a:r>
              <a:rPr lang="en-US" sz="2000" dirty="0" smtClean="0"/>
              <a:t>The </a:t>
            </a:r>
            <a:r>
              <a:rPr lang="en-US" sz="2000" dirty="0" err="1" smtClean="0"/>
              <a:t>Bretton</a:t>
            </a:r>
            <a:r>
              <a:rPr lang="en-US" sz="2000" dirty="0" smtClean="0"/>
              <a:t> Woods System: 1945 – 1973</a:t>
            </a:r>
          </a:p>
          <a:p>
            <a:pPr eaLnBrk="1" hangingPunct="1">
              <a:lnSpc>
                <a:spcPts val="3800"/>
              </a:lnSpc>
            </a:pPr>
            <a:r>
              <a:rPr lang="en-US" sz="2000" dirty="0" smtClean="0"/>
              <a:t>‘</a:t>
            </a:r>
            <a:r>
              <a:rPr lang="en-US" sz="2000" dirty="0" err="1" smtClean="0"/>
              <a:t>Bretton</a:t>
            </a:r>
            <a:r>
              <a:rPr lang="en-US" sz="2000" dirty="0" smtClean="0"/>
              <a:t> Woods Plus’: 1973 – now</a:t>
            </a:r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Bretton</a:t>
            </a:r>
            <a:r>
              <a:rPr lang="en-US" sz="2800" dirty="0" smtClean="0"/>
              <a:t> Woods System: 1945 – 1973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Meeting held by Allies at </a:t>
            </a:r>
            <a:r>
              <a:rPr lang="en-US" sz="2000" dirty="0" err="1" smtClean="0"/>
              <a:t>Bretton</a:t>
            </a:r>
            <a:r>
              <a:rPr lang="en-US" sz="2000" dirty="0" smtClean="0"/>
              <a:t> Woods (US) near the end of WWII (1944)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Agreement to create a stable architecture for the international monetary system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They understood the contribution of economic instability to WWII!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Created the </a:t>
            </a:r>
            <a:r>
              <a:rPr lang="en-US" sz="2000" b="1" dirty="0" err="1" smtClean="0"/>
              <a:t>Bretton</a:t>
            </a:r>
            <a:r>
              <a:rPr lang="en-US" sz="2000" b="1" dirty="0" smtClean="0"/>
              <a:t> Woods Institutions</a:t>
            </a:r>
            <a:r>
              <a:rPr lang="en-US" sz="2000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The IMF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The World Bank</a:t>
            </a:r>
          </a:p>
          <a:p>
            <a:pPr>
              <a:lnSpc>
                <a:spcPct val="150000"/>
              </a:lnSpc>
            </a:pPr>
            <a:endParaRPr lang="en-US" sz="18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Bretton</a:t>
            </a:r>
            <a:r>
              <a:rPr lang="en-US" sz="2800" dirty="0" smtClean="0"/>
              <a:t> Woods System: 1945 – 1973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416824" cy="3262314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sz="2000" dirty="0" smtClean="0"/>
              <a:t>Exchange rates were fixed to the USD</a:t>
            </a:r>
          </a:p>
          <a:p>
            <a:pPr lvl="1">
              <a:lnSpc>
                <a:spcPts val="3800"/>
              </a:lnSpc>
            </a:pPr>
            <a:r>
              <a:rPr lang="en-US" sz="2000" dirty="0" smtClean="0"/>
              <a:t>…which was in turn fixed to the gold standard (at $35 an ounce)</a:t>
            </a:r>
          </a:p>
          <a:p>
            <a:pPr>
              <a:lnSpc>
                <a:spcPts val="3800"/>
              </a:lnSpc>
            </a:pPr>
            <a:endParaRPr lang="en-US" sz="2000" dirty="0" smtClean="0"/>
          </a:p>
          <a:p>
            <a:pPr>
              <a:lnSpc>
                <a:spcPts val="3800"/>
              </a:lnSpc>
            </a:pPr>
            <a:r>
              <a:rPr lang="en-US" sz="2000" dirty="0" smtClean="0"/>
              <a:t>Global monetary policy </a:t>
            </a:r>
            <a:br>
              <a:rPr lang="en-US" sz="2000" dirty="0" smtClean="0"/>
            </a:br>
            <a:r>
              <a:rPr lang="en-US" sz="2000" dirty="0" smtClean="0"/>
              <a:t>was thus controlled by</a:t>
            </a:r>
          </a:p>
          <a:p>
            <a:pPr>
              <a:lnSpc>
                <a:spcPts val="3800"/>
              </a:lnSpc>
              <a:buNone/>
            </a:pPr>
            <a:r>
              <a:rPr lang="en-US" sz="2000" dirty="0" smtClean="0"/>
              <a:t>	the US</a:t>
            </a:r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716016" y="2924944"/>
            <a:ext cx="4176464" cy="3689341"/>
            <a:chOff x="8028384" y="2060848"/>
            <a:chExt cx="4032448" cy="3528392"/>
          </a:xfrm>
        </p:grpSpPr>
        <p:pic>
          <p:nvPicPr>
            <p:cNvPr id="5" name="Picture 4" descr="fig19_01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28384" y="2060848"/>
              <a:ext cx="4032448" cy="3528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Down Arrow 5"/>
            <p:cNvSpPr/>
            <p:nvPr/>
          </p:nvSpPr>
          <p:spPr bwMode="auto">
            <a:xfrm rot="3641735">
              <a:off x="10986336" y="2918391"/>
              <a:ext cx="864096" cy="937404"/>
            </a:xfrm>
            <a:prstGeom prst="downArrow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Bretton</a:t>
            </a:r>
            <a:r>
              <a:rPr lang="en-US" sz="2800" dirty="0" smtClean="0"/>
              <a:t> Woods System: 1945 – 1973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416824" cy="326231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smtClean="0"/>
              <a:t>The intention was to avoid volatile exchange rates, which was viewed as the cause of the interwar instability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Except that this was a </a:t>
            </a:r>
            <a:r>
              <a:rPr lang="en-US" sz="2000" u="sng" dirty="0" smtClean="0"/>
              <a:t>symptom</a:t>
            </a:r>
            <a:r>
              <a:rPr lang="en-US" sz="2000" dirty="0" smtClean="0"/>
              <a:t> of the instability, rather than the cause!</a:t>
            </a:r>
          </a:p>
          <a:p>
            <a:pPr>
              <a:lnSpc>
                <a:spcPct val="150000"/>
              </a:lnSpc>
            </a:pPr>
            <a:endParaRPr lang="en-US" sz="18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Bretton</a:t>
            </a:r>
            <a:r>
              <a:rPr lang="en-US" sz="2800" dirty="0" smtClean="0"/>
              <a:t> Woods System: 1945 – 1973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416824" cy="326231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smtClean="0"/>
              <a:t>In 1960, a Belgian/American economist, Robert </a:t>
            </a:r>
            <a:r>
              <a:rPr lang="en-US" sz="2000" dirty="0" err="1" smtClean="0"/>
              <a:t>Triffin</a:t>
            </a:r>
            <a:r>
              <a:rPr lang="en-US" sz="2000" dirty="0" smtClean="0"/>
              <a:t>, highlighted a long-term problem with this system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The global economy was growing faster than the global supply of gold, and central banks around the world had started accumulating more and more USD into their own international reserves…</a:t>
            </a:r>
          </a:p>
          <a:p>
            <a:pPr>
              <a:lnSpc>
                <a:spcPct val="150000"/>
              </a:lnSpc>
            </a:pPr>
            <a:endParaRPr lang="en-US" sz="18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Bretton</a:t>
            </a:r>
            <a:r>
              <a:rPr lang="en-US" sz="2800" dirty="0" smtClean="0"/>
              <a:t> Woods System: 1945 – 1973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416824" cy="326231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smtClean="0"/>
              <a:t>Eventually, the huge and growing global supply of USD would make convertibility into gold impossible!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Once the global market decided that convertibility into gold was impossible, they would not be willing to keep accumulating USD…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And so it was only a matter of time before the system would have to break down!</a:t>
            </a:r>
          </a:p>
          <a:p>
            <a:pPr>
              <a:lnSpc>
                <a:spcPct val="150000"/>
              </a:lnSpc>
            </a:pPr>
            <a:endParaRPr lang="en-US" sz="18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r>
              <a:rPr lang="en-US" sz="2800" dirty="0" smtClean="0"/>
              <a:t>‘</a:t>
            </a:r>
            <a:r>
              <a:rPr lang="en-US" sz="2800" dirty="0" err="1" smtClean="0"/>
              <a:t>Bretton</a:t>
            </a:r>
            <a:r>
              <a:rPr lang="en-US" sz="2800" dirty="0" smtClean="0"/>
              <a:t> Woods Plus’: 1973 – now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u="sng" dirty="0" err="1" smtClean="0"/>
              <a:t>Triffin</a:t>
            </a:r>
            <a:r>
              <a:rPr lang="en-US" sz="2000" u="sng" dirty="0" smtClean="0"/>
              <a:t> was right!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With increasing concerns about a speculative attack on the USD, President Nixon ended the fixed exchange rate between the USD and gold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fixed exchange rates between the USD and major European currencies was replaced by floating exchange rates in 1973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Many developing countries maintained fixed exchange rates with the USD</a:t>
            </a:r>
          </a:p>
          <a:p>
            <a:pPr>
              <a:lnSpc>
                <a:spcPct val="150000"/>
              </a:lnSpc>
            </a:pPr>
            <a:endParaRPr lang="en-US" sz="18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r>
              <a:rPr lang="en-US" sz="2800" dirty="0" smtClean="0"/>
              <a:t>‘</a:t>
            </a:r>
            <a:r>
              <a:rPr lang="en-US" sz="2800" dirty="0" err="1" smtClean="0"/>
              <a:t>Bretton</a:t>
            </a:r>
            <a:r>
              <a:rPr lang="en-US" sz="2800" dirty="0" smtClean="0"/>
              <a:t> Woods Plus’: 1973 – now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4594832"/>
          </a:xfrm>
        </p:spPr>
        <p:txBody>
          <a:bodyPr/>
          <a:lstStyle/>
          <a:p>
            <a:pPr>
              <a:lnSpc>
                <a:spcPts val="3500"/>
              </a:lnSpc>
              <a:buNone/>
            </a:pPr>
            <a:r>
              <a:rPr lang="en-US" sz="2000" u="sng" dirty="0" smtClean="0"/>
              <a:t>The benefits of floating exchange rates:</a:t>
            </a:r>
          </a:p>
          <a:p>
            <a:pPr marL="457200" indent="-457200">
              <a:lnSpc>
                <a:spcPts val="3500"/>
              </a:lnSpc>
              <a:buClr>
                <a:srgbClr val="4A81FC"/>
              </a:buClr>
              <a:buFont typeface="+mj-lt"/>
              <a:buAutoNum type="arabicPeriod"/>
            </a:pPr>
            <a:r>
              <a:rPr lang="en-US" sz="2000" b="1" dirty="0" smtClean="0"/>
              <a:t>Monetary policy autonomy</a:t>
            </a:r>
          </a:p>
          <a:p>
            <a:pPr marL="457200" indent="-457200">
              <a:lnSpc>
                <a:spcPts val="3500"/>
              </a:lnSpc>
              <a:buClr>
                <a:srgbClr val="4A81FC"/>
              </a:buClr>
              <a:buFont typeface="+mj-lt"/>
              <a:buAutoNum type="arabicPeriod"/>
            </a:pPr>
            <a:r>
              <a:rPr lang="en-US" sz="2000" b="1" dirty="0" smtClean="0"/>
              <a:t>Symmetry (between the US and other countries)</a:t>
            </a:r>
          </a:p>
          <a:p>
            <a:pPr marL="914400" lvl="1" indent="-457200">
              <a:lnSpc>
                <a:spcPts val="3500"/>
              </a:lnSpc>
            </a:pPr>
            <a:r>
              <a:rPr lang="en-US" sz="2000" dirty="0" smtClean="0"/>
              <a:t>The US would no longer be able to set global monetary policy, and could choose influence its exchange rate just like other countries can</a:t>
            </a:r>
          </a:p>
          <a:p>
            <a:pPr marL="857250" lvl="1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/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r>
              <a:rPr lang="en-US" sz="2800" dirty="0" smtClean="0"/>
              <a:t>‘</a:t>
            </a:r>
            <a:r>
              <a:rPr lang="en-US" sz="2800" dirty="0" err="1" smtClean="0"/>
              <a:t>Bretton</a:t>
            </a:r>
            <a:r>
              <a:rPr lang="en-US" sz="2800" dirty="0" smtClean="0"/>
              <a:t> Woods Plus’: 1973 – now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4594832"/>
          </a:xfrm>
        </p:spPr>
        <p:txBody>
          <a:bodyPr/>
          <a:lstStyle/>
          <a:p>
            <a:pPr>
              <a:lnSpc>
                <a:spcPts val="3500"/>
              </a:lnSpc>
              <a:buNone/>
            </a:pPr>
            <a:r>
              <a:rPr lang="en-US" sz="2000" u="sng" dirty="0" smtClean="0"/>
              <a:t>The benefits of floating exchange rates:</a:t>
            </a:r>
          </a:p>
          <a:p>
            <a:pPr marL="457200" indent="-457200">
              <a:lnSpc>
                <a:spcPts val="3500"/>
              </a:lnSpc>
              <a:buClr>
                <a:srgbClr val="4A81FC"/>
              </a:buClr>
              <a:buFont typeface="+mj-lt"/>
              <a:buAutoNum type="arabicPeriod" startAt="3"/>
            </a:pPr>
            <a:r>
              <a:rPr lang="en-US" sz="2000" b="1" dirty="0" smtClean="0"/>
              <a:t>Exchange rates as automatic </a:t>
            </a:r>
            <a:r>
              <a:rPr lang="en-US" sz="2000" b="1" dirty="0" err="1" smtClean="0"/>
              <a:t>stabilisers</a:t>
            </a:r>
            <a:endParaRPr lang="en-US" sz="2000" b="1" dirty="0" smtClean="0"/>
          </a:p>
          <a:p>
            <a:pPr marL="857250" lvl="1" indent="-457200">
              <a:lnSpc>
                <a:spcPts val="3500"/>
              </a:lnSpc>
              <a:buClr>
                <a:srgbClr val="92D050"/>
              </a:buClr>
            </a:pPr>
            <a:r>
              <a:rPr lang="en-US" sz="2000" dirty="0" smtClean="0"/>
              <a:t>I.e., </a:t>
            </a:r>
            <a:r>
              <a:rPr lang="en-US" sz="2000" dirty="0" smtClean="0">
                <a:sym typeface="Wingdings"/>
              </a:rPr>
              <a:t>X =&gt; depreciation =&gt; M and X</a:t>
            </a:r>
          </a:p>
          <a:p>
            <a:pPr marL="857250" lvl="1" indent="-457200">
              <a:lnSpc>
                <a:spcPts val="3500"/>
              </a:lnSpc>
              <a:buClr>
                <a:srgbClr val="4A81FC"/>
              </a:buClr>
              <a:buNone/>
            </a:pPr>
            <a:r>
              <a:rPr lang="en-US" sz="2000" dirty="0" smtClean="0">
                <a:sym typeface="Wingdings"/>
              </a:rPr>
              <a:t>=&gt; appreciation =&gt; M &amp; X…  and so on!</a:t>
            </a:r>
          </a:p>
          <a:p>
            <a:pPr marL="457200" indent="-457200">
              <a:lnSpc>
                <a:spcPts val="3500"/>
              </a:lnSpc>
              <a:buClr>
                <a:srgbClr val="4A81FC"/>
              </a:buClr>
              <a:buFont typeface="+mj-lt"/>
              <a:buAutoNum type="arabicPeriod" startAt="3"/>
            </a:pPr>
            <a:r>
              <a:rPr lang="en-US" sz="2000" b="1" dirty="0" smtClean="0">
                <a:sym typeface="Wingdings"/>
              </a:rPr>
              <a:t>Exchange rates and external balance</a:t>
            </a:r>
          </a:p>
          <a:p>
            <a:pPr marL="857250" lvl="1" indent="-457200">
              <a:lnSpc>
                <a:spcPts val="3500"/>
              </a:lnSpc>
              <a:buClr>
                <a:srgbClr val="92D050"/>
              </a:buClr>
            </a:pPr>
            <a:r>
              <a:rPr lang="en-US" sz="2000" dirty="0" smtClean="0">
                <a:sym typeface="Wingdings"/>
              </a:rPr>
              <a:t>Exchange rates would help reduce big current account deficits and surpluses</a:t>
            </a:r>
          </a:p>
          <a:p>
            <a:pPr marL="857250" lvl="1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/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836712"/>
            <a:ext cx="7429552" cy="685800"/>
          </a:xfrm>
        </p:spPr>
        <p:txBody>
          <a:bodyPr/>
          <a:lstStyle/>
          <a:p>
            <a:r>
              <a:rPr lang="en-US" sz="2800" dirty="0" smtClean="0"/>
              <a:t>‘</a:t>
            </a:r>
            <a:r>
              <a:rPr lang="en-US" sz="2800" dirty="0" err="1" smtClean="0"/>
              <a:t>Bretton</a:t>
            </a:r>
            <a:r>
              <a:rPr lang="en-US" sz="2800" dirty="0" smtClean="0"/>
              <a:t> Woods Plus’: 1973 – now</a:t>
            </a:r>
            <a:endParaRPr lang="en-A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5589240"/>
            <a:ext cx="672908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dirty="0" smtClean="0">
                <a:latin typeface="Calibri" pitchFamily="34" charset="0"/>
              </a:rPr>
              <a:t>Developed countries and some developing countries</a:t>
            </a:r>
            <a:endParaRPr lang="en-AU" dirty="0">
              <a:latin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23728" y="1412776"/>
            <a:ext cx="4248472" cy="4261369"/>
            <a:chOff x="2195736" y="1700808"/>
            <a:chExt cx="4896544" cy="5197473"/>
          </a:xfrm>
        </p:grpSpPr>
        <p:grpSp>
          <p:nvGrpSpPr>
            <p:cNvPr id="5" name="Group 4"/>
            <p:cNvGrpSpPr/>
            <p:nvPr/>
          </p:nvGrpSpPr>
          <p:grpSpPr>
            <a:xfrm>
              <a:off x="2195736" y="1700808"/>
              <a:ext cx="4896544" cy="4320480"/>
              <a:chOff x="8028384" y="2060848"/>
              <a:chExt cx="4032448" cy="3528392"/>
            </a:xfrm>
          </p:grpSpPr>
          <p:pic>
            <p:nvPicPr>
              <p:cNvPr id="6" name="Picture 5" descr="fig19_01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028384" y="2060848"/>
                <a:ext cx="4032448" cy="35283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7" name="Down Arrow 6"/>
              <p:cNvSpPr/>
              <p:nvPr/>
            </p:nvSpPr>
            <p:spPr bwMode="auto">
              <a:xfrm rot="3641735">
                <a:off x="10986336" y="2918391"/>
                <a:ext cx="864096" cy="937404"/>
              </a:xfrm>
              <a:prstGeom prst="downArrow">
                <a:avLst/>
              </a:prstGeom>
              <a:solidFill>
                <a:srgbClr val="FF7C8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sp>
          <p:nvSpPr>
            <p:cNvPr id="8" name="Down Arrow 7"/>
            <p:cNvSpPr/>
            <p:nvPr/>
          </p:nvSpPr>
          <p:spPr bwMode="auto">
            <a:xfrm rot="10800000">
              <a:off x="4150134" y="5760005"/>
              <a:ext cx="1058077" cy="1138276"/>
            </a:xfrm>
            <a:prstGeom prst="downArrow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12160" y="1844824"/>
            <a:ext cx="172819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alibri" pitchFamily="34" charset="0"/>
              </a:rPr>
              <a:t>Many developing countries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7544" y="1628800"/>
            <a:ext cx="4968552" cy="4176464"/>
            <a:chOff x="2195736" y="1700808"/>
            <a:chExt cx="4896544" cy="4320480"/>
          </a:xfrm>
        </p:grpSpPr>
        <p:grpSp>
          <p:nvGrpSpPr>
            <p:cNvPr id="5" name="Group 4"/>
            <p:cNvGrpSpPr/>
            <p:nvPr/>
          </p:nvGrpSpPr>
          <p:grpSpPr>
            <a:xfrm>
              <a:off x="2195736" y="1700808"/>
              <a:ext cx="4896544" cy="4320480"/>
              <a:chOff x="8028384" y="2060848"/>
              <a:chExt cx="4032448" cy="3528392"/>
            </a:xfrm>
          </p:grpSpPr>
          <p:pic>
            <p:nvPicPr>
              <p:cNvPr id="7" name="Picture 6" descr="fig19_01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028384" y="2060848"/>
                <a:ext cx="4032448" cy="35283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8" name="Down Arrow 7"/>
              <p:cNvSpPr/>
              <p:nvPr/>
            </p:nvSpPr>
            <p:spPr bwMode="auto">
              <a:xfrm rot="3641735">
                <a:off x="10986336" y="2918391"/>
                <a:ext cx="864096" cy="937404"/>
              </a:xfrm>
              <a:prstGeom prst="downArrow">
                <a:avLst/>
              </a:prstGeom>
              <a:solidFill>
                <a:srgbClr val="FF7C8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sp>
          <p:nvSpPr>
            <p:cNvPr id="6" name="Down Arrow 5"/>
            <p:cNvSpPr/>
            <p:nvPr/>
          </p:nvSpPr>
          <p:spPr bwMode="auto">
            <a:xfrm rot="18375889">
              <a:off x="2529540" y="2728914"/>
              <a:ext cx="1059549" cy="1136694"/>
            </a:xfrm>
            <a:prstGeom prst="downArrow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15816" y="764704"/>
            <a:ext cx="309634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alibri" pitchFamily="34" charset="0"/>
              </a:rPr>
              <a:t>What about PNG?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52120" y="2060848"/>
            <a:ext cx="30243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+mn-lt"/>
                <a:sym typeface="Wingdings"/>
              </a:rPr>
              <a:t>PNG is currently flicking between these two choices…</a:t>
            </a:r>
          </a:p>
          <a:p>
            <a:endParaRPr lang="en-US" sz="2200" dirty="0" smtClean="0">
              <a:latin typeface="+mn-lt"/>
              <a:sym typeface="Wingdings"/>
            </a:endParaRPr>
          </a:p>
          <a:p>
            <a:r>
              <a:rPr lang="en-US" sz="2200" dirty="0" smtClean="0">
                <a:latin typeface="+mn-lt"/>
                <a:sym typeface="Wingdings"/>
              </a:rPr>
              <a:t>But is </a:t>
            </a:r>
            <a:r>
              <a:rPr lang="en-US" sz="2200" i="1" dirty="0" smtClean="0">
                <a:latin typeface="+mn-lt"/>
                <a:sym typeface="Wingdings"/>
              </a:rPr>
              <a:t>mostly</a:t>
            </a:r>
            <a:r>
              <a:rPr lang="en-US" sz="2200" dirty="0" smtClean="0">
                <a:latin typeface="+mn-lt"/>
                <a:sym typeface="Wingdings"/>
              </a:rPr>
              <a:t> trying to use </a:t>
            </a:r>
            <a:r>
              <a:rPr lang="en-US" sz="2200" b="1" dirty="0" smtClean="0">
                <a:latin typeface="+mn-lt"/>
                <a:sym typeface="Wingdings"/>
              </a:rPr>
              <a:t>financial controls</a:t>
            </a:r>
            <a:r>
              <a:rPr lang="en-US" sz="2200" dirty="0" smtClean="0">
                <a:latin typeface="+mn-lt"/>
                <a:sym typeface="Wingdings"/>
              </a:rPr>
              <a:t> (mostly through foreign exchange rationing)</a:t>
            </a:r>
            <a:endParaRPr lang="en-AU" sz="2200" dirty="0">
              <a:latin typeface="+mn-lt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Review: Types of exchange rates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Fixed exchange rates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Floating exchange rates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Prone to price volatility, speculation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‘Managed float’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Occasional intervention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Can be done through the use of ‘bands’</a:t>
            </a:r>
          </a:p>
          <a:p>
            <a:pPr lvl="5">
              <a:lnSpc>
                <a:spcPct val="150000"/>
              </a:lnSpc>
            </a:pPr>
            <a:r>
              <a:rPr lang="en-US" sz="2400" dirty="0" smtClean="0"/>
              <a:t>And in PNG?</a:t>
            </a:r>
          </a:p>
          <a:p>
            <a:pPr lvl="1"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Internal balance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Full employment and price stability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Imbalances: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Underemployment or over-employment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High inflation or deflation</a:t>
            </a:r>
          </a:p>
          <a:p>
            <a:pPr lvl="1"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External balance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Unlike with internal balance, there are no unambiguous benchmarks!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/>
              <a:t>Often</a:t>
            </a:r>
            <a:r>
              <a:rPr lang="en-US" sz="2400" dirty="0" smtClean="0"/>
              <a:t> it is assumed that balanced, Balance of Payments Accounts creates ‘external balance’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However, it depends on the country’s strategy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External balance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For example, running a current account deficit because of loans from the rest of the world is not a problem as long as the loans receive a higher return than the interest paid on them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Deficits (i.e. debts) are not </a:t>
            </a:r>
            <a:r>
              <a:rPr lang="en-US" sz="2400" i="1" dirty="0" smtClean="0"/>
              <a:t>intrinsically</a:t>
            </a:r>
            <a:r>
              <a:rPr lang="en-US" sz="2400" dirty="0" smtClean="0"/>
              <a:t> bad!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External balance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Consumption-smoothing is another reasonable justification for a current account deficit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E.g., if there is a current account deficit due to a natural disaster or crop failure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External balance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326231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 smtClean="0"/>
              <a:t>Long-term trends are more important than short-term imbalances</a:t>
            </a:r>
          </a:p>
          <a:p>
            <a:pPr lvl="1">
              <a:lnSpc>
                <a:spcPct val="200000"/>
              </a:lnSpc>
            </a:pPr>
            <a:r>
              <a:rPr lang="en-US" sz="2400" dirty="0" smtClean="0"/>
              <a:t>Just as with a government budget, or personal budget!!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External balance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Problems with excessive </a:t>
            </a:r>
            <a:r>
              <a:rPr lang="en-US" sz="2400" b="1" dirty="0" smtClean="0"/>
              <a:t>current account deficits</a:t>
            </a:r>
            <a:r>
              <a:rPr lang="en-US" sz="2400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If it is cause by debt repayment flows, are investment opportunities in the country truly good enough to warrant huge debts?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Danger of a ‘</a:t>
            </a:r>
            <a:r>
              <a:rPr lang="en-US" sz="2400" b="1" dirty="0" smtClean="0"/>
              <a:t>sudden stop</a:t>
            </a:r>
            <a:r>
              <a:rPr lang="en-US" sz="2400" dirty="0" smtClean="0"/>
              <a:t>’ (in lending)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2165</TotalTime>
  <Words>1135</Words>
  <Application>Microsoft Office PowerPoint</Application>
  <PresentationFormat>On-screen Show (4:3)</PresentationFormat>
  <Paragraphs>138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Lecture 1</vt:lpstr>
      <vt:lpstr>International Economics</vt:lpstr>
      <vt:lpstr>Overview</vt:lpstr>
      <vt:lpstr>Review: Types of exchange rates</vt:lpstr>
      <vt:lpstr>Internal balance</vt:lpstr>
      <vt:lpstr>External balance</vt:lpstr>
      <vt:lpstr>External balance</vt:lpstr>
      <vt:lpstr>External balance</vt:lpstr>
      <vt:lpstr>External balance</vt:lpstr>
      <vt:lpstr>External balance</vt:lpstr>
      <vt:lpstr>External balance</vt:lpstr>
      <vt:lpstr>External balance</vt:lpstr>
      <vt:lpstr>The open-economy trilemma</vt:lpstr>
      <vt:lpstr>Slide 12</vt:lpstr>
      <vt:lpstr>The Gold Standard: 1870 – 1914</vt:lpstr>
      <vt:lpstr>The Gold Standard: 1870 – 1914</vt:lpstr>
      <vt:lpstr>The Gold Standard: 1870 – 1914</vt:lpstr>
      <vt:lpstr>The Gold Standard: 1870 – 1914</vt:lpstr>
      <vt:lpstr>The Interwar Years: 1918 – 1939</vt:lpstr>
      <vt:lpstr>The Interwar Years: 1918 – 1939</vt:lpstr>
      <vt:lpstr>The Bretton Woods System: 1945 – 1973</vt:lpstr>
      <vt:lpstr>The Bretton Woods System: 1945 – 1973</vt:lpstr>
      <vt:lpstr>The Bretton Woods System: 1945 – 1973</vt:lpstr>
      <vt:lpstr>The Bretton Woods System: 1945 – 1973</vt:lpstr>
      <vt:lpstr>The Bretton Woods System: 1945 – 1973</vt:lpstr>
      <vt:lpstr>‘Bretton Woods Plus’: 1973 – now</vt:lpstr>
      <vt:lpstr>‘Bretton Woods Plus’: 1973 – now</vt:lpstr>
      <vt:lpstr>‘Bretton Woods Plus’: 1973 – now</vt:lpstr>
      <vt:lpstr>‘Bretton Woods Plus’: 1973 – now</vt:lpstr>
      <vt:lpstr>Slide 28</vt:lpstr>
    </vt:vector>
  </TitlesOfParts>
  <Company>Grizli777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Laoreet Dolore Magna Aliquam</dc:title>
  <dc:subject>The University of Adelaide</dc:subject>
  <dc:creator>Cornish</dc:creator>
  <cp:lastModifiedBy>Michael Cornish</cp:lastModifiedBy>
  <cp:revision>268</cp:revision>
  <cp:lastPrinted>2015-06-01T00:37:18Z</cp:lastPrinted>
  <dcterms:created xsi:type="dcterms:W3CDTF">2011-01-27T06:03:15Z</dcterms:created>
  <dcterms:modified xsi:type="dcterms:W3CDTF">2016-02-01T05:51:41Z</dcterms:modified>
</cp:coreProperties>
</file>