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60" r:id="rId2"/>
    <p:sldId id="266" r:id="rId3"/>
    <p:sldId id="268" r:id="rId4"/>
    <p:sldId id="279" r:id="rId5"/>
    <p:sldId id="290" r:id="rId6"/>
    <p:sldId id="269" r:id="rId7"/>
    <p:sldId id="270" r:id="rId8"/>
    <p:sldId id="271" r:id="rId9"/>
    <p:sldId id="272" r:id="rId10"/>
    <p:sldId id="273" r:id="rId11"/>
    <p:sldId id="280" r:id="rId12"/>
    <p:sldId id="283" r:id="rId13"/>
    <p:sldId id="274" r:id="rId14"/>
    <p:sldId id="275" r:id="rId15"/>
    <p:sldId id="276" r:id="rId16"/>
    <p:sldId id="281" r:id="rId17"/>
    <p:sldId id="282" r:id="rId18"/>
    <p:sldId id="284" r:id="rId19"/>
    <p:sldId id="291" r:id="rId20"/>
    <p:sldId id="285" r:id="rId21"/>
    <p:sldId id="286" r:id="rId22"/>
    <p:sldId id="287" r:id="rId23"/>
    <p:sldId id="288" r:id="rId24"/>
    <p:sldId id="292" r:id="rId25"/>
    <p:sldId id="293" r:id="rId26"/>
    <p:sldId id="294" r:id="rId27"/>
    <p:sldId id="289" r:id="rId28"/>
    <p:sldId id="295" r:id="rId29"/>
    <p:sldId id="277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5F1FF"/>
    <a:srgbClr val="4A81FC"/>
    <a:srgbClr val="69A5FD"/>
    <a:srgbClr val="6699FF"/>
    <a:srgbClr val="3399FF"/>
    <a:srgbClr val="9F7E19"/>
    <a:srgbClr val="000041"/>
    <a:srgbClr val="B4CADC"/>
    <a:srgbClr val="A7BE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264" y="-36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13: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Trade Policy – The Tools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International 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13:  Trade Policy – </a:t>
            </a:r>
          </a:p>
          <a:p>
            <a:r>
              <a:rPr lang="en-AU" sz="2000" b="1" dirty="0" smtClean="0"/>
              <a:t>The Tools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3441078" y="591015"/>
            <a:ext cx="2016224" cy="7200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Adding an import tariff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grpSp>
        <p:nvGrpSpPr>
          <p:cNvPr id="2" name="Group 69"/>
          <p:cNvGrpSpPr/>
          <p:nvPr/>
        </p:nvGrpSpPr>
        <p:grpSpPr>
          <a:xfrm>
            <a:off x="467544" y="-171400"/>
            <a:ext cx="8223894" cy="4765284"/>
            <a:chOff x="1102098" y="1412875"/>
            <a:chExt cx="8223894" cy="4765284"/>
          </a:xfrm>
        </p:grpSpPr>
        <p:sp>
          <p:nvSpPr>
            <p:cNvPr id="71" name="AutoShape 2"/>
            <p:cNvSpPr>
              <a:spLocks noChangeArrowheads="1"/>
            </p:cNvSpPr>
            <p:nvPr/>
          </p:nvSpPr>
          <p:spPr bwMode="auto">
            <a:xfrm rot="16200000">
              <a:off x="3367088" y="3935413"/>
              <a:ext cx="503237" cy="935037"/>
            </a:xfrm>
            <a:prstGeom prst="rtTriangle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5186363" y="4149725"/>
              <a:ext cx="547687" cy="503238"/>
            </a:xfrm>
            <a:prstGeom prst="rtTriangle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4094163" y="4149725"/>
              <a:ext cx="1092200" cy="503238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 rot="8696" flipV="1">
              <a:off x="3154363" y="4149725"/>
              <a:ext cx="938212" cy="500063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2066925" y="4149725"/>
              <a:ext cx="1092200" cy="50323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>
              <a:off x="2070100" y="2348978"/>
              <a:ext cx="0" cy="346920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2081213" y="5805488"/>
              <a:ext cx="6942137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1102098" y="2420987"/>
              <a:ext cx="118663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Arial" charset="0"/>
                </a:rPr>
                <a:t>Price</a:t>
              </a:r>
              <a:endParaRPr lang="en-AU" sz="1800" dirty="0">
                <a:latin typeface="Arial" charset="0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/>
          </p:nvSpPr>
          <p:spPr bwMode="auto">
            <a:xfrm>
              <a:off x="7726834" y="5877371"/>
              <a:ext cx="1296143" cy="3007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"/>
                </a:spcBef>
              </a:pPr>
              <a:r>
                <a:rPr lang="en-US" sz="2000" dirty="0" smtClean="0">
                  <a:latin typeface="Arial" charset="0"/>
                </a:rPr>
                <a:t>Quantity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1754188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>
              <a:off x="3406354" y="2565003"/>
              <a:ext cx="3184946" cy="2808685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3" name="Line 17"/>
            <p:cNvSpPr>
              <a:spLocks noChangeShapeType="1"/>
            </p:cNvSpPr>
            <p:nvPr/>
          </p:nvSpPr>
          <p:spPr bwMode="auto">
            <a:xfrm>
              <a:off x="40814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5" name="Text Box 19"/>
            <p:cNvSpPr txBox="1">
              <a:spLocks noChangeArrowheads="1"/>
            </p:cNvSpPr>
            <p:nvPr/>
          </p:nvSpPr>
          <p:spPr bwMode="auto">
            <a:xfrm>
              <a:off x="1242344" y="3984625"/>
              <a:ext cx="101188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err="1" smtClean="0">
                  <a:solidFill>
                    <a:srgbClr val="080808"/>
                  </a:solidFill>
                  <a:latin typeface="Arial" charset="0"/>
                </a:rPr>
                <a:t>+Tariff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86" name="Line 20"/>
            <p:cNvSpPr>
              <a:spLocks noChangeShapeType="1"/>
            </p:cNvSpPr>
            <p:nvPr/>
          </p:nvSpPr>
          <p:spPr bwMode="auto">
            <a:xfrm flipV="1">
              <a:off x="2066925" y="2637010"/>
              <a:ext cx="4795813" cy="2592214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7" name="Text Box 21"/>
            <p:cNvSpPr txBox="1">
              <a:spLocks noChangeArrowheads="1"/>
            </p:cNvSpPr>
            <p:nvPr/>
          </p:nvSpPr>
          <p:spPr bwMode="auto">
            <a:xfrm>
              <a:off x="6934746" y="2348979"/>
              <a:ext cx="1697037" cy="683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</a:t>
              </a:r>
              <a:r>
                <a:rPr lang="en-AU" sz="2400" dirty="0">
                  <a:latin typeface="Arial" charset="0"/>
                </a:rPr>
                <a:t>supply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2066925" y="4652963"/>
              <a:ext cx="662940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7885642" y="4252912"/>
              <a:ext cx="929779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 smtClean="0">
                  <a:latin typeface="Arial" charset="0"/>
                </a:rPr>
                <a:t>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1537759" y="4420129"/>
              <a:ext cx="623888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93" name="Oval 27"/>
            <p:cNvSpPr>
              <a:spLocks noChangeArrowheads="1"/>
            </p:cNvSpPr>
            <p:nvPr/>
          </p:nvSpPr>
          <p:spPr bwMode="auto">
            <a:xfrm>
              <a:off x="4017963" y="4581525"/>
              <a:ext cx="120650" cy="11112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>
              <a:off x="3140075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5" name="Line 29"/>
            <p:cNvSpPr>
              <a:spLocks noChangeShapeType="1"/>
            </p:cNvSpPr>
            <p:nvPr/>
          </p:nvSpPr>
          <p:spPr bwMode="auto">
            <a:xfrm>
              <a:off x="576421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96" name="Oval 30"/>
            <p:cNvSpPr>
              <a:spLocks noChangeArrowheads="1"/>
            </p:cNvSpPr>
            <p:nvPr/>
          </p:nvSpPr>
          <p:spPr bwMode="auto">
            <a:xfrm>
              <a:off x="3079750" y="4581525"/>
              <a:ext cx="120650" cy="11112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97" name="Oval 31"/>
            <p:cNvSpPr>
              <a:spLocks noChangeArrowheads="1"/>
            </p:cNvSpPr>
            <p:nvPr/>
          </p:nvSpPr>
          <p:spPr bwMode="auto">
            <a:xfrm>
              <a:off x="5702300" y="4595813"/>
              <a:ext cx="120650" cy="11112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98" name="Text Box 58"/>
            <p:cNvSpPr txBox="1">
              <a:spLocks noChangeArrowheads="1"/>
            </p:cNvSpPr>
            <p:nvPr/>
          </p:nvSpPr>
          <p:spPr bwMode="auto">
            <a:xfrm>
              <a:off x="2457450" y="4221163"/>
              <a:ext cx="623888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A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99" name="Text Box 59"/>
            <p:cNvSpPr txBox="1">
              <a:spLocks noChangeArrowheads="1"/>
            </p:cNvSpPr>
            <p:nvPr/>
          </p:nvSpPr>
          <p:spPr bwMode="auto">
            <a:xfrm>
              <a:off x="3671888" y="4262438"/>
              <a:ext cx="493712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B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100" name="Text Box 60"/>
            <p:cNvSpPr txBox="1">
              <a:spLocks noChangeArrowheads="1"/>
            </p:cNvSpPr>
            <p:nvPr/>
          </p:nvSpPr>
          <p:spPr bwMode="auto">
            <a:xfrm>
              <a:off x="4411663" y="4219575"/>
              <a:ext cx="541337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C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101" name="Text Box 61"/>
            <p:cNvSpPr txBox="1">
              <a:spLocks noChangeArrowheads="1"/>
            </p:cNvSpPr>
            <p:nvPr/>
          </p:nvSpPr>
          <p:spPr bwMode="auto">
            <a:xfrm>
              <a:off x="5181600" y="4292600"/>
              <a:ext cx="5016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D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104" name="Line 64"/>
            <p:cNvSpPr>
              <a:spLocks noChangeShapeType="1"/>
            </p:cNvSpPr>
            <p:nvPr/>
          </p:nvSpPr>
          <p:spPr bwMode="auto">
            <a:xfrm flipH="1" flipV="1">
              <a:off x="5418138" y="4178300"/>
              <a:ext cx="374650" cy="31591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05" name="Line 65"/>
            <p:cNvSpPr>
              <a:spLocks noChangeShapeType="1"/>
            </p:cNvSpPr>
            <p:nvPr/>
          </p:nvSpPr>
          <p:spPr bwMode="auto">
            <a:xfrm flipV="1">
              <a:off x="3205163" y="4192588"/>
              <a:ext cx="546100" cy="287337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08" name="Line 68"/>
            <p:cNvSpPr>
              <a:spLocks noChangeShapeType="1"/>
            </p:cNvSpPr>
            <p:nvPr/>
          </p:nvSpPr>
          <p:spPr bwMode="auto">
            <a:xfrm>
              <a:off x="2066925" y="4149725"/>
              <a:ext cx="662940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09" name="Oval 69"/>
            <p:cNvSpPr>
              <a:spLocks noChangeArrowheads="1"/>
            </p:cNvSpPr>
            <p:nvPr/>
          </p:nvSpPr>
          <p:spPr bwMode="auto">
            <a:xfrm>
              <a:off x="4017963" y="4076700"/>
              <a:ext cx="120650" cy="11112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0" name="Line 70"/>
            <p:cNvSpPr>
              <a:spLocks noChangeShapeType="1"/>
            </p:cNvSpPr>
            <p:nvPr/>
          </p:nvSpPr>
          <p:spPr bwMode="auto">
            <a:xfrm>
              <a:off x="51863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2" name="Line 72"/>
            <p:cNvSpPr>
              <a:spLocks noChangeShapeType="1"/>
            </p:cNvSpPr>
            <p:nvPr/>
          </p:nvSpPr>
          <p:spPr bwMode="auto">
            <a:xfrm flipV="1">
              <a:off x="2222500" y="4221163"/>
              <a:ext cx="0" cy="36036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3" name="Text Box 73"/>
            <p:cNvSpPr txBox="1">
              <a:spLocks noChangeArrowheads="1"/>
            </p:cNvSpPr>
            <p:nvPr/>
          </p:nvSpPr>
          <p:spPr bwMode="auto">
            <a:xfrm>
              <a:off x="6718722" y="3429099"/>
              <a:ext cx="260727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 smtClean="0">
                  <a:latin typeface="Arial" charset="0"/>
                </a:rPr>
                <a:t>Domestic </a:t>
              </a:r>
              <a:r>
                <a:rPr lang="en-AU" sz="2000" dirty="0">
                  <a:latin typeface="Arial" charset="0"/>
                </a:rPr>
                <a:t>price = world price + tariff</a:t>
              </a:r>
            </a:p>
          </p:txBody>
        </p:sp>
        <p:sp>
          <p:nvSpPr>
            <p:cNvPr id="114" name="Line 74"/>
            <p:cNvSpPr>
              <a:spLocks noChangeShapeType="1"/>
            </p:cNvSpPr>
            <p:nvPr/>
          </p:nvSpPr>
          <p:spPr bwMode="auto">
            <a:xfrm flipV="1">
              <a:off x="3236913" y="5589588"/>
              <a:ext cx="78105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5" name="Line 75"/>
            <p:cNvSpPr>
              <a:spLocks noChangeShapeType="1"/>
            </p:cNvSpPr>
            <p:nvPr/>
          </p:nvSpPr>
          <p:spPr bwMode="auto">
            <a:xfrm flipH="1" flipV="1">
              <a:off x="5202238" y="5589588"/>
              <a:ext cx="46831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118" name="Oval 80"/>
            <p:cNvSpPr>
              <a:spLocks noChangeArrowheads="1"/>
            </p:cNvSpPr>
            <p:nvPr/>
          </p:nvSpPr>
          <p:spPr bwMode="auto">
            <a:xfrm>
              <a:off x="5122863" y="4581525"/>
              <a:ext cx="120650" cy="111125"/>
            </a:xfrm>
            <a:prstGeom prst="ellipse">
              <a:avLst/>
            </a:prstGeom>
            <a:solidFill>
              <a:srgbClr val="FF9999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9" name="Oval 81"/>
            <p:cNvSpPr>
              <a:spLocks noChangeArrowheads="1"/>
            </p:cNvSpPr>
            <p:nvPr/>
          </p:nvSpPr>
          <p:spPr bwMode="auto">
            <a:xfrm>
              <a:off x="5110163" y="4076700"/>
              <a:ext cx="119062" cy="11112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20" name="Text Box 24"/>
          <p:cNvSpPr txBox="1">
            <a:spLocks noChangeArrowheads="1"/>
          </p:cNvSpPr>
          <p:nvPr/>
        </p:nvSpPr>
        <p:spPr bwMode="auto">
          <a:xfrm>
            <a:off x="2958151" y="4221088"/>
            <a:ext cx="10081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08"/>
                </a:solidFill>
                <a:latin typeface="Arial" charset="0"/>
              </a:rPr>
              <a:t>Q</a:t>
            </a:r>
            <a:r>
              <a:rPr lang="en-US" sz="2000" baseline="-25000" dirty="0" smtClean="0">
                <a:solidFill>
                  <a:srgbClr val="080808"/>
                </a:solidFill>
                <a:latin typeface="Arial" charset="0"/>
              </a:rPr>
              <a:t>S(tariff) </a:t>
            </a:r>
            <a:endParaRPr lang="en-AU" sz="2000" baseline="-250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21" name="Text Box 24"/>
          <p:cNvSpPr txBox="1">
            <a:spLocks noChangeArrowheads="1"/>
          </p:cNvSpPr>
          <p:nvPr/>
        </p:nvSpPr>
        <p:spPr bwMode="auto">
          <a:xfrm>
            <a:off x="2280406" y="4221088"/>
            <a:ext cx="5040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08"/>
                </a:solidFill>
                <a:latin typeface="Arial" charset="0"/>
              </a:rPr>
              <a:t>Q</a:t>
            </a:r>
            <a:r>
              <a:rPr lang="en-US" sz="2000" baseline="-25000" dirty="0" smtClean="0">
                <a:solidFill>
                  <a:srgbClr val="080808"/>
                </a:solidFill>
                <a:latin typeface="Arial" charset="0"/>
              </a:rPr>
              <a:t>S</a:t>
            </a:r>
            <a:endParaRPr lang="en-AU" sz="2000" baseline="-250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22" name="Text Box 26"/>
          <p:cNvSpPr txBox="1">
            <a:spLocks noChangeArrowheads="1"/>
          </p:cNvSpPr>
          <p:nvPr/>
        </p:nvSpPr>
        <p:spPr bwMode="auto">
          <a:xfrm>
            <a:off x="4974375" y="4221088"/>
            <a:ext cx="5040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Q</a:t>
            </a:r>
            <a:r>
              <a:rPr lang="en-US" sz="2000" baseline="-25000" dirty="0" smtClean="0">
                <a:latin typeface="Arial" charset="0"/>
              </a:rPr>
              <a:t>D</a:t>
            </a:r>
            <a:endParaRPr lang="en-AU" sz="2000" baseline="-25000" dirty="0">
              <a:latin typeface="Arial" charset="0"/>
            </a:endParaRPr>
          </a:p>
        </p:txBody>
      </p:sp>
      <p:sp>
        <p:nvSpPr>
          <p:cNvPr id="123" name="Text Box 26"/>
          <p:cNvSpPr txBox="1">
            <a:spLocks noChangeArrowheads="1"/>
          </p:cNvSpPr>
          <p:nvPr/>
        </p:nvSpPr>
        <p:spPr bwMode="auto">
          <a:xfrm>
            <a:off x="4110279" y="4221088"/>
            <a:ext cx="10081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Q</a:t>
            </a:r>
            <a:r>
              <a:rPr lang="en-US" sz="2000" baseline="-25000" dirty="0" smtClean="0">
                <a:latin typeface="Arial" charset="0"/>
              </a:rPr>
              <a:t>D(tariff)</a:t>
            </a:r>
            <a:endParaRPr lang="en-AU" sz="2000" baseline="-25000" dirty="0">
              <a:latin typeface="Arial" charset="0"/>
            </a:endParaRPr>
          </a:p>
        </p:txBody>
      </p:sp>
      <p:sp>
        <p:nvSpPr>
          <p:cNvPr id="126" name="Text Box 21"/>
          <p:cNvSpPr txBox="1">
            <a:spLocks noChangeArrowheads="1"/>
          </p:cNvSpPr>
          <p:nvPr/>
        </p:nvSpPr>
        <p:spPr bwMode="auto">
          <a:xfrm>
            <a:off x="6012160" y="3501008"/>
            <a:ext cx="1697037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AU" sz="2400" dirty="0" smtClean="0">
                <a:latin typeface="Arial" charset="0"/>
              </a:rPr>
              <a:t>Domestic demand</a:t>
            </a:r>
            <a:endParaRPr lang="en-AU" sz="2400" dirty="0">
              <a:latin typeface="Arial" charset="0"/>
            </a:endParaRPr>
          </a:p>
        </p:txBody>
      </p:sp>
      <p:graphicFrame>
        <p:nvGraphicFramePr>
          <p:cNvPr id="127" name="Group 32"/>
          <p:cNvGraphicFramePr>
            <a:graphicFrameLocks/>
          </p:cNvGraphicFramePr>
          <p:nvPr/>
        </p:nvGraphicFramePr>
        <p:xfrm>
          <a:off x="276921" y="4636202"/>
          <a:ext cx="8568952" cy="1584176"/>
        </p:xfrm>
        <a:graphic>
          <a:graphicData uri="http://schemas.openxmlformats.org/drawingml/2006/table">
            <a:tbl>
              <a:tblPr/>
              <a:tblGrid>
                <a:gridCol w="1846807"/>
                <a:gridCol w="504056"/>
                <a:gridCol w="1658497"/>
                <a:gridCol w="482372"/>
                <a:gridCol w="1912973"/>
                <a:gridCol w="416343"/>
                <a:gridCol w="1747904"/>
              </a:tblGrid>
              <a:tr h="1188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Loss of consumer surplus</a:t>
                      </a:r>
                    </a:p>
                  </a:txBody>
                  <a:tcPr marL="97494" marR="97494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Increase in producer surplus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Government tariff revenue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Deadweight loss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A + B + C + D</a:t>
                      </a:r>
                    </a:p>
                  </a:txBody>
                  <a:tcPr marL="97494" marR="97494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494" marR="9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494" marR="9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494" marR="974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B + D</a:t>
                      </a:r>
                    </a:p>
                  </a:txBody>
                  <a:tcPr marL="97494" marR="974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2530" y="620688"/>
            <a:ext cx="72199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90432" y="1988840"/>
            <a:ext cx="1944216" cy="316835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Standard Model: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Effect 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of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an import tariff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72768" y="793888"/>
            <a:ext cx="2880320" cy="1080120"/>
          </a:xfrm>
          <a:prstGeom prst="rect">
            <a:avLst/>
          </a:prstGeom>
          <a:solidFill>
            <a:srgbClr val="D5F1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Note: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Cloth is the exported product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620688"/>
            <a:ext cx="72008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90432" y="1628800"/>
            <a:ext cx="1944216" cy="41764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Standard Model: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Effect 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of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an import tariff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 smtClean="0">
                <a:latin typeface="+mj-lt"/>
                <a:cs typeface="+mj-cs"/>
              </a:rPr>
              <a:t>[Now with trade triangles!]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72768" y="793888"/>
            <a:ext cx="2880320" cy="1080120"/>
          </a:xfrm>
          <a:prstGeom prst="rect">
            <a:avLst/>
          </a:prstGeom>
          <a:solidFill>
            <a:srgbClr val="D5F1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Note: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Cloth is the exported product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Import quotas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28800"/>
            <a:ext cx="6741392" cy="3262314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sz="2400" dirty="0" smtClean="0"/>
              <a:t>Quotas are quantitative limits on international trade</a:t>
            </a:r>
          </a:p>
          <a:p>
            <a:pPr eaLnBrk="1" hangingPunct="1">
              <a:lnSpc>
                <a:spcPts val="3600"/>
              </a:lnSpc>
            </a:pPr>
            <a:r>
              <a:rPr lang="en-US" sz="2400" dirty="0" smtClean="0"/>
              <a:t>Whilst a tariff is a price-based form of protectionism, a quota is a </a:t>
            </a:r>
            <a:r>
              <a:rPr lang="en-US" sz="2400" i="1" dirty="0" smtClean="0"/>
              <a:t>quantity</a:t>
            </a:r>
            <a:r>
              <a:rPr lang="en-US" sz="2400" dirty="0" smtClean="0"/>
              <a:t>-based form of protectionism</a:t>
            </a:r>
          </a:p>
          <a:p>
            <a:pPr eaLnBrk="1" hangingPunct="1">
              <a:lnSpc>
                <a:spcPts val="3600"/>
              </a:lnSpc>
            </a:pPr>
            <a:r>
              <a:rPr lang="en-US" sz="2400" dirty="0" smtClean="0"/>
              <a:t>Related to quotas are </a:t>
            </a:r>
            <a:r>
              <a:rPr lang="en-US" sz="2400" b="1" dirty="0" smtClean="0"/>
              <a:t>voluntary export restraints</a:t>
            </a:r>
            <a:r>
              <a:rPr lang="en-US" sz="2400" dirty="0" smtClean="0"/>
              <a:t>, where countries agree to voluntarily restrict certain exports to one another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95536" y="1124744"/>
            <a:ext cx="8424936" cy="4983067"/>
            <a:chOff x="976369" y="1412875"/>
            <a:chExt cx="8908243" cy="4838986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066925" y="4005263"/>
              <a:ext cx="3043238" cy="647700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5110163" y="4005263"/>
              <a:ext cx="1168400" cy="647700"/>
            </a:xfrm>
            <a:prstGeom prst="rtTriangle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V="1">
              <a:off x="2041525" y="4652963"/>
              <a:ext cx="1741488" cy="898525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066925" y="2492375"/>
              <a:ext cx="2963863" cy="1512888"/>
            </a:xfrm>
            <a:prstGeom prst="rtTriangle">
              <a:avLst/>
            </a:prstGeom>
            <a:solidFill>
              <a:srgbClr val="99CCFF">
                <a:alpha val="7686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76369" y="1904758"/>
              <a:ext cx="17160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Price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408863" y="5876925"/>
              <a:ext cx="1548540" cy="370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Quantity 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7482067" y="4936860"/>
              <a:ext cx="1810686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Domestic demand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813431" y="5814291"/>
              <a:ext cx="564814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598604" y="3783013"/>
              <a:ext cx="78104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2066925" y="2641600"/>
              <a:ext cx="5829300" cy="2874963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721503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supply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2066925" y="4652963"/>
              <a:ext cx="68643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7146095" y="4239299"/>
              <a:ext cx="273851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World </a:t>
              </a:r>
              <a:r>
                <a:rPr lang="en-AU" sz="2000" dirty="0" smtClean="0">
                  <a:latin typeface="Arial" charset="0"/>
                </a:rPr>
                <a:t>price (P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r>
                <a:rPr lang="en-AU" sz="2000" dirty="0" smtClean="0">
                  <a:latin typeface="Arial" charset="0"/>
                </a:rPr>
                <a:t>)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513139" y="4465639"/>
              <a:ext cx="6238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3582995" y="5809788"/>
              <a:ext cx="581261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S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028390" y="5798418"/>
              <a:ext cx="59849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383381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627856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3768725" y="4610100"/>
              <a:ext cx="119063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6202363" y="4581525"/>
              <a:ext cx="119062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3" name="AutoShape 61"/>
            <p:cNvSpPr>
              <a:spLocks/>
            </p:cNvSpPr>
            <p:nvPr/>
          </p:nvSpPr>
          <p:spPr bwMode="auto">
            <a:xfrm rot="16200000">
              <a:off x="4929116" y="3783082"/>
              <a:ext cx="330343" cy="2212975"/>
            </a:xfrm>
            <a:prstGeom prst="leftBrace">
              <a:avLst>
                <a:gd name="adj1" fmla="val 78292"/>
                <a:gd name="adj2" fmla="val 45588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102100" y="5071152"/>
              <a:ext cx="1214182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Imports</a:t>
              </a: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5343525" y="4005263"/>
              <a:ext cx="858838" cy="4318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>
              <a:off x="3860800" y="4078288"/>
              <a:ext cx="827088" cy="415925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187624" y="836712"/>
            <a:ext cx="6840760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Without a quota (world price below eq.)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475656" y="3068960"/>
            <a:ext cx="14401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Consumer Surplus</a:t>
            </a:r>
            <a:endParaRPr lang="en-AU" sz="2000" dirty="0">
              <a:latin typeface="Arial" charset="0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1547664" y="4581128"/>
            <a:ext cx="57606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PS</a:t>
            </a:r>
            <a:endParaRPr lang="en-AU" sz="2000" dirty="0">
              <a:latin typeface="Arial" charset="0"/>
            </a:endParaRP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3040782" y="4418062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7" name="Oval 31"/>
          <p:cNvSpPr>
            <a:spLocks noChangeArrowheads="1"/>
          </p:cNvSpPr>
          <p:nvPr/>
        </p:nvSpPr>
        <p:spPr bwMode="auto">
          <a:xfrm>
            <a:off x="5342385" y="4388636"/>
            <a:ext cx="112602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roup 41"/>
          <p:cNvGraphicFramePr>
            <a:graphicFrameLocks/>
          </p:cNvGraphicFramePr>
          <p:nvPr/>
        </p:nvGraphicFramePr>
        <p:xfrm>
          <a:off x="251520" y="4941168"/>
          <a:ext cx="8640960" cy="1296144"/>
        </p:xfrm>
        <a:graphic>
          <a:graphicData uri="http://schemas.openxmlformats.org/drawingml/2006/table">
            <a:tbl>
              <a:tblPr/>
              <a:tblGrid>
                <a:gridCol w="1830712"/>
                <a:gridCol w="477942"/>
                <a:gridCol w="1978846"/>
                <a:gridCol w="527692"/>
                <a:gridCol w="1555686"/>
                <a:gridCol w="512599"/>
                <a:gridCol w="1757483"/>
              </a:tblGrid>
              <a:tr h="972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Loss of consumer surplus</a:t>
                      </a:r>
                    </a:p>
                  </a:txBody>
                  <a:tcPr marL="97500" marR="975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Increase in producer surplus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Gain to foreign producers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Deadweight loss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A + C + B + D</a:t>
                      </a:r>
                    </a:p>
                  </a:txBody>
                  <a:tcPr marL="97500" marR="975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C + D</a:t>
                      </a:r>
                    </a:p>
                  </a:txBody>
                  <a:tcPr marL="97500" marR="975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72"/>
          <p:cNvGrpSpPr/>
          <p:nvPr/>
        </p:nvGrpSpPr>
        <p:grpSpPr>
          <a:xfrm>
            <a:off x="353201" y="620689"/>
            <a:ext cx="8395263" cy="4320480"/>
            <a:chOff x="353201" y="620689"/>
            <a:chExt cx="8118499" cy="4320480"/>
          </a:xfrm>
        </p:grpSpPr>
        <p:grpSp>
          <p:nvGrpSpPr>
            <p:cNvPr id="3" name="Group 55"/>
            <p:cNvGrpSpPr/>
            <p:nvPr/>
          </p:nvGrpSpPr>
          <p:grpSpPr>
            <a:xfrm>
              <a:off x="353201" y="620689"/>
              <a:ext cx="8118499" cy="4320480"/>
              <a:chOff x="395536" y="1556792"/>
              <a:chExt cx="8118499" cy="4408905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395536" y="1556792"/>
                <a:ext cx="8118499" cy="4408905"/>
                <a:chOff x="994171" y="1930400"/>
                <a:chExt cx="7558802" cy="4408905"/>
              </a:xfrm>
            </p:grpSpPr>
            <p:sp>
              <p:nvSpPr>
                <p:cNvPr id="7" name="AutoShape 2"/>
                <p:cNvSpPr>
                  <a:spLocks noChangeArrowheads="1"/>
                </p:cNvSpPr>
                <p:nvPr/>
              </p:nvSpPr>
              <p:spPr bwMode="auto">
                <a:xfrm rot="16200000">
                  <a:off x="3468688" y="3551237"/>
                  <a:ext cx="793750" cy="1412875"/>
                </a:xfrm>
                <a:prstGeom prst="rtTriangle">
                  <a:avLst/>
                </a:prstGeom>
                <a:solidFill>
                  <a:srgbClr val="FFFF00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" name="AutoShape 3"/>
                <p:cNvSpPr>
                  <a:spLocks noChangeArrowheads="1"/>
                </p:cNvSpPr>
                <p:nvPr/>
              </p:nvSpPr>
              <p:spPr bwMode="auto">
                <a:xfrm>
                  <a:off x="5345613" y="3860800"/>
                  <a:ext cx="778002" cy="792163"/>
                </a:xfrm>
                <a:prstGeom prst="rtTriangle">
                  <a:avLst/>
                </a:prstGeom>
                <a:solidFill>
                  <a:srgbClr val="FFFF00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Rectangle 4"/>
                <p:cNvSpPr>
                  <a:spLocks noChangeArrowheads="1"/>
                </p:cNvSpPr>
                <p:nvPr/>
              </p:nvSpPr>
              <p:spPr bwMode="auto">
                <a:xfrm>
                  <a:off x="4552071" y="3860800"/>
                  <a:ext cx="791455" cy="792163"/>
                </a:xfrm>
                <a:prstGeom prst="rect">
                  <a:avLst/>
                </a:prstGeom>
                <a:solidFill>
                  <a:srgbClr val="FFCC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AutoShape 5"/>
                <p:cNvSpPr>
                  <a:spLocks noChangeArrowheads="1"/>
                </p:cNvSpPr>
                <p:nvPr/>
              </p:nvSpPr>
              <p:spPr bwMode="auto">
                <a:xfrm rot="8696" flipV="1">
                  <a:off x="3155950" y="3860800"/>
                  <a:ext cx="1404938" cy="788988"/>
                </a:xfrm>
                <a:prstGeom prst="rtTriangle">
                  <a:avLst/>
                </a:prstGeom>
                <a:solidFill>
                  <a:srgbClr val="FFCC99"/>
                </a:solidFill>
                <a:ln w="9525" algn="ctr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Rectangle 6"/>
                <p:cNvSpPr>
                  <a:spLocks noChangeArrowheads="1"/>
                </p:cNvSpPr>
                <p:nvPr/>
              </p:nvSpPr>
              <p:spPr bwMode="auto">
                <a:xfrm>
                  <a:off x="2066925" y="3860800"/>
                  <a:ext cx="1092200" cy="792163"/>
                </a:xfrm>
                <a:prstGeom prst="rect">
                  <a:avLst/>
                </a:prstGeom>
                <a:solidFill>
                  <a:srgbClr val="FFCC99"/>
                </a:solidFill>
                <a:ln w="9525" algn="ctr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auto">
                <a:xfrm>
                  <a:off x="2066925" y="1930400"/>
                  <a:ext cx="0" cy="403225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13" name="Line 9"/>
                <p:cNvSpPr>
                  <a:spLocks noChangeShapeType="1"/>
                </p:cNvSpPr>
                <p:nvPr/>
              </p:nvSpPr>
              <p:spPr bwMode="auto">
                <a:xfrm>
                  <a:off x="2066925" y="5949950"/>
                  <a:ext cx="6357924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91020" y="2112348"/>
                  <a:ext cx="920468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2000" dirty="0" smtClean="0">
                      <a:latin typeface="Arial" charset="0"/>
                    </a:rPr>
                    <a:t>Price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32638" y="6000751"/>
                  <a:ext cx="1367287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ct val="0"/>
                    </a:spcBef>
                  </a:pPr>
                  <a:r>
                    <a:rPr lang="en-US" sz="2000" dirty="0" smtClean="0">
                      <a:latin typeface="Arial" charset="0"/>
                    </a:rPr>
                    <a:t>Quantity</a:t>
                  </a:r>
                  <a:endParaRPr lang="en-AU" sz="1800" dirty="0">
                    <a:latin typeface="Arial" charset="0"/>
                  </a:endParaRP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54188" y="5900738"/>
                  <a:ext cx="390525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0</a:t>
                  </a:r>
                  <a:endParaRPr lang="en-AU" sz="2000">
                    <a:latin typeface="Arial" charset="0"/>
                  </a:endParaRPr>
                </a:p>
              </p:txBody>
            </p: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>
                  <a:off x="3881680" y="2234877"/>
                  <a:ext cx="2979512" cy="3240361"/>
                </a:xfrm>
                <a:prstGeom prst="line">
                  <a:avLst/>
                </a:prstGeom>
                <a:noFill/>
                <a:ln w="3492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4548188" y="3933825"/>
                  <a:ext cx="0" cy="2016125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066926" y="2522909"/>
                  <a:ext cx="4943244" cy="2706315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2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00477" y="2150844"/>
                  <a:ext cx="1552496" cy="8309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AU" sz="2400" dirty="0" smtClean="0">
                      <a:latin typeface="Arial" charset="0"/>
                    </a:rPr>
                    <a:t>Domestic supply</a:t>
                  </a:r>
                  <a:endParaRPr lang="en-AU" sz="2400" dirty="0">
                    <a:latin typeface="Arial" charset="0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2066926" y="4652963"/>
                  <a:ext cx="606056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22" name="Line 19"/>
                <p:cNvSpPr>
                  <a:spLocks noChangeShapeType="1"/>
                </p:cNvSpPr>
                <p:nvPr/>
              </p:nvSpPr>
              <p:spPr bwMode="auto">
                <a:xfrm>
                  <a:off x="6094378" y="4683150"/>
                  <a:ext cx="46037" cy="1239837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23" name="Oval 20"/>
                <p:cNvSpPr>
                  <a:spLocks noChangeArrowheads="1"/>
                </p:cNvSpPr>
                <p:nvPr/>
              </p:nvSpPr>
              <p:spPr bwMode="auto">
                <a:xfrm>
                  <a:off x="3079750" y="4581525"/>
                  <a:ext cx="120650" cy="111125"/>
                </a:xfrm>
                <a:prstGeom prst="ellipse">
                  <a:avLst/>
                </a:prstGeom>
                <a:solidFill>
                  <a:srgbClr val="FF66FF"/>
                </a:solidFill>
                <a:ln w="254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24" name="Oval 21"/>
                <p:cNvSpPr>
                  <a:spLocks noChangeArrowheads="1"/>
                </p:cNvSpPr>
                <p:nvPr/>
              </p:nvSpPr>
              <p:spPr bwMode="auto">
                <a:xfrm>
                  <a:off x="6041827" y="4594208"/>
                  <a:ext cx="120650" cy="111125"/>
                </a:xfrm>
                <a:prstGeom prst="ellipse">
                  <a:avLst/>
                </a:prstGeom>
                <a:solidFill>
                  <a:srgbClr val="FF66FF"/>
                </a:solidFill>
                <a:ln w="254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/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35238" y="4029075"/>
                  <a:ext cx="623887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A</a:t>
                  </a:r>
                  <a:endParaRPr lang="en-AU" sz="2000">
                    <a:latin typeface="Arial" charset="0"/>
                  </a:endParaRPr>
                </a:p>
              </p:txBody>
            </p:sp>
            <p:sp>
              <p:nvSpPr>
                <p:cNvPr id="2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814763" y="4200525"/>
                  <a:ext cx="623887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Arial" charset="0"/>
                    </a:rPr>
                    <a:t>C</a:t>
                  </a:r>
                  <a:endParaRPr lang="en-AU" sz="2000">
                    <a:latin typeface="Arial" charset="0"/>
                  </a:endParaRPr>
                </a:p>
              </p:txBody>
            </p:sp>
            <p:sp>
              <p:nvSpPr>
                <p:cNvPr id="2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769321" y="4145233"/>
                  <a:ext cx="313176" cy="40829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Arial" charset="0"/>
                    </a:rPr>
                    <a:t>B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2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371437" y="4179094"/>
                  <a:ext cx="446927" cy="4000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latin typeface="Arial" charset="0"/>
                    </a:rPr>
                    <a:t>D</a:t>
                  </a:r>
                  <a:endParaRPr lang="en-AU" sz="2000" dirty="0">
                    <a:latin typeface="Arial" charset="0"/>
                  </a:endParaRPr>
                </a:p>
              </p:txBody>
            </p:sp>
            <p:sp>
              <p:nvSpPr>
                <p:cNvPr id="31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5594899" y="3963070"/>
                  <a:ext cx="521415" cy="504056"/>
                </a:xfrm>
                <a:prstGeom prst="line">
                  <a:avLst/>
                </a:prstGeom>
                <a:noFill/>
                <a:ln w="508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205163" y="3933825"/>
                  <a:ext cx="1046162" cy="546100"/>
                </a:xfrm>
                <a:prstGeom prst="line">
                  <a:avLst/>
                </a:prstGeom>
                <a:noFill/>
                <a:ln w="50800">
                  <a:solidFill>
                    <a:srgbClr val="CC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3" name="Line 30"/>
                <p:cNvSpPr>
                  <a:spLocks noChangeShapeType="1"/>
                </p:cNvSpPr>
                <p:nvPr/>
              </p:nvSpPr>
              <p:spPr bwMode="auto">
                <a:xfrm>
                  <a:off x="2066925" y="3860800"/>
                  <a:ext cx="6060560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4" name="Line 33"/>
                <p:cNvSpPr>
                  <a:spLocks noChangeShapeType="1"/>
                </p:cNvSpPr>
                <p:nvPr/>
              </p:nvSpPr>
              <p:spPr bwMode="auto">
                <a:xfrm>
                  <a:off x="5339686" y="3877734"/>
                  <a:ext cx="31750" cy="208915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300288" y="3933825"/>
                  <a:ext cx="0" cy="64770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6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236913" y="5734050"/>
                  <a:ext cx="1247775" cy="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37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5343524" y="5732463"/>
                  <a:ext cx="698302" cy="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43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6861193" y="5043190"/>
                  <a:ext cx="1638732" cy="8309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 smtClean="0">
                      <a:latin typeface="Arial" charset="0"/>
                    </a:rPr>
                    <a:t>Domestic </a:t>
                  </a:r>
                  <a:r>
                    <a:rPr lang="en-US" sz="2400" dirty="0">
                      <a:latin typeface="Arial" charset="0"/>
                    </a:rPr>
                    <a:t>demand</a:t>
                  </a:r>
                  <a:endParaRPr lang="en-AU" sz="2400" dirty="0">
                    <a:latin typeface="Arial" charset="0"/>
                  </a:endParaRPr>
                </a:p>
              </p:txBody>
            </p:sp>
            <p:sp>
              <p:nvSpPr>
                <p:cNvPr id="4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994171" y="3628431"/>
                  <a:ext cx="1191805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000" dirty="0" err="1" smtClean="0">
                      <a:solidFill>
                        <a:srgbClr val="080808"/>
                      </a:solidFill>
                      <a:latin typeface="Arial" charset="0"/>
                    </a:rPr>
                    <a:t>P</a:t>
                  </a:r>
                  <a:r>
                    <a:rPr lang="en-US" sz="2000" baseline="-25000" dirty="0" err="1" smtClean="0">
                      <a:solidFill>
                        <a:srgbClr val="080808"/>
                      </a:solidFill>
                      <a:latin typeface="Arial" charset="0"/>
                    </a:rPr>
                    <a:t>Domestic</a:t>
                  </a:r>
                  <a:endParaRPr lang="en-AU" sz="2000" baseline="-25000" dirty="0">
                    <a:solidFill>
                      <a:srgbClr val="080808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227229" y="4416604"/>
                  <a:ext cx="866742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000" dirty="0" err="1" smtClean="0">
                      <a:solidFill>
                        <a:srgbClr val="080808"/>
                      </a:solidFill>
                      <a:latin typeface="Arial" charset="0"/>
                    </a:rPr>
                    <a:t>P</a:t>
                  </a:r>
                  <a:r>
                    <a:rPr lang="en-US" sz="2000" baseline="-25000" dirty="0" err="1" smtClean="0">
                      <a:solidFill>
                        <a:srgbClr val="080808"/>
                      </a:solidFill>
                      <a:latin typeface="Arial" charset="0"/>
                    </a:rPr>
                    <a:t>World</a:t>
                  </a:r>
                  <a:endParaRPr lang="en-AU" sz="2000" baseline="-25000" dirty="0">
                    <a:solidFill>
                      <a:srgbClr val="080808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Line 83"/>
                <p:cNvSpPr>
                  <a:spLocks noChangeShapeType="1"/>
                </p:cNvSpPr>
                <p:nvPr/>
              </p:nvSpPr>
              <p:spPr bwMode="auto">
                <a:xfrm>
                  <a:off x="3128963" y="4695825"/>
                  <a:ext cx="0" cy="122555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/>
                </a:p>
              </p:txBody>
            </p:sp>
            <p:sp>
              <p:nvSpPr>
                <p:cNvPr id="48" name="AutoShape 85"/>
                <p:cNvSpPr>
                  <a:spLocks/>
                </p:cNvSpPr>
                <p:nvPr/>
              </p:nvSpPr>
              <p:spPr bwMode="auto">
                <a:xfrm rot="16200000">
                  <a:off x="4774560" y="3662540"/>
                  <a:ext cx="309256" cy="669925"/>
                </a:xfrm>
                <a:prstGeom prst="leftBrace">
                  <a:avLst>
                    <a:gd name="adj1" fmla="val 23875"/>
                    <a:gd name="adj2" fmla="val 50000"/>
                  </a:avLst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86"/>
                <p:cNvSpPr>
                  <a:spLocks noChangeShapeType="1"/>
                </p:cNvSpPr>
                <p:nvPr/>
              </p:nvSpPr>
              <p:spPr bwMode="auto">
                <a:xfrm>
                  <a:off x="4273963" y="3473516"/>
                  <a:ext cx="648159" cy="5143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301460" y="2912623"/>
                  <a:ext cx="977851" cy="659559"/>
                </a:xfrm>
                <a:prstGeom prst="rect">
                  <a:avLst/>
                </a:prstGeom>
                <a:solidFill>
                  <a:srgbClr val="FFFF99">
                    <a:alpha val="90000"/>
                  </a:srgbClr>
                </a:solidFill>
                <a:ln w="9525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AU" sz="1800" dirty="0" smtClean="0">
                      <a:latin typeface="Arial" charset="0"/>
                    </a:rPr>
                    <a:t>Quota (imports)</a:t>
                  </a:r>
                  <a:endParaRPr lang="en-AU" sz="1800" dirty="0">
                    <a:latin typeface="Arial" charset="0"/>
                  </a:endParaRPr>
                </a:p>
              </p:txBody>
            </p:sp>
          </p:grpSp>
          <p:sp>
            <p:nvSpPr>
              <p:cNvPr id="52" name="Text Box 24"/>
              <p:cNvSpPr txBox="1">
                <a:spLocks noChangeArrowheads="1"/>
              </p:cNvSpPr>
              <p:nvPr/>
            </p:nvSpPr>
            <p:spPr bwMode="auto">
              <a:xfrm>
                <a:off x="3707904" y="5534166"/>
                <a:ext cx="108012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80808"/>
                    </a:solidFill>
                    <a:latin typeface="Arial" charset="0"/>
                  </a:rPr>
                  <a:t>Q</a:t>
                </a:r>
                <a:r>
                  <a:rPr lang="en-US" sz="2000" baseline="-25000" dirty="0" smtClean="0">
                    <a:solidFill>
                      <a:srgbClr val="080808"/>
                    </a:solidFill>
                    <a:latin typeface="Arial" charset="0"/>
                  </a:rPr>
                  <a:t>S(quota) </a:t>
                </a:r>
                <a:endParaRPr lang="en-AU" sz="2000" baseline="-25000" dirty="0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53" name="Text Box 24"/>
              <p:cNvSpPr txBox="1">
                <a:spLocks noChangeArrowheads="1"/>
              </p:cNvSpPr>
              <p:nvPr/>
            </p:nvSpPr>
            <p:spPr bwMode="auto">
              <a:xfrm>
                <a:off x="2483768" y="5542633"/>
                <a:ext cx="50405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80808"/>
                    </a:solidFill>
                    <a:latin typeface="Arial" charset="0"/>
                  </a:rPr>
                  <a:t>Q</a:t>
                </a:r>
                <a:r>
                  <a:rPr lang="en-US" sz="2000" baseline="-25000" dirty="0" smtClean="0">
                    <a:solidFill>
                      <a:srgbClr val="080808"/>
                    </a:solidFill>
                    <a:latin typeface="Arial" charset="0"/>
                  </a:rPr>
                  <a:t>S</a:t>
                </a:r>
                <a:endParaRPr lang="en-AU" sz="2000" baseline="-25000" dirty="0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54" name="Text Box 26"/>
              <p:cNvSpPr txBox="1">
                <a:spLocks noChangeArrowheads="1"/>
              </p:cNvSpPr>
              <p:nvPr/>
            </p:nvSpPr>
            <p:spPr bwMode="auto">
              <a:xfrm>
                <a:off x="5724128" y="5538438"/>
                <a:ext cx="50405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charset="0"/>
                  </a:rPr>
                  <a:t>Q</a:t>
                </a:r>
                <a:r>
                  <a:rPr lang="en-US" sz="2000" baseline="-25000" dirty="0" smtClean="0">
                    <a:latin typeface="Arial" charset="0"/>
                  </a:rPr>
                  <a:t>D</a:t>
                </a:r>
                <a:endParaRPr lang="en-AU" sz="2000" baseline="-25000" dirty="0">
                  <a:latin typeface="Arial" charset="0"/>
                </a:endParaRPr>
              </a:p>
            </p:txBody>
          </p:sp>
          <p:sp>
            <p:nvSpPr>
              <p:cNvPr id="55" name="Text Box 26"/>
              <p:cNvSpPr txBox="1">
                <a:spLocks noChangeArrowheads="1"/>
              </p:cNvSpPr>
              <p:nvPr/>
            </p:nvSpPr>
            <p:spPr bwMode="auto">
              <a:xfrm>
                <a:off x="4707549" y="5538438"/>
                <a:ext cx="108012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charset="0"/>
                  </a:rPr>
                  <a:t>Q</a:t>
                </a:r>
                <a:r>
                  <a:rPr lang="en-US" sz="2000" baseline="-25000" dirty="0" smtClean="0">
                    <a:latin typeface="Arial" charset="0"/>
                  </a:rPr>
                  <a:t>D(quota)</a:t>
                </a:r>
                <a:endParaRPr lang="en-AU" sz="2000" baseline="-25000" dirty="0">
                  <a:latin typeface="Arial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4190233" y="2496599"/>
              <a:ext cx="830228" cy="792088"/>
            </a:xfrm>
            <a:prstGeom prst="rect">
              <a:avLst/>
            </a:prstGeom>
            <a:noFill/>
            <a:ln w="63500" cap="flat" cmpd="sng" algn="ctr">
              <a:solidFill>
                <a:srgbClr val="9933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66" name="Straight Arrow Connector 65"/>
            <p:cNvCxnSpPr>
              <a:stCxn id="58" idx="0"/>
            </p:cNvCxnSpPr>
            <p:nvPr/>
          </p:nvCxnSpPr>
          <p:spPr bwMode="auto">
            <a:xfrm flipH="1" flipV="1">
              <a:off x="4444398" y="1336004"/>
              <a:ext cx="160950" cy="1160595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9933FF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84"/>
            <p:cNvSpPr txBox="1">
              <a:spLocks noChangeArrowheads="1"/>
            </p:cNvSpPr>
            <p:nvPr/>
          </p:nvSpPr>
          <p:spPr bwMode="auto">
            <a:xfrm>
              <a:off x="1628139" y="692696"/>
              <a:ext cx="4615269" cy="630942"/>
            </a:xfrm>
            <a:prstGeom prst="rect">
              <a:avLst/>
            </a:prstGeom>
            <a:solidFill>
              <a:srgbClr val="D8C8FC">
                <a:alpha val="84706"/>
              </a:srgbClr>
            </a:solidFill>
            <a:ln w="25400" algn="ctr">
              <a:solidFill>
                <a:srgbClr val="9933FF">
                  <a:alpha val="90000"/>
                </a:srgb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AU" sz="1750" dirty="0" smtClean="0">
                  <a:latin typeface="Arial" charset="0"/>
                </a:rPr>
                <a:t>The govt. </a:t>
              </a:r>
              <a:r>
                <a:rPr lang="en-AU" sz="1750" i="1" dirty="0" smtClean="0">
                  <a:latin typeface="Arial" charset="0"/>
                </a:rPr>
                <a:t>could</a:t>
              </a:r>
              <a:r>
                <a:rPr lang="en-AU" sz="1750" dirty="0" smtClean="0">
                  <a:latin typeface="Arial" charset="0"/>
                </a:rPr>
                <a:t> get this as revenue instead by auctioning off the quotas to foreign producers</a:t>
              </a:r>
              <a:endParaRPr lang="en-AU" sz="1750" dirty="0">
                <a:latin typeface="Arial" charset="0"/>
              </a:endParaRPr>
            </a:p>
          </p:txBody>
        </p:sp>
      </p:grpSp>
      <p:sp>
        <p:nvSpPr>
          <p:cNvPr id="74" name="Oval 32"/>
          <p:cNvSpPr>
            <a:spLocks noChangeArrowheads="1"/>
          </p:cNvSpPr>
          <p:nvPr/>
        </p:nvSpPr>
        <p:spPr bwMode="auto">
          <a:xfrm>
            <a:off x="4245832" y="2450526"/>
            <a:ext cx="134001" cy="10889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5" name="Oval 32"/>
          <p:cNvSpPr>
            <a:spLocks noChangeArrowheads="1"/>
          </p:cNvSpPr>
          <p:nvPr/>
        </p:nvSpPr>
        <p:spPr bwMode="auto">
          <a:xfrm>
            <a:off x="5116309" y="2448409"/>
            <a:ext cx="134001" cy="10889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615817"/>
            <a:ext cx="7200800" cy="59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290432" y="1628800"/>
            <a:ext cx="1944216" cy="39604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Standard Model: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Effect 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of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an import quota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baseline="0" dirty="0" smtClean="0">
                <a:latin typeface="+mj-lt"/>
                <a:cs typeface="+mj-cs"/>
              </a:rPr>
              <a:t>[Same as an</a:t>
            </a:r>
            <a:r>
              <a:rPr lang="en-US" sz="2000" b="1" kern="0" dirty="0" smtClean="0">
                <a:latin typeface="+mj-lt"/>
                <a:cs typeface="+mj-cs"/>
              </a:rPr>
              <a:t> import tariff!]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72768" y="793888"/>
            <a:ext cx="2880320" cy="1080120"/>
          </a:xfrm>
          <a:prstGeom prst="rect">
            <a:avLst/>
          </a:prstGeom>
          <a:solidFill>
            <a:srgbClr val="D5F1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Note: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Cloth is the exported product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630312"/>
            <a:ext cx="7128792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290432" y="1628800"/>
            <a:ext cx="1944216" cy="43204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Standard Model: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Effect 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of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an import quota</a:t>
            </a:r>
          </a:p>
          <a:p>
            <a:pPr algn="ctr" eaLnBrk="1" hangingPunct="1">
              <a:lnSpc>
                <a:spcPts val="3500"/>
              </a:lnSpc>
              <a:spcBef>
                <a:spcPts val="600"/>
              </a:spcBef>
              <a:defRPr/>
            </a:pPr>
            <a:r>
              <a:rPr lang="en-US" kern="0" dirty="0" smtClean="0">
                <a:latin typeface="+mj-lt"/>
              </a:rPr>
              <a:t>[Now with trade triangles!]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72768" y="793888"/>
            <a:ext cx="2880320" cy="1080120"/>
          </a:xfrm>
          <a:prstGeom prst="rect">
            <a:avLst/>
          </a:prstGeom>
          <a:solidFill>
            <a:srgbClr val="D5F1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Note: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Cloth is the exported product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5304" y="10001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Voluntary export restraints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7488832" cy="3262314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sz="2400" dirty="0" smtClean="0"/>
              <a:t>Voluntary export restraints (</a:t>
            </a:r>
            <a:r>
              <a:rPr lang="en-US" sz="2400" b="1" dirty="0" smtClean="0"/>
              <a:t>VERs</a:t>
            </a:r>
            <a:r>
              <a:rPr lang="en-US" sz="2400" dirty="0" smtClean="0"/>
              <a:t>) are a quota on exports rather than imports</a:t>
            </a:r>
          </a:p>
          <a:p>
            <a:pPr eaLnBrk="1" hangingPunct="1">
              <a:lnSpc>
                <a:spcPts val="3600"/>
              </a:lnSpc>
            </a:pPr>
            <a:r>
              <a:rPr lang="en-AU" sz="2400" dirty="0" smtClean="0"/>
              <a:t>An exporting country will offer this in a trade agreement to appease the importing country</a:t>
            </a:r>
          </a:p>
          <a:p>
            <a:pPr lvl="1">
              <a:lnSpc>
                <a:spcPts val="3600"/>
              </a:lnSpc>
            </a:pPr>
            <a:r>
              <a:rPr lang="en-AU" sz="2400" dirty="0" smtClean="0"/>
              <a:t>...and thus deter it from imposing its own protectionism, which is usually less flexible!</a:t>
            </a:r>
            <a:endParaRPr lang="en-US" sz="2400" dirty="0" smtClean="0"/>
          </a:p>
          <a:p>
            <a:pPr lvl="1">
              <a:lnSpc>
                <a:spcPts val="3600"/>
              </a:lnSpc>
            </a:pPr>
            <a:r>
              <a:rPr lang="en-US" sz="2400" dirty="0" smtClean="0"/>
              <a:t>E.g. 1981: Japanese VERs on cars exported to the US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95536" y="1124744"/>
            <a:ext cx="8196554" cy="4978241"/>
            <a:chOff x="976369" y="1412875"/>
            <a:chExt cx="8666759" cy="48343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 flipV="1">
              <a:off x="2051265" y="3370802"/>
              <a:ext cx="3020941" cy="63446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 flipV="1">
              <a:off x="5074352" y="3370803"/>
              <a:ext cx="1307873" cy="634461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V="1">
              <a:off x="2041525" y="4000134"/>
              <a:ext cx="3046341" cy="1551353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066925" y="2492375"/>
              <a:ext cx="1726581" cy="878427"/>
            </a:xfrm>
            <a:prstGeom prst="rtTriangle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76369" y="1904758"/>
              <a:ext cx="17160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Price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408863" y="5876925"/>
              <a:ext cx="1548540" cy="370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Quantity 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4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7482066" y="4936860"/>
              <a:ext cx="1810686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Domestic demand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899777" y="5806069"/>
              <a:ext cx="564814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641958" y="3817602"/>
              <a:ext cx="78104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2066924" y="2601615"/>
              <a:ext cx="5838077" cy="2914947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721503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supply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2051265" y="3370802"/>
              <a:ext cx="68643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6839058" y="3370802"/>
              <a:ext cx="273851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World </a:t>
              </a:r>
              <a:r>
                <a:rPr lang="en-AU" sz="2000" dirty="0" smtClean="0">
                  <a:latin typeface="Arial" charset="0"/>
                </a:rPr>
                <a:t>price (P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r>
                <a:rPr lang="en-AU" sz="2000" dirty="0" smtClean="0">
                  <a:latin typeface="Arial" charset="0"/>
                </a:rPr>
                <a:t>)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558621" y="3161024"/>
              <a:ext cx="6238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3582994" y="5809788"/>
              <a:ext cx="581261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028390" y="5798418"/>
              <a:ext cx="598499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S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3793505" y="3370803"/>
              <a:ext cx="0" cy="237748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6306085" y="3370802"/>
              <a:ext cx="1" cy="244740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3" name="AutoShape 61"/>
            <p:cNvSpPr>
              <a:spLocks/>
            </p:cNvSpPr>
            <p:nvPr/>
          </p:nvSpPr>
          <p:spPr bwMode="auto">
            <a:xfrm rot="5400000">
              <a:off x="4922693" y="1898198"/>
              <a:ext cx="330343" cy="2436442"/>
            </a:xfrm>
            <a:prstGeom prst="leftBrace">
              <a:avLst>
                <a:gd name="adj1" fmla="val 78292"/>
                <a:gd name="adj2" fmla="val 50365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509652" y="2562705"/>
              <a:ext cx="1214182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 smtClean="0">
                  <a:latin typeface="Arial" charset="0"/>
                </a:rPr>
                <a:t>Exports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V="1">
              <a:off x="5343525" y="3510654"/>
              <a:ext cx="962562" cy="49461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 flipV="1">
              <a:off x="3820363" y="3481053"/>
              <a:ext cx="989805" cy="538814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691680" y="836712"/>
            <a:ext cx="5616624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World price above domestic eq.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331640" y="2596842"/>
            <a:ext cx="8640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CS</a:t>
            </a:r>
            <a:endParaRPr lang="en-AU" sz="2000" dirty="0">
              <a:latin typeface="Arial" charset="0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1547664" y="3933056"/>
            <a:ext cx="20162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Producer Surplus</a:t>
            </a:r>
            <a:endParaRPr lang="en-AU" sz="2000" dirty="0">
              <a:latin typeface="Arial" charset="0"/>
            </a:endParaRP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3006537" y="3075310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5395501" y="3074040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776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Introduction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Import tariffs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Import quotas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Voluntary export restraints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Export subsidies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Theory of Second Best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Other protectionist </a:t>
            </a:r>
            <a:r>
              <a:rPr lang="en-US" sz="2200" dirty="0" smtClean="0"/>
              <a:t>measures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‘Free’ trade agreements</a:t>
            </a:r>
            <a:endParaRPr lang="en-US" sz="2200" dirty="0" smtClean="0"/>
          </a:p>
          <a:p>
            <a:pPr eaLnBrk="1" hangingPunct="1">
              <a:lnSpc>
                <a:spcPct val="15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ight Triangle 83"/>
          <p:cNvSpPr/>
          <p:nvPr/>
        </p:nvSpPr>
        <p:spPr bwMode="auto">
          <a:xfrm rot="10800000" flipH="1">
            <a:off x="5076056" y="2348880"/>
            <a:ext cx="936104" cy="576064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3" name="Right Triangle 82"/>
          <p:cNvSpPr/>
          <p:nvPr/>
        </p:nvSpPr>
        <p:spPr bwMode="auto">
          <a:xfrm rot="10800000">
            <a:off x="2555776" y="2348880"/>
            <a:ext cx="936104" cy="576064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 flipV="1">
            <a:off x="3491880" y="2348878"/>
            <a:ext cx="1584176" cy="576065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95536" y="332656"/>
            <a:ext cx="8392875" cy="5770329"/>
            <a:chOff x="395536" y="1124744"/>
            <a:chExt cx="8392875" cy="4978241"/>
          </a:xfrm>
        </p:grpSpPr>
        <p:grpSp>
          <p:nvGrpSpPr>
            <p:cNvPr id="2" name="Group 26"/>
            <p:cNvGrpSpPr/>
            <p:nvPr/>
          </p:nvGrpSpPr>
          <p:grpSpPr>
            <a:xfrm>
              <a:off x="395536" y="1124744"/>
              <a:ext cx="8392875" cy="4978241"/>
              <a:chOff x="976369" y="1412875"/>
              <a:chExt cx="8874337" cy="4834300"/>
            </a:xfrm>
          </p:grpSpPr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 flipV="1">
                <a:off x="2055742" y="3584656"/>
                <a:ext cx="3029893" cy="420606"/>
              </a:xfrm>
              <a:prstGeom prst="rect">
                <a:avLst/>
              </a:prstGeom>
              <a:solidFill>
                <a:srgbClr val="FFCC99"/>
              </a:solidFill>
              <a:ln w="9525" algn="ctr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3"/>
              <p:cNvSpPr>
                <a:spLocks noChangeArrowheads="1"/>
              </p:cNvSpPr>
              <p:nvPr/>
            </p:nvSpPr>
            <p:spPr bwMode="auto">
              <a:xfrm flipV="1">
                <a:off x="5074352" y="3584656"/>
                <a:ext cx="851040" cy="420606"/>
              </a:xfrm>
              <a:prstGeom prst="rtTriangle">
                <a:avLst/>
              </a:prstGeom>
              <a:solidFill>
                <a:srgbClr val="FFCC99"/>
              </a:solidFill>
              <a:ln w="9525" algn="ctr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4"/>
              <p:cNvSpPr>
                <a:spLocks noChangeArrowheads="1"/>
              </p:cNvSpPr>
              <p:nvPr/>
            </p:nvSpPr>
            <p:spPr bwMode="auto">
              <a:xfrm flipV="1">
                <a:off x="2054953" y="4000134"/>
                <a:ext cx="3046341" cy="1551353"/>
              </a:xfrm>
              <a:prstGeom prst="rtTriangle">
                <a:avLst/>
              </a:prstGeom>
              <a:solidFill>
                <a:srgbClr val="FFCC99"/>
              </a:solidFill>
              <a:ln w="9525" algn="ctr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5"/>
              <p:cNvSpPr>
                <a:spLocks noChangeArrowheads="1"/>
              </p:cNvSpPr>
              <p:nvPr/>
            </p:nvSpPr>
            <p:spPr bwMode="auto">
              <a:xfrm>
                <a:off x="2066924" y="2492375"/>
                <a:ext cx="2107274" cy="1092283"/>
              </a:xfrm>
              <a:prstGeom prst="rtTriangle">
                <a:avLst/>
              </a:prstGeom>
              <a:solidFill>
                <a:srgbClr val="99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1443038" y="1412875"/>
                <a:ext cx="7724775" cy="4679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A50021"/>
                  </a:buClr>
                  <a:buFont typeface="Arial" charset="0"/>
                  <a:buNone/>
                </a:pPr>
                <a:endParaRPr lang="en-US" sz="2800">
                  <a:latin typeface="Arial" charset="0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2066925" y="1904758"/>
                <a:ext cx="0" cy="391343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>
                <a:off x="2066925" y="5805488"/>
                <a:ext cx="6943725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auto">
              <a:xfrm>
                <a:off x="976369" y="1904758"/>
                <a:ext cx="1716087" cy="4375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Arial" charset="0"/>
                  </a:rPr>
                  <a:t>Price </a:t>
                </a: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7408863" y="5876925"/>
                <a:ext cx="1548540" cy="370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000" dirty="0">
                    <a:latin typeface="Arial" charset="0"/>
                  </a:rPr>
                  <a:t>Quantity </a:t>
                </a:r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>
                <a:off x="1676400" y="5734050"/>
                <a:ext cx="390524" cy="4000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0</a:t>
                </a:r>
                <a:endParaRPr lang="en-AU" sz="2000">
                  <a:latin typeface="Arial" charset="0"/>
                </a:endParaRPr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>
                <a:off x="2066925" y="2492375"/>
                <a:ext cx="5381625" cy="2735263"/>
              </a:xfrm>
              <a:prstGeom prst="line">
                <a:avLst/>
              </a:prstGeom>
              <a:noFill/>
              <a:ln w="34925">
                <a:solidFill>
                  <a:srgbClr val="205F9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9" name="Text Box 15"/>
              <p:cNvSpPr txBox="1">
                <a:spLocks noChangeArrowheads="1"/>
              </p:cNvSpPr>
              <p:nvPr/>
            </p:nvSpPr>
            <p:spPr bwMode="auto">
              <a:xfrm>
                <a:off x="7482066" y="4936860"/>
                <a:ext cx="1810686" cy="747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 smtClean="0">
                    <a:latin typeface="Arial" charset="0"/>
                  </a:rPr>
                  <a:t>Domestic demand</a:t>
                </a:r>
                <a:endParaRPr lang="en-AU" sz="2400" dirty="0">
                  <a:latin typeface="Arial" charset="0"/>
                </a:endParaRPr>
              </a:p>
            </p:txBody>
          </p:sp>
          <p:sp>
            <p:nvSpPr>
              <p:cNvPr id="44" name="Line 20"/>
              <p:cNvSpPr>
                <a:spLocks noChangeShapeType="1"/>
              </p:cNvSpPr>
              <p:nvPr/>
            </p:nvSpPr>
            <p:spPr bwMode="auto">
              <a:xfrm flipV="1">
                <a:off x="2066924" y="2601615"/>
                <a:ext cx="5838077" cy="2914947"/>
              </a:xfrm>
              <a:prstGeom prst="line">
                <a:avLst/>
              </a:prstGeom>
              <a:noFill/>
              <a:ln w="349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7921625" y="2265363"/>
                <a:ext cx="1721503" cy="747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AU" sz="2400" dirty="0" smtClean="0">
                    <a:latin typeface="Arial" charset="0"/>
                  </a:rPr>
                  <a:t>Domestic supply</a:t>
                </a:r>
                <a:endParaRPr lang="en-AU" sz="2400" dirty="0">
                  <a:latin typeface="Arial" charset="0"/>
                </a:endParaRPr>
              </a:p>
            </p:txBody>
          </p:sp>
          <p:sp>
            <p:nvSpPr>
              <p:cNvPr id="46" name="Line 22"/>
              <p:cNvSpPr>
                <a:spLocks noChangeShapeType="1"/>
              </p:cNvSpPr>
              <p:nvPr/>
            </p:nvSpPr>
            <p:spPr bwMode="auto">
              <a:xfrm>
                <a:off x="2057979" y="3110125"/>
                <a:ext cx="6864346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47" name="Text Box 23"/>
              <p:cNvSpPr txBox="1">
                <a:spLocks noChangeArrowheads="1"/>
              </p:cNvSpPr>
              <p:nvPr/>
            </p:nvSpPr>
            <p:spPr bwMode="auto">
              <a:xfrm>
                <a:off x="7112190" y="3102039"/>
                <a:ext cx="2738516" cy="4375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latin typeface="Arial" charset="0"/>
                  </a:rPr>
                  <a:t>World </a:t>
                </a:r>
                <a:r>
                  <a:rPr lang="en-AU" sz="2000" dirty="0" smtClean="0">
                    <a:latin typeface="Arial" charset="0"/>
                  </a:rPr>
                  <a:t>price (P</a:t>
                </a:r>
                <a:r>
                  <a:rPr lang="en-AU" sz="2000" baseline="-25000" dirty="0" smtClean="0">
                    <a:latin typeface="Arial" charset="0"/>
                  </a:rPr>
                  <a:t>World</a:t>
                </a:r>
                <a:r>
                  <a:rPr lang="en-AU" sz="2000" dirty="0" smtClean="0">
                    <a:latin typeface="Arial" charset="0"/>
                  </a:rPr>
                  <a:t>)</a:t>
                </a:r>
                <a:endParaRPr lang="en-AU" sz="2000" dirty="0">
                  <a:latin typeface="Arial" charset="0"/>
                </a:endParaRPr>
              </a:p>
            </p:txBody>
          </p:sp>
          <p:sp>
            <p:nvSpPr>
              <p:cNvPr id="48" name="Text Box 24"/>
              <p:cNvSpPr txBox="1">
                <a:spLocks noChangeArrowheads="1"/>
              </p:cNvSpPr>
              <p:nvPr/>
            </p:nvSpPr>
            <p:spPr bwMode="auto">
              <a:xfrm>
                <a:off x="1558621" y="2900347"/>
                <a:ext cx="623887" cy="4375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solidFill>
                      <a:srgbClr val="080808"/>
                    </a:solidFill>
                    <a:latin typeface="Arial" charset="0"/>
                  </a:rPr>
                  <a:t>P</a:t>
                </a:r>
                <a:r>
                  <a:rPr lang="en-US" sz="2000" baseline="-25000" dirty="0" smtClean="0">
                    <a:solidFill>
                      <a:srgbClr val="080808"/>
                    </a:solidFill>
                    <a:latin typeface="Arial" charset="0"/>
                  </a:rPr>
                  <a:t>W</a:t>
                </a:r>
                <a:endParaRPr lang="en-AU" sz="2000" baseline="-25000" dirty="0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49" name="Text Box 25"/>
              <p:cNvSpPr txBox="1">
                <a:spLocks noChangeArrowheads="1"/>
              </p:cNvSpPr>
              <p:nvPr/>
            </p:nvSpPr>
            <p:spPr bwMode="auto">
              <a:xfrm>
                <a:off x="3032117" y="5816767"/>
                <a:ext cx="581261" cy="3885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charset="0"/>
                  </a:rPr>
                  <a:t>Q</a:t>
                </a:r>
                <a:r>
                  <a:rPr lang="en-US" sz="2000" baseline="-25000" dirty="0" smtClean="0">
                    <a:latin typeface="Arial" charset="0"/>
                  </a:rPr>
                  <a:t>D</a:t>
                </a:r>
                <a:endParaRPr lang="en-AU" sz="2000" baseline="-25000" dirty="0">
                  <a:latin typeface="Arial" charset="0"/>
                </a:endParaRPr>
              </a:p>
            </p:txBody>
          </p:sp>
          <p:sp>
            <p:nvSpPr>
              <p:cNvPr id="50" name="Text Box 26"/>
              <p:cNvSpPr txBox="1">
                <a:spLocks noChangeArrowheads="1"/>
              </p:cNvSpPr>
              <p:nvPr/>
            </p:nvSpPr>
            <p:spPr bwMode="auto">
              <a:xfrm>
                <a:off x="6686777" y="5816767"/>
                <a:ext cx="598499" cy="3885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charset="0"/>
                  </a:rPr>
                  <a:t>Q</a:t>
                </a:r>
                <a:r>
                  <a:rPr lang="en-US" sz="2000" baseline="-25000" dirty="0" smtClean="0">
                    <a:latin typeface="Arial" charset="0"/>
                  </a:rPr>
                  <a:t>S</a:t>
                </a:r>
                <a:endParaRPr lang="en-AU" sz="2000" baseline="-25000" dirty="0">
                  <a:latin typeface="Arial" charset="0"/>
                </a:endParaRPr>
              </a:p>
            </p:txBody>
          </p:sp>
          <p:sp>
            <p:nvSpPr>
              <p:cNvPr id="52" name="Line 28"/>
              <p:cNvSpPr>
                <a:spLocks noChangeShapeType="1"/>
              </p:cNvSpPr>
              <p:nvPr/>
            </p:nvSpPr>
            <p:spPr bwMode="auto">
              <a:xfrm>
                <a:off x="3260534" y="3151726"/>
                <a:ext cx="0" cy="265440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6876799" y="3102039"/>
                <a:ext cx="0" cy="271617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63" name="AutoShape 61"/>
              <p:cNvSpPr>
                <a:spLocks/>
              </p:cNvSpPr>
              <p:nvPr/>
            </p:nvSpPr>
            <p:spPr bwMode="auto">
              <a:xfrm rot="5400000">
                <a:off x="4912620" y="2602979"/>
                <a:ext cx="330343" cy="1569775"/>
              </a:xfrm>
              <a:prstGeom prst="leftBrace">
                <a:avLst>
                  <a:gd name="adj1" fmla="val 78292"/>
                  <a:gd name="adj2" fmla="val 50365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62"/>
              <p:cNvSpPr txBox="1">
                <a:spLocks noChangeArrowheads="1"/>
              </p:cNvSpPr>
              <p:nvPr/>
            </p:nvSpPr>
            <p:spPr bwMode="auto">
              <a:xfrm>
                <a:off x="4631030" y="2197130"/>
                <a:ext cx="1214181" cy="59305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000" dirty="0" smtClean="0">
                    <a:latin typeface="Arial" charset="0"/>
                  </a:rPr>
                  <a:t>Export quota</a:t>
                </a:r>
                <a:endParaRPr lang="en-AU" sz="2000" dirty="0">
                  <a:latin typeface="Arial" charset="0"/>
                </a:endParaRPr>
              </a:p>
            </p:txBody>
          </p:sp>
        </p:grpSp>
        <p:sp>
          <p:nvSpPr>
            <p:cNvPr id="71" name="Text Box 58"/>
            <p:cNvSpPr txBox="1">
              <a:spLocks noChangeArrowheads="1"/>
            </p:cNvSpPr>
            <p:nvPr/>
          </p:nvSpPr>
          <p:spPr bwMode="auto">
            <a:xfrm>
              <a:off x="1344340" y="2531672"/>
              <a:ext cx="86409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Arial" charset="0"/>
                </a:rPr>
                <a:t>CS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72" name="Text Box 58"/>
            <p:cNvSpPr txBox="1">
              <a:spLocks noChangeArrowheads="1"/>
            </p:cNvSpPr>
            <p:nvPr/>
          </p:nvSpPr>
          <p:spPr bwMode="auto">
            <a:xfrm>
              <a:off x="1405806" y="3971469"/>
              <a:ext cx="2016224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Producer Surplus</a:t>
              </a:r>
              <a:endParaRPr lang="en-AU" sz="2000" dirty="0">
                <a:latin typeface="Arial" charset="0"/>
              </a:endParaRPr>
            </a:p>
          </p:txBody>
        </p:sp>
      </p:grpSp>
      <p:sp>
        <p:nvSpPr>
          <p:cNvPr id="55" name="Line 22"/>
          <p:cNvSpPr>
            <a:spLocks noChangeShapeType="1"/>
          </p:cNvSpPr>
          <p:nvPr/>
        </p:nvSpPr>
        <p:spPr bwMode="auto">
          <a:xfrm>
            <a:off x="1416348" y="2924944"/>
            <a:ext cx="6491933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AU"/>
          </a:p>
        </p:txBody>
      </p:sp>
      <p:cxnSp>
        <p:nvCxnSpPr>
          <p:cNvPr id="59" name="Straight Connector 58"/>
          <p:cNvCxnSpPr>
            <a:stCxn id="63" idx="1"/>
          </p:cNvCxnSpPr>
          <p:nvPr/>
        </p:nvCxnSpPr>
        <p:spPr bwMode="auto">
          <a:xfrm flipV="1">
            <a:off x="4269024" y="1929532"/>
            <a:ext cx="99652" cy="563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372200" y="2924944"/>
            <a:ext cx="20882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Arial" charset="0"/>
              </a:rPr>
              <a:t>Domestic price with VER (P</a:t>
            </a:r>
            <a:r>
              <a:rPr lang="en-AU" sz="2000" baseline="-25000" dirty="0" smtClean="0">
                <a:latin typeface="Arial" charset="0"/>
              </a:rPr>
              <a:t>VER</a:t>
            </a:r>
            <a:r>
              <a:rPr lang="en-AU" sz="2000" dirty="0" smtClean="0">
                <a:latin typeface="Arial" charset="0"/>
              </a:rPr>
              <a:t>)</a:t>
            </a:r>
            <a:endParaRPr lang="en-AU" sz="2000" dirty="0">
              <a:latin typeface="Arial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734368" y="2649612"/>
            <a:ext cx="7200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08"/>
                </a:solidFill>
                <a:latin typeface="Arial" charset="0"/>
              </a:rPr>
              <a:t>P</a:t>
            </a:r>
            <a:r>
              <a:rPr lang="en-US" sz="2000" baseline="-25000" dirty="0" smtClean="0">
                <a:solidFill>
                  <a:srgbClr val="080808"/>
                </a:solidFill>
                <a:latin typeface="Arial" charset="0"/>
              </a:rPr>
              <a:t>VER</a:t>
            </a:r>
            <a:endParaRPr lang="en-AU" sz="2000" baseline="-250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3485530" y="2348880"/>
            <a:ext cx="0" cy="324036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5076056" y="2348880"/>
            <a:ext cx="0" cy="324036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73" name="Rectangle 72"/>
          <p:cNvSpPr/>
          <p:nvPr/>
        </p:nvSpPr>
        <p:spPr bwMode="auto">
          <a:xfrm>
            <a:off x="3491880" y="2355230"/>
            <a:ext cx="1584176" cy="576064"/>
          </a:xfrm>
          <a:prstGeom prst="rect">
            <a:avLst/>
          </a:prstGeom>
          <a:noFill/>
          <a:ln w="63500" cap="flat" cmpd="sng" algn="ctr">
            <a:solidFill>
              <a:srgbClr val="9933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flipH="1" flipV="1">
            <a:off x="3275856" y="1268760"/>
            <a:ext cx="792088" cy="108012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9933FF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75" name="Text Box 84"/>
          <p:cNvSpPr txBox="1">
            <a:spLocks noChangeArrowheads="1"/>
          </p:cNvSpPr>
          <p:nvPr/>
        </p:nvSpPr>
        <p:spPr bwMode="auto">
          <a:xfrm>
            <a:off x="1822996" y="648246"/>
            <a:ext cx="4981252" cy="630942"/>
          </a:xfrm>
          <a:prstGeom prst="rect">
            <a:avLst/>
          </a:prstGeom>
          <a:solidFill>
            <a:srgbClr val="D8C8FC">
              <a:alpha val="84706"/>
            </a:srgbClr>
          </a:solidFill>
          <a:ln w="25400" algn="ctr">
            <a:solidFill>
              <a:srgbClr val="9933FF">
                <a:alpha val="90000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1750" dirty="0" smtClean="0">
                <a:latin typeface="Arial" charset="0"/>
              </a:rPr>
              <a:t>The govt. </a:t>
            </a:r>
            <a:r>
              <a:rPr lang="en-AU" sz="1750" i="1" dirty="0" smtClean="0">
                <a:latin typeface="Arial" charset="0"/>
              </a:rPr>
              <a:t>could</a:t>
            </a:r>
            <a:r>
              <a:rPr lang="en-AU" sz="1750" dirty="0" smtClean="0">
                <a:latin typeface="Arial" charset="0"/>
              </a:rPr>
              <a:t> get this as revenue instead by auctioning off the quotas to domestic producers</a:t>
            </a:r>
            <a:endParaRPr lang="en-AU" sz="1750" dirty="0"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77716" y="232348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+mj-lt"/>
              </a:rPr>
              <a:t>DWL</a:t>
            </a:r>
            <a:endParaRPr lang="en-AU" sz="1600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31606" y="232983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+mj-lt"/>
              </a:rPr>
              <a:t>DWL</a:t>
            </a:r>
            <a:endParaRPr lang="en-AU" sz="1600" dirty="0">
              <a:latin typeface="+mj-lt"/>
            </a:endParaRP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 flipV="1">
            <a:off x="2627784" y="5229200"/>
            <a:ext cx="792088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 flipH="1" flipV="1">
            <a:off x="5148064" y="5229200"/>
            <a:ext cx="775576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4743574" y="5589240"/>
            <a:ext cx="1116942" cy="392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08"/>
                </a:solidFill>
                <a:latin typeface="Arial" charset="0"/>
              </a:rPr>
              <a:t>Q</a:t>
            </a:r>
            <a:r>
              <a:rPr lang="en-US" sz="2000" baseline="-25000" dirty="0" smtClean="0">
                <a:solidFill>
                  <a:srgbClr val="080808"/>
                </a:solidFill>
                <a:latin typeface="Arial" charset="0"/>
              </a:rPr>
              <a:t>S(quota) </a:t>
            </a:r>
            <a:endParaRPr lang="en-AU" sz="2000" baseline="-250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3184798" y="5589240"/>
            <a:ext cx="1116942" cy="392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Q</a:t>
            </a:r>
            <a:r>
              <a:rPr lang="en-US" sz="2000" baseline="-25000" dirty="0" smtClean="0">
                <a:latin typeface="Arial" charset="0"/>
              </a:rPr>
              <a:t>D(quota)</a:t>
            </a:r>
            <a:endParaRPr lang="en-AU" sz="2000" baseline="-25000" dirty="0">
              <a:latin typeface="Arial" charset="0"/>
            </a:endParaRPr>
          </a:p>
        </p:txBody>
      </p:sp>
      <p:sp>
        <p:nvSpPr>
          <p:cNvPr id="89" name="Line 28"/>
          <p:cNvSpPr>
            <a:spLocks noChangeShapeType="1"/>
          </p:cNvSpPr>
          <p:nvPr/>
        </p:nvSpPr>
        <p:spPr bwMode="auto">
          <a:xfrm>
            <a:off x="2615084" y="2499246"/>
            <a:ext cx="576064" cy="37909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90" name="Line 29"/>
          <p:cNvSpPr>
            <a:spLocks noChangeShapeType="1"/>
          </p:cNvSpPr>
          <p:nvPr/>
        </p:nvSpPr>
        <p:spPr bwMode="auto">
          <a:xfrm flipH="1">
            <a:off x="5357738" y="2518296"/>
            <a:ext cx="576064" cy="36004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91" name="Line 34"/>
          <p:cNvSpPr>
            <a:spLocks noChangeShapeType="1"/>
          </p:cNvSpPr>
          <p:nvPr/>
        </p:nvSpPr>
        <p:spPr bwMode="auto">
          <a:xfrm>
            <a:off x="1619672" y="2348880"/>
            <a:ext cx="0" cy="504056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92" name="Oval 30"/>
          <p:cNvSpPr>
            <a:spLocks noChangeArrowheads="1"/>
          </p:cNvSpPr>
          <p:nvPr/>
        </p:nvSpPr>
        <p:spPr bwMode="auto">
          <a:xfrm>
            <a:off x="3419872" y="2852936"/>
            <a:ext cx="112603" cy="132642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3" name="Oval 30"/>
          <p:cNvSpPr>
            <a:spLocks noChangeArrowheads="1"/>
          </p:cNvSpPr>
          <p:nvPr/>
        </p:nvSpPr>
        <p:spPr bwMode="auto">
          <a:xfrm>
            <a:off x="5016748" y="2871986"/>
            <a:ext cx="112603" cy="132642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4" name="Oval 27"/>
          <p:cNvSpPr>
            <a:spLocks noChangeArrowheads="1"/>
          </p:cNvSpPr>
          <p:nvPr/>
        </p:nvSpPr>
        <p:spPr bwMode="auto">
          <a:xfrm>
            <a:off x="2496468" y="2283222"/>
            <a:ext cx="114104" cy="132641"/>
          </a:xfrm>
          <a:prstGeom prst="ellipse">
            <a:avLst/>
          </a:prstGeom>
          <a:solidFill>
            <a:srgbClr val="FF66FF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5" name="Oval 27"/>
          <p:cNvSpPr>
            <a:spLocks noChangeArrowheads="1"/>
          </p:cNvSpPr>
          <p:nvPr/>
        </p:nvSpPr>
        <p:spPr bwMode="auto">
          <a:xfrm>
            <a:off x="5921102" y="2289572"/>
            <a:ext cx="114104" cy="132641"/>
          </a:xfrm>
          <a:prstGeom prst="ellipse">
            <a:avLst/>
          </a:prstGeom>
          <a:solidFill>
            <a:srgbClr val="FF66FF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438" y="630313"/>
            <a:ext cx="715327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290432" y="1340768"/>
            <a:ext cx="1944216" cy="482453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Standard Model: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Effect 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of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a VER (export quota)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baseline="0" dirty="0" smtClean="0">
                <a:latin typeface="+mj-lt"/>
                <a:cs typeface="+mj-cs"/>
              </a:rPr>
              <a:t>[</a:t>
            </a:r>
            <a:r>
              <a:rPr lang="en-US" sz="2000" b="1" u="sng" kern="0" baseline="0" dirty="0" smtClean="0">
                <a:latin typeface="+mj-lt"/>
                <a:cs typeface="+mj-cs"/>
              </a:rPr>
              <a:t>Almost</a:t>
            </a:r>
            <a:r>
              <a:rPr lang="en-US" sz="2000" b="1" kern="0" baseline="0" dirty="0" smtClean="0">
                <a:latin typeface="+mj-lt"/>
                <a:cs typeface="+mj-cs"/>
              </a:rPr>
              <a:t> the same as import tariff/quota</a:t>
            </a:r>
            <a:r>
              <a:rPr lang="en-US" sz="2000" b="1" kern="0" dirty="0" smtClean="0">
                <a:latin typeface="+mj-lt"/>
                <a:cs typeface="+mj-cs"/>
              </a:rPr>
              <a:t>!]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72768" y="793888"/>
            <a:ext cx="2880320" cy="1080120"/>
          </a:xfrm>
          <a:prstGeom prst="rect">
            <a:avLst/>
          </a:prstGeom>
          <a:solidFill>
            <a:srgbClr val="D5F1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Note: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Cloth is the exported product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164287" y="3356992"/>
            <a:ext cx="475181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7524328" y="3933056"/>
            <a:ext cx="144016" cy="3685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660232" y="4293096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solidFill>
                  <a:srgbClr val="FF0000"/>
                </a:solidFill>
                <a:latin typeface="+mj-lt"/>
              </a:rPr>
              <a:t>Note which price is changing!</a:t>
            </a:r>
            <a:endParaRPr lang="en-AU" sz="2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620688"/>
            <a:ext cx="7128792" cy="60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290432" y="1374636"/>
            <a:ext cx="1944216" cy="453650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Standard Model: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Effect 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of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a VER (export quota)</a:t>
            </a:r>
          </a:p>
          <a:p>
            <a:pPr algn="ctr" eaLnBrk="1" hangingPunct="1">
              <a:lnSpc>
                <a:spcPts val="3000"/>
              </a:lnSpc>
              <a:spcBef>
                <a:spcPts val="1200"/>
              </a:spcBef>
              <a:defRPr/>
            </a:pPr>
            <a:r>
              <a:rPr lang="en-US" kern="0" dirty="0" smtClean="0">
                <a:latin typeface="+mj-lt"/>
              </a:rPr>
              <a:t>[Now with trade triangles!]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72768" y="793888"/>
            <a:ext cx="2880320" cy="1080120"/>
          </a:xfrm>
          <a:prstGeom prst="rect">
            <a:avLst/>
          </a:prstGeom>
          <a:solidFill>
            <a:srgbClr val="D5F1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Note: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Cloth is the exported product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173913" y="3342734"/>
            <a:ext cx="504056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7596336" y="3933056"/>
            <a:ext cx="72008" cy="4320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660232" y="4293096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solidFill>
                  <a:srgbClr val="FF0000"/>
                </a:solidFill>
                <a:latin typeface="+mj-lt"/>
              </a:rPr>
              <a:t>Note which price is changing!</a:t>
            </a:r>
            <a:endParaRPr lang="en-AU" sz="2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Export subsidies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16832"/>
            <a:ext cx="7488832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ts val="1200"/>
              </a:spcBef>
            </a:pPr>
            <a:r>
              <a:rPr lang="en-AU" sz="2400" dirty="0" smtClean="0"/>
              <a:t>An export subsidy is a supply-side subsidy for the producers who are in the export product sector</a:t>
            </a:r>
          </a:p>
          <a:p>
            <a:pPr lvl="1">
              <a:lnSpc>
                <a:spcPct val="200000"/>
              </a:lnSpc>
              <a:spcBef>
                <a:spcPts val="1200"/>
              </a:spcBef>
            </a:pPr>
            <a:r>
              <a:rPr lang="en-AU" sz="2400" dirty="0" smtClean="0"/>
              <a:t>In our example, this is cloth</a:t>
            </a: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8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45615" y="5320458"/>
            <a:ext cx="1899687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+mj-lt"/>
              </a:rPr>
              <a:t>DWL = b + d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620687"/>
            <a:ext cx="7128792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0432" y="1772816"/>
            <a:ext cx="1944216" cy="345638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Standard Model: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Effect 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of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an export subsidy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772768" y="793888"/>
            <a:ext cx="2880320" cy="1080120"/>
          </a:xfrm>
          <a:prstGeom prst="rect">
            <a:avLst/>
          </a:prstGeom>
          <a:solidFill>
            <a:srgbClr val="D5F1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Note: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Cloth is the exported product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620688"/>
            <a:ext cx="7056784" cy="59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0432" y="1484784"/>
            <a:ext cx="1944216" cy="46085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Standard Model: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Effect 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of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an export subsidy</a:t>
            </a:r>
          </a:p>
          <a:p>
            <a:pPr lvl="0" algn="ctr" eaLnBrk="1" hangingPunct="1">
              <a:lnSpc>
                <a:spcPts val="3500"/>
              </a:lnSpc>
              <a:spcBef>
                <a:spcPts val="1200"/>
              </a:spcBef>
              <a:defRPr/>
            </a:pPr>
            <a:r>
              <a:rPr lang="en-US" kern="0" dirty="0" smtClean="0">
                <a:latin typeface="+mj-lt"/>
              </a:rPr>
              <a:t>[Now with trade triangles!]</a:t>
            </a:r>
            <a:endParaRPr kumimoji="0" lang="en-US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72768" y="793888"/>
            <a:ext cx="2880320" cy="1080120"/>
          </a:xfrm>
          <a:prstGeom prst="rect">
            <a:avLst/>
          </a:prstGeom>
          <a:solidFill>
            <a:srgbClr val="D5F1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Note: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Cloth is the exported product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5304" y="10001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Protectionism: The Theory of Second Best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209" y="1551800"/>
            <a:ext cx="7272808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AU" sz="2400" dirty="0" smtClean="0"/>
              <a:t>In terms of increasing overall welfare, removing protectionism is (in general terms) the </a:t>
            </a:r>
            <a:r>
              <a:rPr lang="en-AU" sz="2400" u="sng" dirty="0" smtClean="0"/>
              <a:t>best</a:t>
            </a:r>
            <a:r>
              <a:rPr lang="en-AU" sz="2400" dirty="0" smtClean="0"/>
              <a:t> policy!</a:t>
            </a:r>
          </a:p>
          <a:p>
            <a:pPr>
              <a:lnSpc>
                <a:spcPct val="200000"/>
              </a:lnSpc>
            </a:pPr>
            <a:r>
              <a:rPr lang="en-AU" sz="2400" dirty="0" smtClean="0"/>
              <a:t>However, sometimes it may be difficult to remove a protectionist measure that distorts trade for political reasons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5304" y="1077391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Protectionism: The Theory of Second Best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7272808" cy="43924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In these cases, one possible response is to add in </a:t>
            </a:r>
            <a:r>
              <a:rPr lang="en-AU" sz="2400" i="1" dirty="0" smtClean="0"/>
              <a:t>another</a:t>
            </a:r>
            <a:r>
              <a:rPr lang="en-AU" sz="2400" dirty="0" smtClean="0"/>
              <a:t> measure that distorts trade, but partially counteracts the first measure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This is the </a:t>
            </a:r>
            <a:r>
              <a:rPr lang="en-AU" sz="2400" b="1" dirty="0" smtClean="0"/>
              <a:t>Theory of Second Best</a:t>
            </a:r>
          </a:p>
          <a:p>
            <a:pPr eaLnBrk="1" hangingPunct="1">
              <a:lnSpc>
                <a:spcPct val="150000"/>
              </a:lnSpc>
            </a:pPr>
            <a:r>
              <a:rPr lang="en-AU" sz="2400" dirty="0" smtClean="0"/>
              <a:t>An example: </a:t>
            </a:r>
          </a:p>
          <a:p>
            <a:pPr marL="914400" lvl="1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AU" sz="2400" dirty="0" smtClean="0"/>
              <a:t>Facing a pre-existing import tariff?</a:t>
            </a:r>
          </a:p>
          <a:p>
            <a:pPr marL="914400" lvl="1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AU" sz="2400" dirty="0" smtClean="0"/>
              <a:t>Add in an export subsidy!</a:t>
            </a: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Protectionism: other measures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7560840" cy="3262314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2400" dirty="0" smtClean="0"/>
              <a:t>Domestic price controls (price floors/ceilings)</a:t>
            </a:r>
          </a:p>
          <a:p>
            <a:pPr>
              <a:lnSpc>
                <a:spcPts val="3200"/>
              </a:lnSpc>
            </a:pPr>
            <a:r>
              <a:rPr lang="en-US" sz="2400" dirty="0" smtClean="0"/>
              <a:t>Tied procurement laws</a:t>
            </a:r>
          </a:p>
          <a:p>
            <a:pPr lvl="1">
              <a:lnSpc>
                <a:spcPts val="3200"/>
              </a:lnSpc>
            </a:pPr>
            <a:r>
              <a:rPr lang="en-US" sz="2400" dirty="0" smtClean="0"/>
              <a:t>i.e. government departments must buy domestically</a:t>
            </a:r>
          </a:p>
          <a:p>
            <a:pPr eaLnBrk="1" hangingPunct="1">
              <a:lnSpc>
                <a:spcPts val="3200"/>
              </a:lnSpc>
            </a:pPr>
            <a:r>
              <a:rPr lang="en-US" sz="2400" dirty="0" smtClean="0"/>
              <a:t>Exchange rate manipulation</a:t>
            </a:r>
          </a:p>
          <a:p>
            <a:pPr eaLnBrk="1" hangingPunct="1">
              <a:lnSpc>
                <a:spcPts val="3200"/>
              </a:lnSpc>
            </a:pPr>
            <a:r>
              <a:rPr lang="en-US" sz="2400" dirty="0" smtClean="0"/>
              <a:t>Intellectual property laws</a:t>
            </a:r>
          </a:p>
          <a:p>
            <a:pPr eaLnBrk="1" hangingPunct="1">
              <a:lnSpc>
                <a:spcPts val="3200"/>
              </a:lnSpc>
            </a:pPr>
            <a:r>
              <a:rPr lang="en-US" sz="2400" dirty="0" smtClean="0"/>
              <a:t>Quarantines</a:t>
            </a:r>
          </a:p>
          <a:p>
            <a:pPr eaLnBrk="1" hangingPunct="1">
              <a:lnSpc>
                <a:spcPts val="3200"/>
              </a:lnSpc>
            </a:pPr>
            <a:r>
              <a:rPr lang="en-US" sz="2400" dirty="0" smtClean="0"/>
              <a:t>Embargos</a:t>
            </a:r>
          </a:p>
          <a:p>
            <a:pPr eaLnBrk="1" hangingPunct="1">
              <a:lnSpc>
                <a:spcPts val="3200"/>
              </a:lnSpc>
            </a:pPr>
            <a:r>
              <a:rPr lang="en-US" sz="2400" dirty="0" smtClean="0"/>
              <a:t>Product standards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18456" y="3302536"/>
            <a:ext cx="2584464" cy="2123658"/>
          </a:xfrm>
          <a:prstGeom prst="rect">
            <a:avLst/>
          </a:prstGeom>
          <a:solidFill>
            <a:srgbClr val="D5F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Note: </a:t>
            </a:r>
          </a:p>
          <a:p>
            <a:pPr algn="ctr"/>
            <a:r>
              <a:rPr lang="en-AU" sz="2200" dirty="0" smtClean="0">
                <a:latin typeface="Calibri" pitchFamily="34" charset="0"/>
              </a:rPr>
              <a:t>Governments sometimes have good reasons to implement these measures!</a:t>
            </a:r>
            <a:endParaRPr lang="en-AU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556792"/>
            <a:ext cx="6741392" cy="446449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400" u="sng" dirty="0" smtClean="0"/>
              <a:t>Trade policy: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Naturally, countries seek to </a:t>
            </a:r>
            <a:r>
              <a:rPr lang="en-US" sz="2400" dirty="0" err="1" smtClean="0"/>
              <a:t>maximise</a:t>
            </a:r>
            <a:r>
              <a:rPr lang="en-US" sz="2400" dirty="0" smtClean="0"/>
              <a:t> the benefits from trade, and </a:t>
            </a:r>
            <a:r>
              <a:rPr lang="en-US" sz="2400" dirty="0" err="1" smtClean="0"/>
              <a:t>minimise</a:t>
            </a:r>
            <a:r>
              <a:rPr lang="en-US" sz="2400" dirty="0" smtClean="0"/>
              <a:t> the costs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But for whom?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Obviously politics still plays a role!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5304" y="10001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‘Free’ </a:t>
            </a:r>
            <a:r>
              <a:rPr lang="en-US" sz="2800" dirty="0" smtClean="0"/>
              <a:t>Trade Agreements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209" y="1484425"/>
            <a:ext cx="7272808" cy="317334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AU" sz="2300" dirty="0" smtClean="0"/>
              <a:t>Agreements between countries to promote trade between them</a:t>
            </a:r>
          </a:p>
          <a:p>
            <a:pPr eaLnBrk="1" hangingPunct="1">
              <a:lnSpc>
                <a:spcPct val="200000"/>
              </a:lnSpc>
            </a:pPr>
            <a:r>
              <a:rPr lang="en-AU" sz="2300" dirty="0" smtClean="0"/>
              <a:t>The name is misleading – they do </a:t>
            </a:r>
            <a:r>
              <a:rPr lang="en-AU" sz="2300" b="1" dirty="0" smtClean="0"/>
              <a:t>not</a:t>
            </a:r>
            <a:r>
              <a:rPr lang="en-AU" sz="2300" dirty="0" smtClean="0"/>
              <a:t> create free trade between two countries!  </a:t>
            </a:r>
          </a:p>
          <a:p>
            <a:pPr eaLnBrk="1" hangingPunct="1">
              <a:lnSpc>
                <a:spcPct val="200000"/>
              </a:lnSpc>
            </a:pPr>
            <a:r>
              <a:rPr lang="en-AU" sz="2300" dirty="0" smtClean="0"/>
              <a:t>Technically they should be called </a:t>
            </a:r>
            <a:r>
              <a:rPr lang="en-AU" sz="2300" b="1" dirty="0" smtClean="0"/>
              <a:t>Preferential Trade Agreements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‘Free’ </a:t>
            </a:r>
            <a:r>
              <a:rPr lang="en-US" sz="2800" dirty="0" smtClean="0"/>
              <a:t>Trade Agreements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776864" cy="317334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AU" sz="2300" dirty="0" smtClean="0"/>
              <a:t>Like any agreement, there is give and take</a:t>
            </a:r>
          </a:p>
          <a:p>
            <a:pPr eaLnBrk="1" hangingPunct="1">
              <a:lnSpc>
                <a:spcPct val="150000"/>
              </a:lnSpc>
            </a:pPr>
            <a:r>
              <a:rPr lang="en-AU" sz="2300" dirty="0" smtClean="0"/>
              <a:t>Three </a:t>
            </a:r>
            <a:r>
              <a:rPr lang="en-AU" sz="2300" dirty="0" smtClean="0"/>
              <a:t>preferential trade agreements you should know about:</a:t>
            </a:r>
          </a:p>
          <a:p>
            <a:pPr lvl="1">
              <a:lnSpc>
                <a:spcPct val="150000"/>
              </a:lnSpc>
            </a:pPr>
            <a:r>
              <a:rPr lang="en-AU" sz="2100" b="1" dirty="0" smtClean="0"/>
              <a:t>TTIP – Transatlantic Trade and Investment </a:t>
            </a:r>
            <a:r>
              <a:rPr lang="en-AU" sz="2100" b="1" dirty="0" smtClean="0"/>
              <a:t>Partnership </a:t>
            </a:r>
            <a:r>
              <a:rPr lang="en-AU" sz="2100" dirty="0" smtClean="0"/>
              <a:t>(being negotiated)</a:t>
            </a:r>
            <a:endParaRPr lang="en-AU" sz="2100" dirty="0" smtClean="0"/>
          </a:p>
          <a:p>
            <a:pPr lvl="1">
              <a:lnSpc>
                <a:spcPct val="150000"/>
              </a:lnSpc>
            </a:pPr>
            <a:r>
              <a:rPr lang="en-AU" sz="2100" b="1" dirty="0" smtClean="0"/>
              <a:t>TPP – Trans-Pacific </a:t>
            </a:r>
            <a:r>
              <a:rPr lang="en-AU" sz="2100" b="1" dirty="0" smtClean="0"/>
              <a:t>Partnership </a:t>
            </a:r>
            <a:r>
              <a:rPr lang="en-AU" sz="2100" dirty="0" smtClean="0"/>
              <a:t>(signed but not in force yet)</a:t>
            </a:r>
          </a:p>
          <a:p>
            <a:pPr lvl="1">
              <a:lnSpc>
                <a:spcPct val="150000"/>
              </a:lnSpc>
            </a:pPr>
            <a:r>
              <a:rPr lang="en-AU" sz="2100" b="1" dirty="0" smtClean="0"/>
              <a:t>PICTA – Pacific Island Country Trade Agreement </a:t>
            </a:r>
            <a:r>
              <a:rPr lang="en-AU" sz="2100" dirty="0" smtClean="0"/>
              <a:t>(not fully in force yet</a:t>
            </a:r>
            <a:r>
              <a:rPr lang="en-AU" sz="2300" dirty="0" smtClean="0"/>
              <a:t>)</a:t>
            </a:r>
            <a:endParaRPr lang="en-AU" sz="23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8/European_Union_United_States_Locator.svg/638px-European_Union_United_States_Locato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47" y="1340768"/>
            <a:ext cx="8678726" cy="482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3153" y="79821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latin typeface="+mn-lt"/>
              </a:rPr>
              <a:t>Transatlantic Trade and Investment Partnership</a:t>
            </a:r>
            <a:endParaRPr lang="en-AU" dirty="0">
              <a:latin typeface="+mn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3903" y="79821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>
                <a:latin typeface="+mn-lt"/>
              </a:rPr>
              <a:t>Trans-Pacific Trade Partnership</a:t>
            </a:r>
            <a:endParaRPr lang="en-AU" dirty="0">
              <a:latin typeface="+mn-lt"/>
            </a:endParaRPr>
          </a:p>
        </p:txBody>
      </p:sp>
      <p:pic>
        <p:nvPicPr>
          <p:cNvPr id="47106" name="Picture 2" descr="https://upload.wikimedia.org/wikipedia/commons/9/91/TPP_enlargem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95" y="1412776"/>
            <a:ext cx="8640960" cy="4123953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5589240"/>
            <a:ext cx="7115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2015-01-09-Members of Pacific Island For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24744"/>
            <a:ext cx="8640960" cy="54719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300" b="1" dirty="0" smtClean="0">
                <a:latin typeface="+mn-lt"/>
              </a:rPr>
              <a:t>Pacific Island Countries Trade Agreement (PICTA)</a:t>
            </a:r>
            <a:endParaRPr lang="en-AU" sz="2300" dirty="0">
              <a:latin typeface="+mn-lt"/>
            </a:endParaRPr>
          </a:p>
        </p:txBody>
      </p:sp>
      <p:pic>
        <p:nvPicPr>
          <p:cNvPr id="1028" name="Picture 4" descr="File:Pacific Islands Forum Logo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1196752"/>
            <a:ext cx="1234108" cy="12341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556792"/>
            <a:ext cx="7101432" cy="446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basic toolbox of policies is </a:t>
            </a:r>
            <a:r>
              <a:rPr lang="en-US" sz="2400" u="sng" dirty="0" smtClean="0"/>
              <a:t>protectionist</a:t>
            </a:r>
            <a:r>
              <a:rPr lang="en-US" sz="2400" dirty="0" smtClean="0"/>
              <a:t> in nature, e.g.: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Tariffs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Quotas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Voluntary export restraints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Production subsidies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+ more…!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726" y="1556792"/>
            <a:ext cx="7101432" cy="446449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u="sng" dirty="0" smtClean="0"/>
              <a:t>Assumptions for our analysis: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We are </a:t>
            </a:r>
            <a:r>
              <a:rPr lang="en-US" sz="2400" dirty="0" err="1" smtClean="0"/>
              <a:t>analysing</a:t>
            </a:r>
            <a:r>
              <a:rPr lang="en-US" sz="2400" dirty="0" smtClean="0"/>
              <a:t> a </a:t>
            </a:r>
            <a:r>
              <a:rPr lang="en-US" sz="2400" b="1" dirty="0" smtClean="0"/>
              <a:t>small open economy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Thus, changes in our economy’s domestic prices will </a:t>
            </a:r>
            <a:r>
              <a:rPr lang="en-US" sz="2400" i="1" dirty="0" smtClean="0"/>
              <a:t>not</a:t>
            </a:r>
            <a:r>
              <a:rPr lang="en-US" sz="2400" dirty="0" smtClean="0"/>
              <a:t> affect the world price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…and </a:t>
            </a:r>
            <a:r>
              <a:rPr lang="en-US" sz="2400" i="1" dirty="0" smtClean="0"/>
              <a:t>also</a:t>
            </a:r>
            <a:r>
              <a:rPr lang="en-US" sz="2400" dirty="0" smtClean="0"/>
              <a:t> not affect prices in other economies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95536" y="1124744"/>
            <a:ext cx="8196554" cy="4978241"/>
            <a:chOff x="976369" y="1412875"/>
            <a:chExt cx="8666759" cy="48343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 flipV="1">
              <a:off x="2051265" y="3370802"/>
              <a:ext cx="3020941" cy="63446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 flipV="1">
              <a:off x="5074352" y="3370803"/>
              <a:ext cx="1307873" cy="634461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V="1">
              <a:off x="2041525" y="4000134"/>
              <a:ext cx="3046341" cy="1551353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066925" y="2492375"/>
              <a:ext cx="1726581" cy="878427"/>
            </a:xfrm>
            <a:prstGeom prst="rtTriangle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76369" y="1904758"/>
              <a:ext cx="17160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Price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408863" y="5876925"/>
              <a:ext cx="1548540" cy="370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Quantity 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4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7482066" y="4936860"/>
              <a:ext cx="1810686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Domestic demand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899777" y="5806069"/>
              <a:ext cx="564814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641958" y="3817602"/>
              <a:ext cx="78104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2066924" y="2601615"/>
              <a:ext cx="5838077" cy="2914947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721503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supply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2051265" y="3370802"/>
              <a:ext cx="68643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6839058" y="3370802"/>
              <a:ext cx="273851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World </a:t>
              </a:r>
              <a:r>
                <a:rPr lang="en-AU" sz="2000" dirty="0" smtClean="0">
                  <a:latin typeface="Arial" charset="0"/>
                </a:rPr>
                <a:t>price (P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r>
                <a:rPr lang="en-AU" sz="2000" dirty="0" smtClean="0">
                  <a:latin typeface="Arial" charset="0"/>
                </a:rPr>
                <a:t>)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558621" y="3161024"/>
              <a:ext cx="6238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3582994" y="5809788"/>
              <a:ext cx="581261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028390" y="5798418"/>
              <a:ext cx="598499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S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3793505" y="3370803"/>
              <a:ext cx="0" cy="237748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6306085" y="3370802"/>
              <a:ext cx="1" cy="244740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3" name="AutoShape 61"/>
            <p:cNvSpPr>
              <a:spLocks/>
            </p:cNvSpPr>
            <p:nvPr/>
          </p:nvSpPr>
          <p:spPr bwMode="auto">
            <a:xfrm rot="5400000">
              <a:off x="4922693" y="1898198"/>
              <a:ext cx="330343" cy="2436442"/>
            </a:xfrm>
            <a:prstGeom prst="leftBrace">
              <a:avLst>
                <a:gd name="adj1" fmla="val 78292"/>
                <a:gd name="adj2" fmla="val 50365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509652" y="2562705"/>
              <a:ext cx="1214182" cy="3885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 smtClean="0">
                  <a:latin typeface="Arial" charset="0"/>
                </a:rPr>
                <a:t>Exports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V="1">
              <a:off x="5343525" y="3510654"/>
              <a:ext cx="962562" cy="49461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 flipV="1">
              <a:off x="3820363" y="3481053"/>
              <a:ext cx="989805" cy="538814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691680" y="836712"/>
            <a:ext cx="5616624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World price above domestic eq.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331640" y="2596842"/>
            <a:ext cx="8640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CS</a:t>
            </a:r>
            <a:endParaRPr lang="en-AU" sz="2000" dirty="0">
              <a:latin typeface="Arial" charset="0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1547664" y="3933056"/>
            <a:ext cx="20162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Producer Surplus</a:t>
            </a:r>
            <a:endParaRPr lang="en-AU" sz="2000" dirty="0">
              <a:latin typeface="Arial" charset="0"/>
            </a:endParaRP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3006537" y="3075310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5395501" y="3074040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95536" y="1124744"/>
            <a:ext cx="8424936" cy="4983067"/>
            <a:chOff x="976369" y="1412875"/>
            <a:chExt cx="8908243" cy="4838986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066925" y="4005263"/>
              <a:ext cx="3043238" cy="647700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5110163" y="4005263"/>
              <a:ext cx="1168400" cy="647700"/>
            </a:xfrm>
            <a:prstGeom prst="rtTriangle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V="1">
              <a:off x="2041525" y="4652963"/>
              <a:ext cx="1741488" cy="898525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066925" y="2492375"/>
              <a:ext cx="2963863" cy="1512888"/>
            </a:xfrm>
            <a:prstGeom prst="rtTriangle">
              <a:avLst/>
            </a:prstGeom>
            <a:solidFill>
              <a:srgbClr val="99CCFF">
                <a:alpha val="7686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76369" y="1904758"/>
              <a:ext cx="17160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Price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408863" y="5876925"/>
              <a:ext cx="1548540" cy="370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Quantity 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7482067" y="4936860"/>
              <a:ext cx="1810686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Domestic demand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886307" y="5814291"/>
              <a:ext cx="564814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598604" y="3783013"/>
              <a:ext cx="78104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2066925" y="2641600"/>
              <a:ext cx="5829300" cy="2874963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721503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supply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2066925" y="4652963"/>
              <a:ext cx="68643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7146095" y="4239299"/>
              <a:ext cx="273851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World </a:t>
              </a:r>
              <a:r>
                <a:rPr lang="en-AU" sz="2000" dirty="0" smtClean="0">
                  <a:latin typeface="Arial" charset="0"/>
                </a:rPr>
                <a:t>price (P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r>
                <a:rPr lang="en-AU" sz="2000" dirty="0" smtClean="0">
                  <a:latin typeface="Arial" charset="0"/>
                </a:rPr>
                <a:t>)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513139" y="4465639"/>
              <a:ext cx="6238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3582995" y="5809788"/>
              <a:ext cx="581261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S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028390" y="5798418"/>
              <a:ext cx="59849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383381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627856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3768725" y="4610100"/>
              <a:ext cx="119063" cy="11112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6202363" y="4581525"/>
              <a:ext cx="119062" cy="11112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3" name="AutoShape 61"/>
            <p:cNvSpPr>
              <a:spLocks/>
            </p:cNvSpPr>
            <p:nvPr/>
          </p:nvSpPr>
          <p:spPr bwMode="auto">
            <a:xfrm rot="16200000">
              <a:off x="4929116" y="3783082"/>
              <a:ext cx="330343" cy="2212975"/>
            </a:xfrm>
            <a:prstGeom prst="leftBrace">
              <a:avLst>
                <a:gd name="adj1" fmla="val 78292"/>
                <a:gd name="adj2" fmla="val 45588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102100" y="5071152"/>
              <a:ext cx="1214182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Imports</a:t>
              </a: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5343525" y="4005263"/>
              <a:ext cx="858838" cy="4318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>
              <a:off x="3860800" y="4078288"/>
              <a:ext cx="827088" cy="415925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691680" y="836712"/>
            <a:ext cx="5616624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World price below domestic eq.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475656" y="3068960"/>
            <a:ext cx="14401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Consumer Surplus</a:t>
            </a:r>
            <a:endParaRPr lang="en-AU" sz="2000" dirty="0">
              <a:latin typeface="Arial" charset="0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1547664" y="4581128"/>
            <a:ext cx="57606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PS</a:t>
            </a:r>
            <a:endParaRPr lang="en-AU" sz="2000" dirty="0"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Import tariffs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675576"/>
            <a:ext cx="6741392" cy="3262314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US" sz="2200" dirty="0" smtClean="0"/>
              <a:t>Tariffs are taxes on international trade</a:t>
            </a:r>
          </a:p>
          <a:p>
            <a:pPr>
              <a:lnSpc>
                <a:spcPts val="3500"/>
              </a:lnSpc>
            </a:pPr>
            <a:r>
              <a:rPr lang="en-US" sz="2200" dirty="0" smtClean="0"/>
              <a:t>Technically, both import tariffs and export tariffs are possible</a:t>
            </a:r>
          </a:p>
          <a:p>
            <a:pPr>
              <a:lnSpc>
                <a:spcPts val="3500"/>
              </a:lnSpc>
            </a:pPr>
            <a:r>
              <a:rPr lang="en-US" sz="2200" dirty="0" smtClean="0"/>
              <a:t>However, import tariffs are </a:t>
            </a:r>
            <a:r>
              <a:rPr lang="en-US" sz="2200" i="1" dirty="0" smtClean="0"/>
              <a:t>much </a:t>
            </a:r>
            <a:r>
              <a:rPr lang="en-US" sz="2200" dirty="0" smtClean="0"/>
              <a:t>more common</a:t>
            </a:r>
          </a:p>
          <a:p>
            <a:pPr eaLnBrk="1" hangingPunct="1">
              <a:lnSpc>
                <a:spcPts val="3500"/>
              </a:lnSpc>
            </a:pPr>
            <a:r>
              <a:rPr lang="en-US" sz="2200" dirty="0" smtClean="0"/>
              <a:t>The aim of import tariffs is to protect the domestic producer, and indirectly, the employees of that producer</a:t>
            </a:r>
          </a:p>
          <a:p>
            <a:pPr lvl="1">
              <a:lnSpc>
                <a:spcPts val="3500"/>
              </a:lnSpc>
            </a:pPr>
            <a:r>
              <a:rPr lang="en-US" sz="2200" dirty="0" smtClean="0"/>
              <a:t>E.g. the Australian car industry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95536" y="1124744"/>
            <a:ext cx="8424936" cy="4983067"/>
            <a:chOff x="976369" y="1412875"/>
            <a:chExt cx="8908243" cy="4838986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066925" y="4005263"/>
              <a:ext cx="3043238" cy="647700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5110163" y="4005263"/>
              <a:ext cx="1168400" cy="647700"/>
            </a:xfrm>
            <a:prstGeom prst="rtTriangle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V="1">
              <a:off x="2041525" y="4652963"/>
              <a:ext cx="1741488" cy="898525"/>
            </a:xfrm>
            <a:prstGeom prst="rtTriangle">
              <a:avLst/>
            </a:prstGeom>
            <a:solidFill>
              <a:srgbClr val="FFCC99"/>
            </a:solidFill>
            <a:ln w="952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066925" y="2492375"/>
              <a:ext cx="2963863" cy="1512888"/>
            </a:xfrm>
            <a:prstGeom prst="rtTriangle">
              <a:avLst/>
            </a:prstGeom>
            <a:solidFill>
              <a:srgbClr val="99CCFF">
                <a:alpha val="7686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3038" y="1412875"/>
              <a:ext cx="7724775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A50021"/>
                </a:buClr>
                <a:buFont typeface="Arial" charset="0"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066925" y="1904758"/>
              <a:ext cx="0" cy="39134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066925" y="5805488"/>
              <a:ext cx="6943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976369" y="1904758"/>
              <a:ext cx="17160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Arial" charset="0"/>
                </a:rPr>
                <a:t>Price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408863" y="5876925"/>
              <a:ext cx="1548540" cy="370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Quantity 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2066925" y="2492375"/>
              <a:ext cx="5381625" cy="2735263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7482067" y="4936860"/>
              <a:ext cx="1810686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Arial" charset="0"/>
                </a:rPr>
                <a:t>Domestic demand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081213" y="4019550"/>
              <a:ext cx="304323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5110163" y="4149725"/>
              <a:ext cx="0" cy="16557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813431" y="5814291"/>
              <a:ext cx="564814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Q*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598604" y="3783013"/>
              <a:ext cx="78104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P*</a:t>
              </a:r>
              <a:endParaRPr lang="en-AU" sz="2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2066925" y="2641600"/>
              <a:ext cx="5829300" cy="2874963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921625" y="2265363"/>
              <a:ext cx="1721503" cy="747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400" dirty="0" smtClean="0">
                  <a:latin typeface="Arial" charset="0"/>
                </a:rPr>
                <a:t>Domestic supply</a:t>
              </a:r>
              <a:endParaRPr lang="en-AU" sz="2400" dirty="0">
                <a:latin typeface="Arial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2066925" y="4652963"/>
              <a:ext cx="686435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7146095" y="4239299"/>
              <a:ext cx="273851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World </a:t>
              </a:r>
              <a:r>
                <a:rPr lang="en-AU" sz="2000" dirty="0" smtClean="0">
                  <a:latin typeface="Arial" charset="0"/>
                </a:rPr>
                <a:t>price (P</a:t>
              </a:r>
              <a:r>
                <a:rPr lang="en-AU" sz="2000" baseline="-25000" dirty="0" smtClean="0">
                  <a:latin typeface="Arial" charset="0"/>
                </a:rPr>
                <a:t>World</a:t>
              </a:r>
              <a:r>
                <a:rPr lang="en-AU" sz="2000" dirty="0" smtClean="0">
                  <a:latin typeface="Arial" charset="0"/>
                </a:rPr>
                <a:t>)</a:t>
              </a:r>
              <a:endParaRPr lang="en-AU" sz="2000" dirty="0">
                <a:latin typeface="Arial" charset="0"/>
              </a:endParaRP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513139" y="4465639"/>
              <a:ext cx="623887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80808"/>
                  </a:solidFill>
                  <a:latin typeface="Arial" charset="0"/>
                </a:rPr>
                <a:t>P</a:t>
              </a:r>
              <a:r>
                <a:rPr lang="en-US" sz="2000" baseline="-25000" dirty="0" smtClean="0">
                  <a:solidFill>
                    <a:srgbClr val="080808"/>
                  </a:solidFill>
                  <a:latin typeface="Arial" charset="0"/>
                </a:rPr>
                <a:t>W</a:t>
              </a:r>
              <a:endParaRPr lang="en-AU" sz="2000" baseline="-250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3582995" y="5809788"/>
              <a:ext cx="581261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S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028390" y="5798418"/>
              <a:ext cx="598499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charset="0"/>
                </a:rPr>
                <a:t>Q</a:t>
              </a:r>
              <a:r>
                <a:rPr lang="en-US" sz="2000" baseline="-25000" dirty="0" smtClean="0">
                  <a:latin typeface="Arial" charset="0"/>
                </a:rPr>
                <a:t>D</a:t>
              </a:r>
              <a:endParaRPr lang="en-AU" sz="2000" baseline="-25000" dirty="0">
                <a:latin typeface="Arial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5041900" y="3967163"/>
              <a:ext cx="120650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383381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6278563" y="4652963"/>
              <a:ext cx="0" cy="115252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3768725" y="4610100"/>
              <a:ext cx="119063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6202363" y="4581525"/>
              <a:ext cx="119062" cy="111125"/>
            </a:xfrm>
            <a:prstGeom prst="ellipse">
              <a:avLst/>
            </a:prstGeom>
            <a:solidFill>
              <a:srgbClr val="FF66FF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3" name="AutoShape 61"/>
            <p:cNvSpPr>
              <a:spLocks/>
            </p:cNvSpPr>
            <p:nvPr/>
          </p:nvSpPr>
          <p:spPr bwMode="auto">
            <a:xfrm rot="16200000">
              <a:off x="4929116" y="3783082"/>
              <a:ext cx="330343" cy="2212975"/>
            </a:xfrm>
            <a:prstGeom prst="leftBrace">
              <a:avLst>
                <a:gd name="adj1" fmla="val 78292"/>
                <a:gd name="adj2" fmla="val 45588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4102100" y="5071152"/>
              <a:ext cx="1214182" cy="437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charset="0"/>
                </a:rPr>
                <a:t>Imports</a:t>
              </a: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5343525" y="4005263"/>
              <a:ext cx="858838" cy="4318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>
              <a:off x="3860800" y="4078288"/>
              <a:ext cx="827088" cy="415925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1187624" y="836712"/>
            <a:ext cx="6840760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Without a tariff (world price below eq.)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475656" y="3068960"/>
            <a:ext cx="14401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Consumer Surplus</a:t>
            </a:r>
            <a:endParaRPr lang="en-AU" sz="2000" dirty="0">
              <a:latin typeface="Arial" charset="0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1547664" y="4581128"/>
            <a:ext cx="57606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PS</a:t>
            </a:r>
            <a:endParaRPr lang="en-AU" sz="2000" dirty="0">
              <a:latin typeface="Arial" charset="0"/>
            </a:endParaRPr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3039512" y="4414850"/>
            <a:ext cx="112603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4" name="Oval 31"/>
          <p:cNvSpPr>
            <a:spLocks noChangeArrowheads="1"/>
          </p:cNvSpPr>
          <p:nvPr/>
        </p:nvSpPr>
        <p:spPr bwMode="auto">
          <a:xfrm>
            <a:off x="5341115" y="4385424"/>
            <a:ext cx="112602" cy="11443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2822</TotalTime>
  <Words>1071</Words>
  <Application>Microsoft Office PowerPoint</Application>
  <PresentationFormat>On-screen Show (4:3)</PresentationFormat>
  <Paragraphs>280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Lecture 1</vt:lpstr>
      <vt:lpstr>International Economics</vt:lpstr>
      <vt:lpstr>Overview</vt:lpstr>
      <vt:lpstr>Introduction</vt:lpstr>
      <vt:lpstr>Introduction</vt:lpstr>
      <vt:lpstr>Introduction</vt:lpstr>
      <vt:lpstr>Slide 5</vt:lpstr>
      <vt:lpstr>Slide 6</vt:lpstr>
      <vt:lpstr>Import tariffs</vt:lpstr>
      <vt:lpstr>Slide 8</vt:lpstr>
      <vt:lpstr>Slide 9</vt:lpstr>
      <vt:lpstr>Slide 10</vt:lpstr>
      <vt:lpstr>Slide 11</vt:lpstr>
      <vt:lpstr>Import quotas</vt:lpstr>
      <vt:lpstr>Slide 13</vt:lpstr>
      <vt:lpstr>Slide 14</vt:lpstr>
      <vt:lpstr>Slide 15</vt:lpstr>
      <vt:lpstr>Slide 16</vt:lpstr>
      <vt:lpstr>Voluntary export restraints</vt:lpstr>
      <vt:lpstr>Slide 18</vt:lpstr>
      <vt:lpstr>Slide 19</vt:lpstr>
      <vt:lpstr>Slide 20</vt:lpstr>
      <vt:lpstr>Slide 21</vt:lpstr>
      <vt:lpstr>Export subsidies</vt:lpstr>
      <vt:lpstr>Slide 23</vt:lpstr>
      <vt:lpstr>Slide 24</vt:lpstr>
      <vt:lpstr>Slide 25</vt:lpstr>
      <vt:lpstr>Protectionism: The Theory of Second Best</vt:lpstr>
      <vt:lpstr>Protectionism: The Theory of Second Best</vt:lpstr>
      <vt:lpstr>Protectionism: other measures</vt:lpstr>
      <vt:lpstr>‘Free’ Trade Agreements</vt:lpstr>
      <vt:lpstr>‘Free’ Trade Agreements</vt:lpstr>
      <vt:lpstr>Slide 31</vt:lpstr>
      <vt:lpstr>Slide 32</vt:lpstr>
      <vt:lpstr>Slide 33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303</cp:revision>
  <dcterms:created xsi:type="dcterms:W3CDTF">2011-01-27T06:03:15Z</dcterms:created>
  <dcterms:modified xsi:type="dcterms:W3CDTF">2016-02-11T01:47:38Z</dcterms:modified>
</cp:coreProperties>
</file>