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91" r:id="rId15"/>
    <p:sldId id="273" r:id="rId16"/>
    <p:sldId id="276" r:id="rId17"/>
    <p:sldId id="278" r:id="rId18"/>
    <p:sldId id="279" r:id="rId19"/>
    <p:sldId id="277" r:id="rId20"/>
    <p:sldId id="280" r:id="rId21"/>
    <p:sldId id="282" r:id="rId22"/>
    <p:sldId id="275" r:id="rId23"/>
    <p:sldId id="290" r:id="rId24"/>
    <p:sldId id="284" r:id="rId25"/>
    <p:sldId id="285" r:id="rId26"/>
    <p:sldId id="286" r:id="rId27"/>
    <p:sldId id="287" r:id="rId28"/>
    <p:sldId id="288" r:id="rId29"/>
    <p:sldId id="289" r:id="rId30"/>
    <p:sldId id="274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1FC"/>
    <a:srgbClr val="69A5FD"/>
    <a:srgbClr val="6699FF"/>
    <a:srgbClr val="3399FF"/>
    <a:srgbClr val="9F7E19"/>
    <a:srgbClr val="000041"/>
    <a:srgbClr val="B4CADC"/>
    <a:srgbClr val="A7BED2"/>
    <a:srgbClr val="93AEC6"/>
    <a:srgbClr val="4D4A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66" d="100"/>
          <a:sy n="66" d="100"/>
        </p:scale>
        <p:origin x="-1264" y="-52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8012" y="41972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" name="Line 35"/>
          <p:cNvSpPr>
            <a:spLocks noChangeShapeType="1"/>
          </p:cNvSpPr>
          <p:nvPr userDrawn="1"/>
        </p:nvSpPr>
        <p:spPr bwMode="auto">
          <a:xfrm flipH="1">
            <a:off x="7095356" y="2606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71600" y="2515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981200" y="46482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7890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1" y="250142"/>
            <a:ext cx="1728192" cy="1506364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4360" y="17999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The 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7: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International trade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\Desktop\20151122-cr03-browngold.mp3" TargetMode="Externa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Principles of Microeconomics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648200"/>
            <a:ext cx="5544616" cy="352436"/>
          </a:xfrm>
          <a:noFill/>
        </p:spPr>
        <p:txBody>
          <a:bodyPr/>
          <a:lstStyle/>
          <a:p>
            <a:r>
              <a:rPr lang="en-AU" sz="2000" b="1" dirty="0" smtClean="0"/>
              <a:t>Lecture 7:  International trade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Protectionism: quotas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741392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Quotas are quantitative limits on international trade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Whilst a tariff is a price-based form of protectionism, a quota is a </a:t>
            </a:r>
            <a:r>
              <a:rPr lang="en-US" sz="2000" i="1" dirty="0" smtClean="0"/>
              <a:t>quantity</a:t>
            </a:r>
            <a:r>
              <a:rPr lang="en-US" sz="2000" dirty="0" smtClean="0"/>
              <a:t>-based form of protectionism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Related to quotas are </a:t>
            </a:r>
            <a:r>
              <a:rPr lang="en-US" sz="2000" b="1" dirty="0" smtClean="0"/>
              <a:t>voluntary export restraints</a:t>
            </a:r>
            <a:r>
              <a:rPr lang="en-US" sz="2000" dirty="0" smtClean="0"/>
              <a:t>, where countries agree to voluntarily restrict certain exports to one another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395536" y="1124744"/>
            <a:ext cx="8424936" cy="4983067"/>
            <a:chOff x="976369" y="1412875"/>
            <a:chExt cx="8908243" cy="4838986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2066925" y="4005263"/>
              <a:ext cx="3043238" cy="647700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3"/>
            <p:cNvSpPr>
              <a:spLocks noChangeArrowheads="1"/>
            </p:cNvSpPr>
            <p:nvPr/>
          </p:nvSpPr>
          <p:spPr bwMode="auto">
            <a:xfrm>
              <a:off x="5110163" y="4005263"/>
              <a:ext cx="1168400" cy="647700"/>
            </a:xfrm>
            <a:prstGeom prst="rtTriangle">
              <a:avLst/>
            </a:pr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 flipV="1">
              <a:off x="2041525" y="4652963"/>
              <a:ext cx="1741488" cy="898525"/>
            </a:xfrm>
            <a:prstGeom prst="rtTriangle">
              <a:avLst/>
            </a:prstGeom>
            <a:solidFill>
              <a:srgbClr val="FFCC99"/>
            </a:solidFill>
            <a:ln w="952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2066925" y="2492375"/>
              <a:ext cx="2963863" cy="1512888"/>
            </a:xfrm>
            <a:prstGeom prst="rtTriangle">
              <a:avLst/>
            </a:prstGeom>
            <a:solidFill>
              <a:srgbClr val="99CCFF">
                <a:alpha val="76862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1443038" y="1412875"/>
              <a:ext cx="7724775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A50021"/>
                </a:buClr>
                <a:buFont typeface="Arial" charset="0"/>
                <a:buNone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2066925" y="1904758"/>
              <a:ext cx="0" cy="391343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2066925" y="5805488"/>
              <a:ext cx="6943725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976369" y="1904758"/>
              <a:ext cx="171608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latin typeface="Arial" charset="0"/>
                </a:rPr>
                <a:t>Price 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7408863" y="5876925"/>
              <a:ext cx="1548540" cy="370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000" dirty="0">
                  <a:latin typeface="Arial" charset="0"/>
                </a:rPr>
                <a:t>Quantity 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1676400" y="5734050"/>
              <a:ext cx="390525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Arial" charset="0"/>
                </a:rPr>
                <a:t>0</a:t>
              </a:r>
              <a:endParaRPr lang="en-AU" sz="2000">
                <a:latin typeface="Arial" charset="0"/>
              </a:endParaRPr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2066925" y="2492375"/>
              <a:ext cx="5381625" cy="2735263"/>
            </a:xfrm>
            <a:prstGeom prst="line">
              <a:avLst/>
            </a:prstGeom>
            <a:noFill/>
            <a:ln w="34925">
              <a:solidFill>
                <a:srgbClr val="205F9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7482067" y="4936860"/>
              <a:ext cx="1810686" cy="747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>
                  <a:latin typeface="Arial" charset="0"/>
                </a:rPr>
                <a:t>Domestic demand</a:t>
              </a:r>
              <a:endParaRPr lang="en-AU" sz="2400" dirty="0">
                <a:latin typeface="Arial" charset="0"/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 flipV="1">
              <a:off x="2081213" y="4019550"/>
              <a:ext cx="3043237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5110163" y="4149725"/>
              <a:ext cx="0" cy="165576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813431" y="5814291"/>
              <a:ext cx="564814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Q*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1598604" y="3783013"/>
              <a:ext cx="781049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80808"/>
                  </a:solidFill>
                  <a:latin typeface="Arial" charset="0"/>
                </a:rPr>
                <a:t>P*</a:t>
              </a:r>
              <a:endParaRPr lang="en-AU" sz="2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 flipV="1">
              <a:off x="2066925" y="2641600"/>
              <a:ext cx="5829300" cy="2874963"/>
            </a:xfrm>
            <a:prstGeom prst="line">
              <a:avLst/>
            </a:prstGeom>
            <a:noFill/>
            <a:ln w="34925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7921625" y="2265363"/>
              <a:ext cx="1721503" cy="747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2400" dirty="0" smtClean="0">
                  <a:latin typeface="Arial" charset="0"/>
                </a:rPr>
                <a:t>Domestic supply</a:t>
              </a:r>
              <a:endParaRPr lang="en-AU" sz="2400" dirty="0">
                <a:latin typeface="Arial" charset="0"/>
              </a:endParaRPr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>
              <a:off x="2066925" y="4652963"/>
              <a:ext cx="686435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7" name="Text Box 23"/>
            <p:cNvSpPr txBox="1">
              <a:spLocks noChangeArrowheads="1"/>
            </p:cNvSpPr>
            <p:nvPr/>
          </p:nvSpPr>
          <p:spPr bwMode="auto">
            <a:xfrm>
              <a:off x="7146095" y="4239299"/>
              <a:ext cx="273851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charset="0"/>
                </a:rPr>
                <a:t>World </a:t>
              </a:r>
              <a:r>
                <a:rPr lang="en-AU" sz="2000" dirty="0" smtClean="0">
                  <a:latin typeface="Arial" charset="0"/>
                </a:rPr>
                <a:t>price (P</a:t>
              </a:r>
              <a:r>
                <a:rPr lang="en-AU" sz="2000" baseline="-25000" dirty="0" smtClean="0">
                  <a:latin typeface="Arial" charset="0"/>
                </a:rPr>
                <a:t>World</a:t>
              </a:r>
              <a:r>
                <a:rPr lang="en-AU" sz="2000" dirty="0" smtClean="0">
                  <a:latin typeface="Arial" charset="0"/>
                </a:rPr>
                <a:t>)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48" name="Text Box 24"/>
            <p:cNvSpPr txBox="1">
              <a:spLocks noChangeArrowheads="1"/>
            </p:cNvSpPr>
            <p:nvPr/>
          </p:nvSpPr>
          <p:spPr bwMode="auto">
            <a:xfrm>
              <a:off x="1513139" y="4465639"/>
              <a:ext cx="62388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80808"/>
                  </a:solidFill>
                  <a:latin typeface="Arial" charset="0"/>
                </a:rPr>
                <a:t>P</a:t>
              </a:r>
              <a:r>
                <a:rPr lang="en-US" sz="2000" baseline="-25000" dirty="0" smtClean="0">
                  <a:solidFill>
                    <a:srgbClr val="080808"/>
                  </a:solidFill>
                  <a:latin typeface="Arial" charset="0"/>
                </a:rPr>
                <a:t>W</a:t>
              </a:r>
              <a:endParaRPr lang="en-AU" sz="2000" baseline="-25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49" name="Text Box 25"/>
            <p:cNvSpPr txBox="1">
              <a:spLocks noChangeArrowheads="1"/>
            </p:cNvSpPr>
            <p:nvPr/>
          </p:nvSpPr>
          <p:spPr bwMode="auto">
            <a:xfrm>
              <a:off x="3582995" y="5809788"/>
              <a:ext cx="581261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</a:t>
              </a:r>
              <a:r>
                <a:rPr lang="en-US" sz="2000" baseline="-25000" dirty="0" smtClean="0">
                  <a:latin typeface="Arial" charset="0"/>
                </a:rPr>
                <a:t>S</a:t>
              </a:r>
              <a:endParaRPr lang="en-AU" sz="2000" baseline="-25000" dirty="0">
                <a:latin typeface="Arial" charset="0"/>
              </a:endParaRPr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6028390" y="5798418"/>
              <a:ext cx="598499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</a:t>
              </a:r>
              <a:r>
                <a:rPr lang="en-US" sz="2000" baseline="-25000" dirty="0" smtClean="0">
                  <a:latin typeface="Arial" charset="0"/>
                </a:rPr>
                <a:t>D</a:t>
              </a:r>
              <a:endParaRPr lang="en-AU" sz="2000" baseline="-25000" dirty="0">
                <a:latin typeface="Arial" charset="0"/>
              </a:endParaRPr>
            </a:p>
          </p:txBody>
        </p:sp>
        <p:sp>
          <p:nvSpPr>
            <p:cNvPr id="51" name="Oval 27"/>
            <p:cNvSpPr>
              <a:spLocks noChangeArrowheads="1"/>
            </p:cNvSpPr>
            <p:nvPr/>
          </p:nvSpPr>
          <p:spPr bwMode="auto">
            <a:xfrm>
              <a:off x="5041900" y="3967163"/>
              <a:ext cx="120650" cy="111125"/>
            </a:xfrm>
            <a:prstGeom prst="ellipse">
              <a:avLst/>
            </a:prstGeom>
            <a:solidFill>
              <a:srgbClr val="FF66FF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3833813" y="4652963"/>
              <a:ext cx="0" cy="11525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>
              <a:off x="6278563" y="4652963"/>
              <a:ext cx="0" cy="11525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4" name="Oval 30"/>
            <p:cNvSpPr>
              <a:spLocks noChangeArrowheads="1"/>
            </p:cNvSpPr>
            <p:nvPr/>
          </p:nvSpPr>
          <p:spPr bwMode="auto">
            <a:xfrm>
              <a:off x="3768725" y="4610100"/>
              <a:ext cx="119063" cy="111125"/>
            </a:xfrm>
            <a:prstGeom prst="ellipse">
              <a:avLst/>
            </a:prstGeom>
            <a:solidFill>
              <a:srgbClr val="FF66FF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5" name="Oval 31"/>
            <p:cNvSpPr>
              <a:spLocks noChangeArrowheads="1"/>
            </p:cNvSpPr>
            <p:nvPr/>
          </p:nvSpPr>
          <p:spPr bwMode="auto">
            <a:xfrm>
              <a:off x="6202363" y="4581525"/>
              <a:ext cx="119062" cy="111125"/>
            </a:xfrm>
            <a:prstGeom prst="ellipse">
              <a:avLst/>
            </a:prstGeom>
            <a:solidFill>
              <a:srgbClr val="FF66FF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63" name="AutoShape 61"/>
            <p:cNvSpPr>
              <a:spLocks/>
            </p:cNvSpPr>
            <p:nvPr/>
          </p:nvSpPr>
          <p:spPr bwMode="auto">
            <a:xfrm rot="16200000">
              <a:off x="4929116" y="3783082"/>
              <a:ext cx="330343" cy="2212975"/>
            </a:xfrm>
            <a:prstGeom prst="leftBrace">
              <a:avLst>
                <a:gd name="adj1" fmla="val 78292"/>
                <a:gd name="adj2" fmla="val 45588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62"/>
            <p:cNvSpPr txBox="1">
              <a:spLocks noChangeArrowheads="1"/>
            </p:cNvSpPr>
            <p:nvPr/>
          </p:nvSpPr>
          <p:spPr bwMode="auto">
            <a:xfrm>
              <a:off x="4102100" y="5071152"/>
              <a:ext cx="1214182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charset="0"/>
                </a:rPr>
                <a:t>Imports</a:t>
              </a:r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5343525" y="4005263"/>
              <a:ext cx="858838" cy="43180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H="1">
              <a:off x="3860800" y="4078288"/>
              <a:ext cx="827088" cy="415925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</p:grpSp>
      <p:sp>
        <p:nvSpPr>
          <p:cNvPr id="69" name="Rectangle 2"/>
          <p:cNvSpPr txBox="1">
            <a:spLocks noChangeArrowheads="1"/>
          </p:cNvSpPr>
          <p:nvPr/>
        </p:nvSpPr>
        <p:spPr bwMode="auto">
          <a:xfrm>
            <a:off x="1187624" y="836712"/>
            <a:ext cx="6840760" cy="57606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Without a quota (world price below eq.)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71" name="Text Box 58"/>
          <p:cNvSpPr txBox="1">
            <a:spLocks noChangeArrowheads="1"/>
          </p:cNvSpPr>
          <p:nvPr/>
        </p:nvSpPr>
        <p:spPr bwMode="auto">
          <a:xfrm>
            <a:off x="1475656" y="3068960"/>
            <a:ext cx="144016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Consumer Surplus</a:t>
            </a:r>
            <a:endParaRPr lang="en-AU" sz="2000" dirty="0">
              <a:latin typeface="Arial" charset="0"/>
            </a:endParaRPr>
          </a:p>
        </p:txBody>
      </p:sp>
      <p:sp>
        <p:nvSpPr>
          <p:cNvPr id="72" name="Text Box 58"/>
          <p:cNvSpPr txBox="1">
            <a:spLocks noChangeArrowheads="1"/>
          </p:cNvSpPr>
          <p:nvPr/>
        </p:nvSpPr>
        <p:spPr bwMode="auto">
          <a:xfrm>
            <a:off x="1547664" y="4581128"/>
            <a:ext cx="57606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</a:rPr>
              <a:t>PS</a:t>
            </a:r>
            <a:endParaRPr lang="en-AU" sz="2000" dirty="0">
              <a:latin typeface="Arial" charset="0"/>
            </a:endParaRP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3040782" y="4418062"/>
            <a:ext cx="112603" cy="11443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7" name="Oval 31"/>
          <p:cNvSpPr>
            <a:spLocks noChangeArrowheads="1"/>
          </p:cNvSpPr>
          <p:nvPr/>
        </p:nvSpPr>
        <p:spPr bwMode="auto">
          <a:xfrm>
            <a:off x="5342385" y="4388636"/>
            <a:ext cx="112602" cy="11443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Group 41"/>
          <p:cNvGraphicFramePr>
            <a:graphicFrameLocks/>
          </p:cNvGraphicFramePr>
          <p:nvPr/>
        </p:nvGraphicFramePr>
        <p:xfrm>
          <a:off x="251520" y="4941168"/>
          <a:ext cx="8640960" cy="1296144"/>
        </p:xfrm>
        <a:graphic>
          <a:graphicData uri="http://schemas.openxmlformats.org/drawingml/2006/table">
            <a:tbl>
              <a:tblPr/>
              <a:tblGrid>
                <a:gridCol w="1830712"/>
                <a:gridCol w="477942"/>
                <a:gridCol w="1978846"/>
                <a:gridCol w="527692"/>
                <a:gridCol w="1555686"/>
                <a:gridCol w="512599"/>
                <a:gridCol w="1757483"/>
              </a:tblGrid>
              <a:tr h="972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Loss of consumer surplus</a:t>
                      </a:r>
                    </a:p>
                  </a:txBody>
                  <a:tcPr marL="97500" marR="975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Increase in producer surplus</a:t>
                      </a: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Gain to foreign producers</a:t>
                      </a: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Deadweight loss</a:t>
                      </a: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A + C + B + D</a:t>
                      </a:r>
                    </a:p>
                  </a:txBody>
                  <a:tcPr marL="97500" marR="975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</a:endParaRP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</a:endParaRP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</a:endParaRP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C + D</a:t>
                      </a: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72"/>
          <p:cNvGrpSpPr/>
          <p:nvPr/>
        </p:nvGrpSpPr>
        <p:grpSpPr>
          <a:xfrm>
            <a:off x="353201" y="620689"/>
            <a:ext cx="8395263" cy="4320480"/>
            <a:chOff x="353201" y="620689"/>
            <a:chExt cx="8118499" cy="4320480"/>
          </a:xfrm>
        </p:grpSpPr>
        <p:grpSp>
          <p:nvGrpSpPr>
            <p:cNvPr id="3" name="Group 55"/>
            <p:cNvGrpSpPr/>
            <p:nvPr/>
          </p:nvGrpSpPr>
          <p:grpSpPr>
            <a:xfrm>
              <a:off x="353201" y="620689"/>
              <a:ext cx="8118499" cy="4320480"/>
              <a:chOff x="395536" y="1556792"/>
              <a:chExt cx="8118499" cy="4408905"/>
            </a:xfrm>
          </p:grpSpPr>
          <p:grpSp>
            <p:nvGrpSpPr>
              <p:cNvPr id="4" name="Group 5"/>
              <p:cNvGrpSpPr/>
              <p:nvPr/>
            </p:nvGrpSpPr>
            <p:grpSpPr>
              <a:xfrm>
                <a:off x="395536" y="1556792"/>
                <a:ext cx="8118499" cy="4408905"/>
                <a:chOff x="994171" y="1930400"/>
                <a:chExt cx="7558802" cy="4408905"/>
              </a:xfrm>
            </p:grpSpPr>
            <p:sp>
              <p:nvSpPr>
                <p:cNvPr id="7" name="AutoShape 2"/>
                <p:cNvSpPr>
                  <a:spLocks noChangeArrowheads="1"/>
                </p:cNvSpPr>
                <p:nvPr/>
              </p:nvSpPr>
              <p:spPr bwMode="auto">
                <a:xfrm rot="16200000">
                  <a:off x="3468688" y="3551237"/>
                  <a:ext cx="793750" cy="1412875"/>
                </a:xfrm>
                <a:prstGeom prst="rtTriangle">
                  <a:avLst/>
                </a:prstGeom>
                <a:solidFill>
                  <a:srgbClr val="FFFF00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" name="AutoShape 3"/>
                <p:cNvSpPr>
                  <a:spLocks noChangeArrowheads="1"/>
                </p:cNvSpPr>
                <p:nvPr/>
              </p:nvSpPr>
              <p:spPr bwMode="auto">
                <a:xfrm>
                  <a:off x="5345613" y="3860800"/>
                  <a:ext cx="778002" cy="792163"/>
                </a:xfrm>
                <a:prstGeom prst="rtTriangle">
                  <a:avLst/>
                </a:prstGeom>
                <a:solidFill>
                  <a:srgbClr val="FFFF00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" name="Rectangle 4"/>
                <p:cNvSpPr>
                  <a:spLocks noChangeArrowheads="1"/>
                </p:cNvSpPr>
                <p:nvPr/>
              </p:nvSpPr>
              <p:spPr bwMode="auto">
                <a:xfrm>
                  <a:off x="4552071" y="3860800"/>
                  <a:ext cx="791455" cy="792163"/>
                </a:xfrm>
                <a:prstGeom prst="rect">
                  <a:avLst/>
                </a:prstGeom>
                <a:solidFill>
                  <a:srgbClr val="FFCC99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" name="AutoShape 5"/>
                <p:cNvSpPr>
                  <a:spLocks noChangeArrowheads="1"/>
                </p:cNvSpPr>
                <p:nvPr/>
              </p:nvSpPr>
              <p:spPr bwMode="auto">
                <a:xfrm rot="8696" flipV="1">
                  <a:off x="3155950" y="3860800"/>
                  <a:ext cx="1404938" cy="788988"/>
                </a:xfrm>
                <a:prstGeom prst="rtTriangle">
                  <a:avLst/>
                </a:prstGeom>
                <a:solidFill>
                  <a:srgbClr val="FFCC99"/>
                </a:solidFill>
                <a:ln w="9525" algn="ctr">
                  <a:solidFill>
                    <a:srgbClr val="FFCC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" name="Rectangle 6"/>
                <p:cNvSpPr>
                  <a:spLocks noChangeArrowheads="1"/>
                </p:cNvSpPr>
                <p:nvPr/>
              </p:nvSpPr>
              <p:spPr bwMode="auto">
                <a:xfrm>
                  <a:off x="2066925" y="3860800"/>
                  <a:ext cx="1092200" cy="792163"/>
                </a:xfrm>
                <a:prstGeom prst="rect">
                  <a:avLst/>
                </a:prstGeom>
                <a:solidFill>
                  <a:srgbClr val="FFCC99"/>
                </a:solidFill>
                <a:ln w="9525" algn="ctr">
                  <a:solidFill>
                    <a:srgbClr val="FFCC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Line 8"/>
                <p:cNvSpPr>
                  <a:spLocks noChangeShapeType="1"/>
                </p:cNvSpPr>
                <p:nvPr/>
              </p:nvSpPr>
              <p:spPr bwMode="auto">
                <a:xfrm>
                  <a:off x="2066925" y="1930400"/>
                  <a:ext cx="0" cy="403225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13" name="Line 9"/>
                <p:cNvSpPr>
                  <a:spLocks noChangeShapeType="1"/>
                </p:cNvSpPr>
                <p:nvPr/>
              </p:nvSpPr>
              <p:spPr bwMode="auto">
                <a:xfrm>
                  <a:off x="2066925" y="5949950"/>
                  <a:ext cx="6357924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91020" y="2112348"/>
                  <a:ext cx="920468" cy="33855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2000" dirty="0" smtClean="0">
                      <a:latin typeface="Arial" charset="0"/>
                    </a:rPr>
                    <a:t>Price</a:t>
                  </a:r>
                  <a:endParaRPr lang="en-AU" sz="2000" dirty="0">
                    <a:latin typeface="Arial" charset="0"/>
                  </a:endParaRPr>
                </a:p>
              </p:txBody>
            </p:sp>
            <p:sp>
              <p:nvSpPr>
                <p:cNvPr id="1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132638" y="6000751"/>
                  <a:ext cx="1367287" cy="33855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ct val="0"/>
                    </a:spcBef>
                  </a:pPr>
                  <a:r>
                    <a:rPr lang="en-US" sz="2000" dirty="0" smtClean="0">
                      <a:latin typeface="Arial" charset="0"/>
                    </a:rPr>
                    <a:t>Quantity</a:t>
                  </a:r>
                  <a:endParaRPr lang="en-AU" sz="1800" dirty="0">
                    <a:latin typeface="Arial" charset="0"/>
                  </a:endParaRPr>
                </a:p>
              </p:txBody>
            </p:sp>
            <p:sp>
              <p:nvSpPr>
                <p:cNvPr id="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754188" y="5900738"/>
                  <a:ext cx="390525" cy="4000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>
                      <a:latin typeface="Arial" charset="0"/>
                    </a:rPr>
                    <a:t>0</a:t>
                  </a:r>
                  <a:endParaRPr lang="en-AU" sz="2000">
                    <a:latin typeface="Arial" charset="0"/>
                  </a:endParaRPr>
                </a:p>
              </p:txBody>
            </p:sp>
            <p:sp>
              <p:nvSpPr>
                <p:cNvPr id="17" name="Line 14"/>
                <p:cNvSpPr>
                  <a:spLocks noChangeShapeType="1"/>
                </p:cNvSpPr>
                <p:nvPr/>
              </p:nvSpPr>
              <p:spPr bwMode="auto">
                <a:xfrm>
                  <a:off x="3881680" y="2234877"/>
                  <a:ext cx="2979512" cy="3240361"/>
                </a:xfrm>
                <a:prstGeom prst="line">
                  <a:avLst/>
                </a:prstGeom>
                <a:noFill/>
                <a:ln w="3492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4548188" y="3933825"/>
                  <a:ext cx="0" cy="2016125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066926" y="2522909"/>
                  <a:ext cx="4943244" cy="2706315"/>
                </a:xfrm>
                <a:prstGeom prst="line">
                  <a:avLst/>
                </a:prstGeom>
                <a:noFill/>
                <a:ln w="349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2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000477" y="2150844"/>
                  <a:ext cx="1552496" cy="83099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AU" sz="2400" dirty="0" smtClean="0">
                      <a:latin typeface="Arial" charset="0"/>
                    </a:rPr>
                    <a:t>Domestic supply</a:t>
                  </a:r>
                  <a:endParaRPr lang="en-AU" sz="2400" dirty="0">
                    <a:latin typeface="Arial" charset="0"/>
                  </a:endParaRPr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>
                  <a:off x="2066926" y="4652963"/>
                  <a:ext cx="6060561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22" name="Line 19"/>
                <p:cNvSpPr>
                  <a:spLocks noChangeShapeType="1"/>
                </p:cNvSpPr>
                <p:nvPr/>
              </p:nvSpPr>
              <p:spPr bwMode="auto">
                <a:xfrm>
                  <a:off x="6094378" y="4683150"/>
                  <a:ext cx="46037" cy="1239837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23" name="Oval 20"/>
                <p:cNvSpPr>
                  <a:spLocks noChangeArrowheads="1"/>
                </p:cNvSpPr>
                <p:nvPr/>
              </p:nvSpPr>
              <p:spPr bwMode="auto">
                <a:xfrm>
                  <a:off x="3079750" y="4581525"/>
                  <a:ext cx="120650" cy="111125"/>
                </a:xfrm>
                <a:prstGeom prst="ellipse">
                  <a:avLst/>
                </a:prstGeom>
                <a:solidFill>
                  <a:srgbClr val="FF66FF"/>
                </a:solidFill>
                <a:ln w="254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24" name="Oval 21"/>
                <p:cNvSpPr>
                  <a:spLocks noChangeArrowheads="1"/>
                </p:cNvSpPr>
                <p:nvPr/>
              </p:nvSpPr>
              <p:spPr bwMode="auto">
                <a:xfrm>
                  <a:off x="6041827" y="4594208"/>
                  <a:ext cx="120650" cy="111125"/>
                </a:xfrm>
                <a:prstGeom prst="ellipse">
                  <a:avLst/>
                </a:prstGeom>
                <a:solidFill>
                  <a:srgbClr val="FF66FF"/>
                </a:solidFill>
                <a:ln w="254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2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535238" y="4029075"/>
                  <a:ext cx="623887" cy="4000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>
                      <a:latin typeface="Arial" charset="0"/>
                    </a:rPr>
                    <a:t>A</a:t>
                  </a:r>
                  <a:endParaRPr lang="en-AU" sz="2000">
                    <a:latin typeface="Arial" charset="0"/>
                  </a:endParaRPr>
                </a:p>
              </p:txBody>
            </p:sp>
            <p:sp>
              <p:nvSpPr>
                <p:cNvPr id="2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814763" y="4200525"/>
                  <a:ext cx="623887" cy="4000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>
                      <a:latin typeface="Arial" charset="0"/>
                    </a:rPr>
                    <a:t>C</a:t>
                  </a:r>
                  <a:endParaRPr lang="en-AU" sz="2000">
                    <a:latin typeface="Arial" charset="0"/>
                  </a:endParaRPr>
                </a:p>
              </p:txBody>
            </p:sp>
            <p:sp>
              <p:nvSpPr>
                <p:cNvPr id="2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769321" y="4145233"/>
                  <a:ext cx="313176" cy="40829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>
                      <a:latin typeface="Arial" charset="0"/>
                    </a:rPr>
                    <a:t>B</a:t>
                  </a:r>
                  <a:endParaRPr lang="en-AU" sz="2000" dirty="0">
                    <a:latin typeface="Arial" charset="0"/>
                  </a:endParaRPr>
                </a:p>
              </p:txBody>
            </p:sp>
            <p:sp>
              <p:nvSpPr>
                <p:cNvPr id="2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371437" y="4179094"/>
                  <a:ext cx="446927" cy="4000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>
                      <a:latin typeface="Arial" charset="0"/>
                    </a:rPr>
                    <a:t>D</a:t>
                  </a:r>
                  <a:endParaRPr lang="en-AU" sz="2000" dirty="0">
                    <a:latin typeface="Arial" charset="0"/>
                  </a:endParaRPr>
                </a:p>
              </p:txBody>
            </p:sp>
            <p:sp>
              <p:nvSpPr>
                <p:cNvPr id="31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5594899" y="3963070"/>
                  <a:ext cx="521415" cy="504056"/>
                </a:xfrm>
                <a:prstGeom prst="line">
                  <a:avLst/>
                </a:prstGeom>
                <a:noFill/>
                <a:ln w="5080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32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205163" y="3933825"/>
                  <a:ext cx="1046162" cy="546100"/>
                </a:xfrm>
                <a:prstGeom prst="line">
                  <a:avLst/>
                </a:prstGeom>
                <a:noFill/>
                <a:ln w="50800">
                  <a:solidFill>
                    <a:srgbClr val="CC0000"/>
                  </a:solidFill>
                  <a:round/>
                  <a:headEnd/>
                  <a:tailEnd type="triangle" w="med" len="med"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33" name="Line 30"/>
                <p:cNvSpPr>
                  <a:spLocks noChangeShapeType="1"/>
                </p:cNvSpPr>
                <p:nvPr/>
              </p:nvSpPr>
              <p:spPr bwMode="auto">
                <a:xfrm>
                  <a:off x="2066925" y="3860800"/>
                  <a:ext cx="6060560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34" name="Line 33"/>
                <p:cNvSpPr>
                  <a:spLocks noChangeShapeType="1"/>
                </p:cNvSpPr>
                <p:nvPr/>
              </p:nvSpPr>
              <p:spPr bwMode="auto">
                <a:xfrm>
                  <a:off x="5339686" y="3877734"/>
                  <a:ext cx="31750" cy="208915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35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300288" y="3933825"/>
                  <a:ext cx="0" cy="647700"/>
                </a:xfrm>
                <a:prstGeom prst="line">
                  <a:avLst/>
                </a:prstGeom>
                <a:noFill/>
                <a:ln w="349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36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3236913" y="5734050"/>
                  <a:ext cx="1247775" cy="0"/>
                </a:xfrm>
                <a:prstGeom prst="line">
                  <a:avLst/>
                </a:prstGeom>
                <a:noFill/>
                <a:ln w="349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37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5343524" y="5732463"/>
                  <a:ext cx="698302" cy="0"/>
                </a:xfrm>
                <a:prstGeom prst="line">
                  <a:avLst/>
                </a:prstGeom>
                <a:noFill/>
                <a:ln w="349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43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6861193" y="5043190"/>
                  <a:ext cx="1638732" cy="83099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 smtClean="0">
                      <a:latin typeface="Arial" charset="0"/>
                    </a:rPr>
                    <a:t>Domestic </a:t>
                  </a:r>
                  <a:r>
                    <a:rPr lang="en-US" sz="2400" dirty="0">
                      <a:latin typeface="Arial" charset="0"/>
                    </a:rPr>
                    <a:t>demand</a:t>
                  </a:r>
                  <a:endParaRPr lang="en-AU" sz="2400" dirty="0">
                    <a:latin typeface="Arial" charset="0"/>
                  </a:endParaRPr>
                </a:p>
              </p:txBody>
            </p:sp>
            <p:sp>
              <p:nvSpPr>
                <p:cNvPr id="44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994171" y="3628431"/>
                  <a:ext cx="1191805" cy="33855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2000" dirty="0" err="1" smtClean="0">
                      <a:solidFill>
                        <a:srgbClr val="080808"/>
                      </a:solidFill>
                      <a:latin typeface="Arial" charset="0"/>
                    </a:rPr>
                    <a:t>P</a:t>
                  </a:r>
                  <a:r>
                    <a:rPr lang="en-US" sz="2000" baseline="-25000" dirty="0" err="1" smtClean="0">
                      <a:solidFill>
                        <a:srgbClr val="080808"/>
                      </a:solidFill>
                      <a:latin typeface="Arial" charset="0"/>
                    </a:rPr>
                    <a:t>Domestic</a:t>
                  </a:r>
                  <a:endParaRPr lang="en-AU" sz="2000" baseline="-25000" dirty="0">
                    <a:solidFill>
                      <a:srgbClr val="080808"/>
                    </a:solidFill>
                    <a:latin typeface="Arial" charset="0"/>
                  </a:endParaRPr>
                </a:p>
              </p:txBody>
            </p:sp>
            <p:sp>
              <p:nvSpPr>
                <p:cNvPr id="45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1227229" y="4416604"/>
                  <a:ext cx="866742" cy="33855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2000" dirty="0" err="1" smtClean="0">
                      <a:solidFill>
                        <a:srgbClr val="080808"/>
                      </a:solidFill>
                      <a:latin typeface="Arial" charset="0"/>
                    </a:rPr>
                    <a:t>P</a:t>
                  </a:r>
                  <a:r>
                    <a:rPr lang="en-US" sz="2000" baseline="-25000" dirty="0" err="1" smtClean="0">
                      <a:solidFill>
                        <a:srgbClr val="080808"/>
                      </a:solidFill>
                      <a:latin typeface="Arial" charset="0"/>
                    </a:rPr>
                    <a:t>World</a:t>
                  </a:r>
                  <a:endParaRPr lang="en-AU" sz="2000" baseline="-25000" dirty="0">
                    <a:solidFill>
                      <a:srgbClr val="080808"/>
                    </a:solidFill>
                    <a:latin typeface="Arial" charset="0"/>
                  </a:endParaRPr>
                </a:p>
              </p:txBody>
            </p:sp>
            <p:sp>
              <p:nvSpPr>
                <p:cNvPr id="46" name="Line 83"/>
                <p:cNvSpPr>
                  <a:spLocks noChangeShapeType="1"/>
                </p:cNvSpPr>
                <p:nvPr/>
              </p:nvSpPr>
              <p:spPr bwMode="auto">
                <a:xfrm>
                  <a:off x="3128963" y="4695825"/>
                  <a:ext cx="0" cy="122555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48" name="AutoShape 85"/>
                <p:cNvSpPr>
                  <a:spLocks/>
                </p:cNvSpPr>
                <p:nvPr/>
              </p:nvSpPr>
              <p:spPr bwMode="auto">
                <a:xfrm rot="16200000">
                  <a:off x="4774560" y="3662540"/>
                  <a:ext cx="309256" cy="669925"/>
                </a:xfrm>
                <a:prstGeom prst="leftBrace">
                  <a:avLst>
                    <a:gd name="adj1" fmla="val 23875"/>
                    <a:gd name="adj2" fmla="val 50000"/>
                  </a:avLst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86"/>
                <p:cNvSpPr>
                  <a:spLocks noChangeShapeType="1"/>
                </p:cNvSpPr>
                <p:nvPr/>
              </p:nvSpPr>
              <p:spPr bwMode="auto">
                <a:xfrm>
                  <a:off x="4273963" y="3473516"/>
                  <a:ext cx="648159" cy="5143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7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301460" y="2912623"/>
                  <a:ext cx="977851" cy="659559"/>
                </a:xfrm>
                <a:prstGeom prst="rect">
                  <a:avLst/>
                </a:prstGeom>
                <a:solidFill>
                  <a:srgbClr val="FFFF99">
                    <a:alpha val="90000"/>
                  </a:srgbClr>
                </a:solidFill>
                <a:ln w="9525" algn="ctr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AU" sz="1800" dirty="0" smtClean="0">
                      <a:latin typeface="Arial" charset="0"/>
                    </a:rPr>
                    <a:t>Quota (imports)</a:t>
                  </a:r>
                  <a:endParaRPr lang="en-AU" sz="1800" dirty="0">
                    <a:latin typeface="Arial" charset="0"/>
                  </a:endParaRPr>
                </a:p>
              </p:txBody>
            </p:sp>
          </p:grpSp>
          <p:sp>
            <p:nvSpPr>
              <p:cNvPr id="52" name="Text Box 24"/>
              <p:cNvSpPr txBox="1">
                <a:spLocks noChangeArrowheads="1"/>
              </p:cNvSpPr>
              <p:nvPr/>
            </p:nvSpPr>
            <p:spPr bwMode="auto">
              <a:xfrm>
                <a:off x="3707904" y="5534166"/>
                <a:ext cx="108012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080808"/>
                    </a:solidFill>
                    <a:latin typeface="Arial" charset="0"/>
                  </a:rPr>
                  <a:t>Q</a:t>
                </a:r>
                <a:r>
                  <a:rPr lang="en-US" sz="2000" baseline="-25000" dirty="0" smtClean="0">
                    <a:solidFill>
                      <a:srgbClr val="080808"/>
                    </a:solidFill>
                    <a:latin typeface="Arial" charset="0"/>
                  </a:rPr>
                  <a:t>S(quota) </a:t>
                </a:r>
                <a:endParaRPr lang="en-AU" sz="2000" baseline="-25000" dirty="0">
                  <a:solidFill>
                    <a:srgbClr val="080808"/>
                  </a:solidFill>
                  <a:latin typeface="Arial" charset="0"/>
                </a:endParaRPr>
              </a:p>
            </p:txBody>
          </p:sp>
          <p:sp>
            <p:nvSpPr>
              <p:cNvPr id="53" name="Text Box 24"/>
              <p:cNvSpPr txBox="1">
                <a:spLocks noChangeArrowheads="1"/>
              </p:cNvSpPr>
              <p:nvPr/>
            </p:nvSpPr>
            <p:spPr bwMode="auto">
              <a:xfrm>
                <a:off x="2483768" y="5542633"/>
                <a:ext cx="504056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080808"/>
                    </a:solidFill>
                    <a:latin typeface="Arial" charset="0"/>
                  </a:rPr>
                  <a:t>Q</a:t>
                </a:r>
                <a:r>
                  <a:rPr lang="en-US" sz="2000" baseline="-25000" dirty="0" smtClean="0">
                    <a:solidFill>
                      <a:srgbClr val="080808"/>
                    </a:solidFill>
                    <a:latin typeface="Arial" charset="0"/>
                  </a:rPr>
                  <a:t>S</a:t>
                </a:r>
                <a:endParaRPr lang="en-AU" sz="2000" baseline="-25000" dirty="0">
                  <a:solidFill>
                    <a:srgbClr val="080808"/>
                  </a:solidFill>
                  <a:latin typeface="Arial" charset="0"/>
                </a:endParaRPr>
              </a:p>
            </p:txBody>
          </p:sp>
          <p:sp>
            <p:nvSpPr>
              <p:cNvPr id="54" name="Text Box 26"/>
              <p:cNvSpPr txBox="1">
                <a:spLocks noChangeArrowheads="1"/>
              </p:cNvSpPr>
              <p:nvPr/>
            </p:nvSpPr>
            <p:spPr bwMode="auto">
              <a:xfrm>
                <a:off x="5724128" y="5538438"/>
                <a:ext cx="504056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Arial" charset="0"/>
                  </a:rPr>
                  <a:t>Q</a:t>
                </a:r>
                <a:r>
                  <a:rPr lang="en-US" sz="2000" baseline="-25000" dirty="0" smtClean="0">
                    <a:latin typeface="Arial" charset="0"/>
                  </a:rPr>
                  <a:t>D</a:t>
                </a:r>
                <a:endParaRPr lang="en-AU" sz="2000" baseline="-25000" dirty="0">
                  <a:latin typeface="Arial" charset="0"/>
                </a:endParaRPr>
              </a:p>
            </p:txBody>
          </p:sp>
          <p:sp>
            <p:nvSpPr>
              <p:cNvPr id="55" name="Text Box 26"/>
              <p:cNvSpPr txBox="1">
                <a:spLocks noChangeArrowheads="1"/>
              </p:cNvSpPr>
              <p:nvPr/>
            </p:nvSpPr>
            <p:spPr bwMode="auto">
              <a:xfrm>
                <a:off x="4707549" y="5538438"/>
                <a:ext cx="108012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Arial" charset="0"/>
                  </a:rPr>
                  <a:t>Q</a:t>
                </a:r>
                <a:r>
                  <a:rPr lang="en-US" sz="2000" baseline="-25000" dirty="0" smtClean="0">
                    <a:latin typeface="Arial" charset="0"/>
                  </a:rPr>
                  <a:t>D(quota)</a:t>
                </a:r>
                <a:endParaRPr lang="en-AU" sz="2000" baseline="-25000" dirty="0">
                  <a:latin typeface="Arial" charset="0"/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 bwMode="auto">
            <a:xfrm>
              <a:off x="4190233" y="2496599"/>
              <a:ext cx="830228" cy="792088"/>
            </a:xfrm>
            <a:prstGeom prst="rect">
              <a:avLst/>
            </a:prstGeom>
            <a:noFill/>
            <a:ln w="63500" cap="flat" cmpd="sng" algn="ctr">
              <a:solidFill>
                <a:srgbClr val="9933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66" name="Straight Arrow Connector 65"/>
            <p:cNvCxnSpPr>
              <a:stCxn id="58" idx="0"/>
            </p:cNvCxnSpPr>
            <p:nvPr/>
          </p:nvCxnSpPr>
          <p:spPr bwMode="auto">
            <a:xfrm flipH="1" flipV="1">
              <a:off x="4444398" y="1336004"/>
              <a:ext cx="160950" cy="1160595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9933FF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Text Box 84"/>
            <p:cNvSpPr txBox="1">
              <a:spLocks noChangeArrowheads="1"/>
            </p:cNvSpPr>
            <p:nvPr/>
          </p:nvSpPr>
          <p:spPr bwMode="auto">
            <a:xfrm>
              <a:off x="1628139" y="692696"/>
              <a:ext cx="4615269" cy="630942"/>
            </a:xfrm>
            <a:prstGeom prst="rect">
              <a:avLst/>
            </a:prstGeom>
            <a:solidFill>
              <a:srgbClr val="D8C8FC">
                <a:alpha val="84706"/>
              </a:srgbClr>
            </a:solidFill>
            <a:ln w="25400" algn="ctr">
              <a:solidFill>
                <a:srgbClr val="9933FF">
                  <a:alpha val="90000"/>
                </a:srgb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AU" sz="1750" dirty="0" smtClean="0">
                  <a:latin typeface="Arial" charset="0"/>
                </a:rPr>
                <a:t>The govt. </a:t>
              </a:r>
              <a:r>
                <a:rPr lang="en-AU" sz="1750" i="1" dirty="0" smtClean="0">
                  <a:latin typeface="Arial" charset="0"/>
                </a:rPr>
                <a:t>could</a:t>
              </a:r>
              <a:r>
                <a:rPr lang="en-AU" sz="1750" dirty="0" smtClean="0">
                  <a:latin typeface="Arial" charset="0"/>
                </a:rPr>
                <a:t> get this as revenue instead by auctioning off the quotas to foreign producers</a:t>
              </a:r>
              <a:endParaRPr lang="en-AU" sz="1750" dirty="0">
                <a:latin typeface="Arial" charset="0"/>
              </a:endParaRPr>
            </a:p>
          </p:txBody>
        </p:sp>
      </p:grpSp>
      <p:sp>
        <p:nvSpPr>
          <p:cNvPr id="74" name="Oval 32"/>
          <p:cNvSpPr>
            <a:spLocks noChangeArrowheads="1"/>
          </p:cNvSpPr>
          <p:nvPr/>
        </p:nvSpPr>
        <p:spPr bwMode="auto">
          <a:xfrm>
            <a:off x="4245832" y="2450526"/>
            <a:ext cx="134001" cy="10889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5" name="Oval 32"/>
          <p:cNvSpPr>
            <a:spLocks noChangeArrowheads="1"/>
          </p:cNvSpPr>
          <p:nvPr/>
        </p:nvSpPr>
        <p:spPr bwMode="auto">
          <a:xfrm>
            <a:off x="5116309" y="2448409"/>
            <a:ext cx="134001" cy="10889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Protectionism: other measures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389464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1900" dirty="0" smtClean="0"/>
              <a:t>Domestic price controls (price floors, price ceilings)</a:t>
            </a:r>
          </a:p>
          <a:p>
            <a:pPr eaLnBrk="1" hangingPunct="1">
              <a:lnSpc>
                <a:spcPct val="150000"/>
              </a:lnSpc>
            </a:pPr>
            <a:r>
              <a:rPr lang="en-US" sz="1900" dirty="0" smtClean="0"/>
              <a:t>Domestic subsidies / export subsidies</a:t>
            </a:r>
          </a:p>
          <a:p>
            <a:pPr>
              <a:lnSpc>
                <a:spcPct val="150000"/>
              </a:lnSpc>
            </a:pPr>
            <a:r>
              <a:rPr lang="en-US" sz="1900" dirty="0" smtClean="0"/>
              <a:t>Tied procurement laws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i.e. government departments must buy domestically</a:t>
            </a:r>
          </a:p>
          <a:p>
            <a:pPr eaLnBrk="1" hangingPunct="1">
              <a:lnSpc>
                <a:spcPct val="150000"/>
              </a:lnSpc>
            </a:pPr>
            <a:r>
              <a:rPr lang="en-US" sz="1900" dirty="0" smtClean="0"/>
              <a:t>Exchange rate manipulation</a:t>
            </a:r>
          </a:p>
          <a:p>
            <a:pPr eaLnBrk="1" hangingPunct="1">
              <a:lnSpc>
                <a:spcPct val="150000"/>
              </a:lnSpc>
            </a:pPr>
            <a:r>
              <a:rPr lang="en-US" sz="1900" dirty="0" smtClean="0"/>
              <a:t>Intellectual property laws</a:t>
            </a:r>
          </a:p>
          <a:p>
            <a:pPr eaLnBrk="1" hangingPunct="1">
              <a:lnSpc>
                <a:spcPct val="150000"/>
              </a:lnSpc>
            </a:pPr>
            <a:r>
              <a:rPr lang="en-US" sz="1900" dirty="0" smtClean="0"/>
              <a:t>Quarantines</a:t>
            </a:r>
          </a:p>
          <a:p>
            <a:pPr eaLnBrk="1" hangingPunct="1">
              <a:lnSpc>
                <a:spcPct val="150000"/>
              </a:lnSpc>
            </a:pPr>
            <a:r>
              <a:rPr lang="en-US" sz="1900" dirty="0" smtClean="0"/>
              <a:t>Embargos</a:t>
            </a:r>
          </a:p>
          <a:p>
            <a:pPr eaLnBrk="1" hangingPunct="1">
              <a:lnSpc>
                <a:spcPct val="150000"/>
              </a:lnSpc>
            </a:pPr>
            <a:r>
              <a:rPr lang="en-US" sz="1900" dirty="0" smtClean="0"/>
              <a:t>Product standards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36096" y="4005064"/>
            <a:ext cx="3168352" cy="1323439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u="sng" dirty="0" smtClean="0">
                <a:latin typeface="Calibri" pitchFamily="34" charset="0"/>
              </a:rPr>
              <a:t>Note: </a:t>
            </a:r>
          </a:p>
          <a:p>
            <a:r>
              <a:rPr lang="en-AU" sz="2000" dirty="0" smtClean="0">
                <a:latin typeface="Calibri" pitchFamily="34" charset="0"/>
              </a:rPr>
              <a:t>Governments sometimes have good reasons to implement these measures!</a:t>
            </a:r>
            <a:endParaRPr lang="en-AU" sz="20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620688"/>
            <a:ext cx="84969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Calibri" pitchFamily="34" charset="0"/>
              </a:rPr>
              <a:t>Year of trade liberalisation:</a:t>
            </a:r>
          </a:p>
          <a:p>
            <a:r>
              <a:rPr lang="en-AU" sz="2800" dirty="0" smtClean="0">
                <a:latin typeface="Calibri" pitchFamily="34" charset="0"/>
              </a:rPr>
              <a:t>South Korea: 1962		China: 1978		India: 1991</a:t>
            </a:r>
            <a:endParaRPr lang="en-AU" sz="28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19" y="1628800"/>
            <a:ext cx="864096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Free trade v. protectionism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84784"/>
            <a:ext cx="7488832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sz="2000" b="1" dirty="0" smtClean="0"/>
              <a:t>The (bad) arguments for protection: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cs typeface="+mn-cs"/>
              </a:rPr>
              <a:t>Infant-industry argument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cs typeface="+mn-cs"/>
              </a:rPr>
              <a:t>Argument is that industries need time to establish, so that they can compete with overseas firm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cs typeface="+mn-cs"/>
              </a:rPr>
              <a:t>But can governments pick winners?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>
                <a:cs typeface="+mn-cs"/>
              </a:rPr>
              <a:t>How do we know if the industry is an are of comparative advantage?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cs typeface="+mn-cs"/>
              </a:rPr>
              <a:t>And does the ‘infant’ ever grow up?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>
                <a:cs typeface="+mn-cs"/>
              </a:rPr>
              <a:t>Elite capture of protectionist policies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Free trade v. protectionism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556792"/>
            <a:ext cx="7272808" cy="473884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The (bad) arguments for protection (cont.):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The dumping argument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Foreign firms may dump cheap products on a country that undercut local businesses and drive them out of business, allowing the foreign firms to capture the industry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But in practice, few foreign firms have enough power to dominate a market where there more foreign competition is allowed!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Free trade v. protectionism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14488"/>
            <a:ext cx="7416824" cy="326231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200" b="1" dirty="0" smtClean="0"/>
              <a:t>The (bad) arguments for protection (cont.):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/>
              <a:t>Saves jobs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International trade does destroy jobs, but it creates jobs too – price signals reallocate labour to where they are more efficient!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Free trade v. protectionism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14488"/>
            <a:ext cx="7128792" cy="416278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200" b="1" dirty="0" smtClean="0"/>
              <a:t>The (bad) arguments for protection (cont.):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Allows rich countries to compete with cheap foreign labour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Wages are related to </a:t>
            </a:r>
            <a:r>
              <a:rPr lang="en-US" sz="2000" b="1" dirty="0" smtClean="0"/>
              <a:t>productivity</a:t>
            </a:r>
            <a:r>
              <a:rPr lang="en-US" sz="2000" dirty="0" smtClean="0"/>
              <a:t> when there is free competition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Rich countries have higher average productivity…  so they don’t need protection to compete!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Free trade v. protectionism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14488"/>
            <a:ext cx="7416824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sz="2200" b="1" dirty="0" smtClean="0"/>
              <a:t>The (bad) arguments for protection (cont.):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Prevent rich countries exploiting developing countries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Trading with developing countries increases the demand for their products, thus leading to increases in wages…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628800"/>
            <a:ext cx="6813400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200" dirty="0" smtClean="0"/>
              <a:t>Gains from trade (again!)</a:t>
            </a:r>
          </a:p>
          <a:p>
            <a:pPr eaLnBrk="1" hangingPunct="1">
              <a:lnSpc>
                <a:spcPct val="150000"/>
              </a:lnSpc>
            </a:pPr>
            <a:r>
              <a:rPr lang="en-US" sz="2200" dirty="0" smtClean="0"/>
              <a:t>Protectionism: import tariff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Protectionism: import quota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Protectionism: other measures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Free-trade v. </a:t>
            </a:r>
            <a:r>
              <a:rPr lang="en-US" sz="2200" dirty="0" smtClean="0"/>
              <a:t>protectionism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A quick case study: Tommy </a:t>
            </a:r>
            <a:r>
              <a:rPr lang="en-US" sz="2200" dirty="0" err="1" smtClean="0"/>
              <a:t>Tomscoll’s</a:t>
            </a:r>
            <a:r>
              <a:rPr lang="en-US" sz="2200" dirty="0" smtClean="0"/>
              <a:t> embargoes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Foreign exchange markets: an introduction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Free trade v. protectionism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14488"/>
            <a:ext cx="7416824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sz="2200" b="1" dirty="0" smtClean="0"/>
              <a:t>The (bad) arguments for protection (cont.):</a:t>
            </a:r>
          </a:p>
          <a:p>
            <a:pPr>
              <a:lnSpc>
                <a:spcPct val="150000"/>
              </a:lnSpc>
            </a:pPr>
            <a:r>
              <a:rPr lang="en-US" sz="2100" dirty="0" err="1" smtClean="0"/>
              <a:t>Penalises</a:t>
            </a:r>
            <a:r>
              <a:rPr lang="en-US" sz="2100" dirty="0" smtClean="0"/>
              <a:t> lax environmental standards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Often, poor countries need to increase their income in order to improve their capacity to undertake environmental protection</a:t>
            </a:r>
          </a:p>
          <a:p>
            <a:pPr lvl="4">
              <a:lnSpc>
                <a:spcPct val="150000"/>
              </a:lnSpc>
            </a:pPr>
            <a:r>
              <a:rPr lang="en-US" sz="2100" dirty="0" smtClean="0"/>
              <a:t>The Environmental Kuznets Curve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Not trading with developing countries denies them this chance to increase protection!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70056" y="727056"/>
            <a:ext cx="5072098" cy="42862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ts val="2600"/>
              </a:lnSpc>
              <a:defRPr/>
            </a:pPr>
            <a:r>
              <a:rPr lang="en-AU" sz="2800" dirty="0" smtClean="0"/>
              <a:t>Environmental Kuznets Curve</a:t>
            </a:r>
            <a:br>
              <a:rPr lang="en-AU" sz="2800" dirty="0" smtClean="0"/>
            </a:b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58" y="1260460"/>
            <a:ext cx="7572428" cy="457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80728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Free trade v. protectionism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56792"/>
            <a:ext cx="6408712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sz="2200" b="1" dirty="0" smtClean="0"/>
              <a:t>Conclusion?</a:t>
            </a:r>
          </a:p>
          <a:p>
            <a:pPr eaLnBrk="1" hangingPunct="1">
              <a:lnSpc>
                <a:spcPct val="150000"/>
              </a:lnSpc>
            </a:pPr>
            <a:r>
              <a:rPr lang="en-US" sz="2200" i="1" dirty="0" smtClean="0"/>
              <a:t>Overall</a:t>
            </a:r>
            <a:r>
              <a:rPr lang="en-US" sz="2200" dirty="0" smtClean="0"/>
              <a:t>, the empirical evidence points toward free trade being the </a:t>
            </a:r>
            <a:r>
              <a:rPr lang="en-US" sz="2200" b="1" dirty="0" smtClean="0"/>
              <a:t>much better choice</a:t>
            </a:r>
            <a:endParaRPr lang="en-US" sz="2200" b="1" i="1" dirty="0" smtClean="0"/>
          </a:p>
          <a:p>
            <a:pPr eaLnBrk="1" hangingPunct="1">
              <a:lnSpc>
                <a:spcPct val="150000"/>
              </a:lnSpc>
            </a:pPr>
            <a:r>
              <a:rPr lang="en-US" sz="2200" dirty="0" smtClean="0"/>
              <a:t>But whilst free trade creates more winners…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200" dirty="0" smtClean="0"/>
              <a:t> 			</a:t>
            </a:r>
            <a:r>
              <a:rPr lang="en-US" sz="2200" dirty="0" smtClean="0"/>
              <a:t>…</a:t>
            </a:r>
            <a:r>
              <a:rPr lang="en-US" sz="2200" dirty="0" smtClean="0"/>
              <a:t>it does also create </a:t>
            </a:r>
            <a:r>
              <a:rPr lang="en-US" sz="2200" dirty="0" smtClean="0"/>
              <a:t>losers</a:t>
            </a:r>
            <a:endParaRPr lang="en-US" sz="22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80728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Free trade v. protectionism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56792"/>
            <a:ext cx="6768752" cy="4608512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Char char="•"/>
            </a:pPr>
            <a:r>
              <a:rPr lang="en-US" sz="2050" dirty="0" smtClean="0"/>
              <a:t>Losses to the losers are highly concentrated, whilst the benefits to the winners (usually consumers) are thinly spread</a:t>
            </a:r>
          </a:p>
          <a:p>
            <a:pPr marL="1200150" lvl="3" indent="-342900">
              <a:lnSpc>
                <a:spcPct val="150000"/>
              </a:lnSpc>
            </a:pPr>
            <a:r>
              <a:rPr lang="en-US" sz="2050" dirty="0" smtClean="0"/>
              <a:t>Consumers are usually not even aware how they are benefitting</a:t>
            </a:r>
            <a:r>
              <a:rPr lang="en-US" sz="2050" dirty="0" smtClean="0"/>
              <a:t>!!</a:t>
            </a:r>
          </a:p>
          <a:p>
            <a:pPr marL="342900" lvl="1" indent="-342900">
              <a:lnSpc>
                <a:spcPct val="150000"/>
              </a:lnSpc>
              <a:buChar char="•"/>
            </a:pPr>
            <a:r>
              <a:rPr lang="en-US" sz="2050" dirty="0" smtClean="0"/>
              <a:t>Compelling argument </a:t>
            </a:r>
            <a:r>
              <a:rPr lang="en-US" sz="2050" dirty="0" smtClean="0"/>
              <a:t>that economic losers should be compensated </a:t>
            </a:r>
            <a:r>
              <a:rPr lang="en-US" sz="2050" dirty="0" smtClean="0"/>
              <a:t>so that they can adjust to the new economic reality</a:t>
            </a:r>
          </a:p>
          <a:p>
            <a:pPr marL="1200150" lvl="3" indent="-342900">
              <a:lnSpc>
                <a:spcPct val="150000"/>
              </a:lnSpc>
            </a:pPr>
            <a:r>
              <a:rPr lang="en-US" sz="2050" dirty="0" smtClean="0"/>
              <a:t>E.g. Provision of training</a:t>
            </a:r>
            <a:endParaRPr lang="en-US" sz="205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80728"/>
            <a:ext cx="8358214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quick case study: Tommy </a:t>
            </a:r>
            <a:r>
              <a:rPr lang="en-US" sz="2800" dirty="0" err="1" smtClean="0"/>
              <a:t>Tomscoll’s</a:t>
            </a:r>
            <a:r>
              <a:rPr lang="en-US" sz="2800" dirty="0" smtClean="0"/>
              <a:t> embargos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00808"/>
            <a:ext cx="6912768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Tommy </a:t>
            </a:r>
            <a:r>
              <a:rPr lang="en-US" sz="2400" dirty="0" err="1" smtClean="0"/>
              <a:t>Tomscoll</a:t>
            </a:r>
            <a:r>
              <a:rPr lang="en-US" sz="2400" dirty="0" smtClean="0"/>
              <a:t> is PNG’s Minister for Agriculture and Livestock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Embargo = prohibition of imports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Placed embargos: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April 2015 – raw poultry from Australia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August 2015 – Australian vegetables</a:t>
            </a:r>
          </a:p>
          <a:p>
            <a:pPr lvl="4">
              <a:lnSpc>
                <a:spcPct val="150000"/>
              </a:lnSpc>
            </a:pPr>
            <a:r>
              <a:rPr lang="en-US" sz="2400" b="1" dirty="0" smtClean="0"/>
              <a:t>DURING A DROUGHT!!</a:t>
            </a:r>
          </a:p>
        </p:txBody>
      </p:sp>
      <p:pic>
        <p:nvPicPr>
          <p:cNvPr id="2050" name="Picture 2" descr="Agriculture Minister, Tommy Tomscoll. Credit: PNG Lo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248" y="2492896"/>
            <a:ext cx="2000250" cy="2428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80728"/>
            <a:ext cx="8358214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quick case study: Tommy </a:t>
            </a:r>
            <a:r>
              <a:rPr lang="en-US" sz="2800" dirty="0" err="1" smtClean="0"/>
              <a:t>Tomscoll’s</a:t>
            </a:r>
            <a:r>
              <a:rPr lang="en-US" sz="2800" dirty="0" smtClean="0"/>
              <a:t> embargos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00808"/>
            <a:ext cx="7272808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Result?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Massive shortages!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Massive increases in the price of onions, garlic; increases in price of capsicum, eggplant, tomatoes, poultry + more!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Many regional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 could simply not source onion and garlic at all!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0151122-cr03-browngol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99992" y="3140968"/>
            <a:ext cx="203200" cy="203200"/>
          </a:xfrm>
          <a:prstGeom prst="rect">
            <a:avLst/>
          </a:prstGeom>
        </p:spPr>
      </p:pic>
      <p:pic>
        <p:nvPicPr>
          <p:cNvPr id="2050" name="Picture 2" descr="http://looppacificassets.s3.amazonaws.com/styles/carousel_large/s3/thumbnails/image/11cy-onion.jpg?itok=qQrG0IA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630313"/>
            <a:ext cx="8630559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80728"/>
            <a:ext cx="8358214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quick case study: Tommy </a:t>
            </a:r>
            <a:r>
              <a:rPr lang="en-US" sz="2800" dirty="0" err="1" smtClean="0"/>
              <a:t>Tomscoll’s</a:t>
            </a:r>
            <a:r>
              <a:rPr lang="en-US" sz="2800" dirty="0" smtClean="0"/>
              <a:t> embargos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00808"/>
            <a:ext cx="7272808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Who benefitted from the embargo?</a:t>
            </a:r>
          </a:p>
          <a:p>
            <a:pPr lvl="1">
              <a:lnSpc>
                <a:spcPct val="150000"/>
              </a:lnSpc>
            </a:pPr>
            <a:endParaRPr lang="en-US" sz="2400" dirty="0" smtClean="0"/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Who suffered from the embargo?</a:t>
            </a:r>
          </a:p>
          <a:p>
            <a:pPr eaLnBrk="1" hangingPunct="1">
              <a:lnSpc>
                <a:spcPct val="150000"/>
              </a:lnSpc>
            </a:pPr>
            <a:endParaRPr lang="en-US" sz="2400" dirty="0" smtClean="0"/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Was the benefit of the embargo greater than the cost it created?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80728"/>
            <a:ext cx="8358214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quick case study: Tommy </a:t>
            </a:r>
            <a:r>
              <a:rPr lang="en-US" sz="2800" dirty="0" err="1" smtClean="0"/>
              <a:t>Tomscoll’s</a:t>
            </a:r>
            <a:r>
              <a:rPr lang="en-US" sz="2800" dirty="0" smtClean="0"/>
              <a:t> embargos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00808"/>
            <a:ext cx="7488832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400" dirty="0" smtClean="0"/>
              <a:t>The National, 23 January, 2016: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‘Farmers must be encouraged to grow vegetables to meet local demand "</a:t>
            </a:r>
            <a:r>
              <a:rPr lang="en-AU" sz="2000" i="1" dirty="0" smtClean="0"/>
              <a:t>because we cannot continue to import vegetables forever</a:t>
            </a:r>
            <a:r>
              <a:rPr lang="en-AU" sz="2000" dirty="0" smtClean="0"/>
              <a:t>", Prime Minister Peter O’Neill says.</a:t>
            </a:r>
          </a:p>
          <a:p>
            <a:pPr lvl="3">
              <a:lnSpc>
                <a:spcPct val="150000"/>
              </a:lnSpc>
            </a:pPr>
            <a:r>
              <a:rPr lang="en-AU" sz="2400" dirty="0" smtClean="0"/>
              <a:t>Does this make sense??</a:t>
            </a:r>
          </a:p>
          <a:p>
            <a:pPr>
              <a:lnSpc>
                <a:spcPct val="150000"/>
              </a:lnSpc>
            </a:pPr>
            <a:r>
              <a:rPr lang="en-AU" sz="2400" dirty="0" smtClean="0"/>
              <a:t>In my opinion, the self-sufficiency argument against trade is a </a:t>
            </a:r>
            <a:r>
              <a:rPr lang="en-AU" sz="2400" i="1" dirty="0" smtClean="0"/>
              <a:t>very weak</a:t>
            </a:r>
            <a:r>
              <a:rPr lang="en-AU" sz="2400" dirty="0" smtClean="0"/>
              <a:t> argument!</a:t>
            </a:r>
            <a:endParaRPr lang="en-US" sz="24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80728"/>
            <a:ext cx="8358214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quick case study: Tommy </a:t>
            </a:r>
            <a:r>
              <a:rPr lang="en-US" sz="2800" dirty="0" err="1" smtClean="0"/>
              <a:t>Tomscoll’s</a:t>
            </a:r>
            <a:r>
              <a:rPr lang="en-US" sz="2800" dirty="0" smtClean="0"/>
              <a:t> embargos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00808"/>
            <a:ext cx="720080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Both embargos lifted in late January 2016 in response to public pressure, and ongoing concerns from the drought</a:t>
            </a:r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Verdict?  By any economic analysis:</a:t>
            </a:r>
          </a:p>
          <a:p>
            <a:pPr>
              <a:buNone/>
            </a:pPr>
            <a:r>
              <a:rPr lang="en-US" sz="2400" b="1" dirty="0" smtClean="0"/>
              <a:t>		</a:t>
            </a:r>
            <a:endParaRPr lang="en-US" sz="1000" b="1" dirty="0" smtClean="0"/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		A VERY BAD ECONOMIC POLICY!!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Gains from trade (again!)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957416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sz="2200" u="sng" dirty="0" smtClean="0"/>
              <a:t>A quick recap: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Absolute advantage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Comparative advantage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Gains from trade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What did we prove earlier? (see: Lecture 2)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Does trade always create winners?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Let’s investigate…</a:t>
            </a:r>
          </a:p>
          <a:p>
            <a:pPr lvl="2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14856" y="836712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Foreign exchange markets: an introduction</a:t>
            </a:r>
            <a:endParaRPr lang="en-US" dirty="0" smtClean="0"/>
          </a:p>
        </p:txBody>
      </p:sp>
      <p:grpSp>
        <p:nvGrpSpPr>
          <p:cNvPr id="2" name="Group 4"/>
          <p:cNvGrpSpPr/>
          <p:nvPr/>
        </p:nvGrpSpPr>
        <p:grpSpPr>
          <a:xfrm>
            <a:off x="323528" y="1110229"/>
            <a:ext cx="8424936" cy="4951129"/>
            <a:chOff x="354191" y="1412875"/>
            <a:chExt cx="8908243" cy="4807972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443038" y="1412875"/>
              <a:ext cx="7724775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A50021"/>
                </a:buClr>
                <a:buFont typeface="Arial" charset="0"/>
                <a:buNone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066925" y="1904758"/>
              <a:ext cx="0" cy="391343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066925" y="5805488"/>
              <a:ext cx="6943725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54191" y="1846526"/>
              <a:ext cx="1636448" cy="19427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dirty="0" smtClean="0">
                  <a:latin typeface="Arial" charset="0"/>
                </a:rPr>
                <a:t>Price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dirty="0" smtClean="0">
                  <a:latin typeface="Arial" charset="0"/>
                </a:rPr>
                <a:t>(Domestic currency in terms of for. currency)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dirty="0" smtClean="0">
                  <a:latin typeface="Arial" charset="0"/>
                </a:rPr>
                <a:t>($ / ¥) 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7054408" y="5876925"/>
              <a:ext cx="1902996" cy="3287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000" dirty="0" smtClean="0">
                  <a:latin typeface="Arial" charset="0"/>
                </a:rPr>
                <a:t>Quantity (of $) 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676400" y="5734050"/>
              <a:ext cx="390525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Arial" charset="0"/>
                </a:rPr>
                <a:t>0</a:t>
              </a:r>
              <a:endParaRPr lang="en-AU" sz="2000">
                <a:latin typeface="Arial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066925" y="2492375"/>
              <a:ext cx="5381625" cy="2735263"/>
            </a:xfrm>
            <a:prstGeom prst="line">
              <a:avLst/>
            </a:prstGeom>
            <a:noFill/>
            <a:ln w="34925">
              <a:solidFill>
                <a:srgbClr val="205F9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7435102" y="5063120"/>
              <a:ext cx="1810686" cy="6635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>
                  <a:latin typeface="Arial" charset="0"/>
                </a:rPr>
                <a:t>Demand for $</a:t>
              </a:r>
              <a:endParaRPr lang="en-AU" sz="2400" dirty="0">
                <a:latin typeface="Arial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2081213" y="4019550"/>
              <a:ext cx="3043237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5110163" y="4149725"/>
              <a:ext cx="0" cy="165576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846382" y="5832306"/>
              <a:ext cx="609111" cy="3885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Q*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648551" y="3804453"/>
              <a:ext cx="456833" cy="3885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80808"/>
                  </a:solidFill>
                  <a:latin typeface="Arial" charset="0"/>
                </a:rPr>
                <a:t>¥*</a:t>
              </a:r>
              <a:endParaRPr lang="en-AU" sz="2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2066925" y="2641600"/>
              <a:ext cx="5829300" cy="2874963"/>
            </a:xfrm>
            <a:prstGeom prst="line">
              <a:avLst/>
            </a:prstGeom>
            <a:noFill/>
            <a:ln w="34925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7921625" y="2265363"/>
              <a:ext cx="1340809" cy="6635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2400" dirty="0" smtClean="0">
                  <a:latin typeface="Arial" charset="0"/>
                </a:rPr>
                <a:t>Supply of $</a:t>
              </a:r>
              <a:endParaRPr lang="en-AU" sz="2400" dirty="0">
                <a:latin typeface="Arial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5041900" y="3967163"/>
              <a:ext cx="120650" cy="111125"/>
            </a:xfrm>
            <a:prstGeom prst="ellipse">
              <a:avLst/>
            </a:prstGeom>
            <a:solidFill>
              <a:srgbClr val="FF66FF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Gains from trade (again!)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556792"/>
            <a:ext cx="6741392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sz="2000" u="sng" dirty="0" smtClean="0"/>
              <a:t>New concepts: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Exports and imports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Free trade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Terms of trade: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The relative price of exports to imports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I.e. how many imports can be purchased per unit of exports?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Autarky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Economic self-sufficiency</a:t>
            </a:r>
          </a:p>
          <a:p>
            <a:pPr lvl="2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395536" y="1124744"/>
            <a:ext cx="8196554" cy="4978241"/>
            <a:chOff x="976369" y="1412875"/>
            <a:chExt cx="8666759" cy="4834300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 flipV="1">
              <a:off x="2051265" y="3370802"/>
              <a:ext cx="3020941" cy="634461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3"/>
            <p:cNvSpPr>
              <a:spLocks noChangeArrowheads="1"/>
            </p:cNvSpPr>
            <p:nvPr/>
          </p:nvSpPr>
          <p:spPr bwMode="auto">
            <a:xfrm flipV="1">
              <a:off x="5074352" y="3370803"/>
              <a:ext cx="1307873" cy="634461"/>
            </a:xfrm>
            <a:prstGeom prst="rtTriangle">
              <a:avLst/>
            </a:prstGeom>
            <a:solidFill>
              <a:srgbClr val="FFCC99"/>
            </a:solidFill>
            <a:ln w="952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 flipV="1">
              <a:off x="2041525" y="4000134"/>
              <a:ext cx="3046341" cy="1551353"/>
            </a:xfrm>
            <a:prstGeom prst="rtTriangle">
              <a:avLst/>
            </a:prstGeom>
            <a:solidFill>
              <a:srgbClr val="FFCC99"/>
            </a:solidFill>
            <a:ln w="952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2066925" y="2492375"/>
              <a:ext cx="1726581" cy="878427"/>
            </a:xfrm>
            <a:prstGeom prst="rtTriangle">
              <a:avLst/>
            </a:pr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1443038" y="1412875"/>
              <a:ext cx="7724775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A50021"/>
                </a:buClr>
                <a:buFont typeface="Arial" charset="0"/>
                <a:buNone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2066925" y="1904758"/>
              <a:ext cx="0" cy="391343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2066925" y="5805488"/>
              <a:ext cx="6943725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976369" y="1904758"/>
              <a:ext cx="171608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latin typeface="Arial" charset="0"/>
                </a:rPr>
                <a:t>Price 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7408863" y="5876925"/>
              <a:ext cx="1548540" cy="370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000" dirty="0">
                  <a:latin typeface="Arial" charset="0"/>
                </a:rPr>
                <a:t>Quantity 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1676400" y="5734050"/>
              <a:ext cx="390524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Arial" charset="0"/>
                </a:rPr>
                <a:t>0</a:t>
              </a:r>
              <a:endParaRPr lang="en-AU" sz="2000">
                <a:latin typeface="Arial" charset="0"/>
              </a:endParaRPr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2066925" y="2492375"/>
              <a:ext cx="5381625" cy="2735263"/>
            </a:xfrm>
            <a:prstGeom prst="line">
              <a:avLst/>
            </a:prstGeom>
            <a:noFill/>
            <a:ln w="34925">
              <a:solidFill>
                <a:srgbClr val="205F9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7482066" y="4936860"/>
              <a:ext cx="1810686" cy="747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>
                  <a:latin typeface="Arial" charset="0"/>
                </a:rPr>
                <a:t>Domestic demand</a:t>
              </a:r>
              <a:endParaRPr lang="en-AU" sz="2400" dirty="0">
                <a:latin typeface="Arial" charset="0"/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 flipV="1">
              <a:off x="2081213" y="4019550"/>
              <a:ext cx="3043237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5110163" y="4149725"/>
              <a:ext cx="0" cy="165576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899777" y="5806069"/>
              <a:ext cx="564814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Q*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1641958" y="3817602"/>
              <a:ext cx="781049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80808"/>
                  </a:solidFill>
                  <a:latin typeface="Arial" charset="0"/>
                </a:rPr>
                <a:t>P*</a:t>
              </a:r>
              <a:endParaRPr lang="en-AU" sz="2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 flipV="1">
              <a:off x="2066924" y="2601615"/>
              <a:ext cx="5838077" cy="2914947"/>
            </a:xfrm>
            <a:prstGeom prst="line">
              <a:avLst/>
            </a:prstGeom>
            <a:noFill/>
            <a:ln w="34925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7921625" y="2265363"/>
              <a:ext cx="1721503" cy="747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2400" dirty="0" smtClean="0">
                  <a:latin typeface="Arial" charset="0"/>
                </a:rPr>
                <a:t>Domestic supply</a:t>
              </a:r>
              <a:endParaRPr lang="en-AU" sz="2400" dirty="0">
                <a:latin typeface="Arial" charset="0"/>
              </a:endParaRPr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>
              <a:off x="2051265" y="3370802"/>
              <a:ext cx="686435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7" name="Text Box 23"/>
            <p:cNvSpPr txBox="1">
              <a:spLocks noChangeArrowheads="1"/>
            </p:cNvSpPr>
            <p:nvPr/>
          </p:nvSpPr>
          <p:spPr bwMode="auto">
            <a:xfrm>
              <a:off x="6839058" y="3370802"/>
              <a:ext cx="273851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charset="0"/>
                </a:rPr>
                <a:t>World </a:t>
              </a:r>
              <a:r>
                <a:rPr lang="en-AU" sz="2000" dirty="0" smtClean="0">
                  <a:latin typeface="Arial" charset="0"/>
                </a:rPr>
                <a:t>price (P</a:t>
              </a:r>
              <a:r>
                <a:rPr lang="en-AU" sz="2000" baseline="-25000" dirty="0" smtClean="0">
                  <a:latin typeface="Arial" charset="0"/>
                </a:rPr>
                <a:t>World</a:t>
              </a:r>
              <a:r>
                <a:rPr lang="en-AU" sz="2000" dirty="0" smtClean="0">
                  <a:latin typeface="Arial" charset="0"/>
                </a:rPr>
                <a:t>)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48" name="Text Box 24"/>
            <p:cNvSpPr txBox="1">
              <a:spLocks noChangeArrowheads="1"/>
            </p:cNvSpPr>
            <p:nvPr/>
          </p:nvSpPr>
          <p:spPr bwMode="auto">
            <a:xfrm>
              <a:off x="1558621" y="3161024"/>
              <a:ext cx="62388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80808"/>
                  </a:solidFill>
                  <a:latin typeface="Arial" charset="0"/>
                </a:rPr>
                <a:t>P</a:t>
              </a:r>
              <a:r>
                <a:rPr lang="en-US" sz="2000" baseline="-25000" dirty="0" smtClean="0">
                  <a:solidFill>
                    <a:srgbClr val="080808"/>
                  </a:solidFill>
                  <a:latin typeface="Arial" charset="0"/>
                </a:rPr>
                <a:t>W</a:t>
              </a:r>
              <a:endParaRPr lang="en-AU" sz="2000" baseline="-25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49" name="Text Box 25"/>
            <p:cNvSpPr txBox="1">
              <a:spLocks noChangeArrowheads="1"/>
            </p:cNvSpPr>
            <p:nvPr/>
          </p:nvSpPr>
          <p:spPr bwMode="auto">
            <a:xfrm>
              <a:off x="3582994" y="5809788"/>
              <a:ext cx="581261" cy="3885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</a:t>
              </a:r>
              <a:r>
                <a:rPr lang="en-US" sz="2000" baseline="-25000" dirty="0" smtClean="0">
                  <a:latin typeface="Arial" charset="0"/>
                </a:rPr>
                <a:t>D</a:t>
              </a:r>
              <a:endParaRPr lang="en-AU" sz="2000" baseline="-25000" dirty="0">
                <a:latin typeface="Arial" charset="0"/>
              </a:endParaRPr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6028390" y="5798418"/>
              <a:ext cx="598499" cy="3885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</a:t>
              </a:r>
              <a:r>
                <a:rPr lang="en-US" sz="2000" baseline="-25000" dirty="0" smtClean="0">
                  <a:latin typeface="Arial" charset="0"/>
                </a:rPr>
                <a:t>S</a:t>
              </a:r>
              <a:endParaRPr lang="en-AU" sz="2000" baseline="-25000" dirty="0">
                <a:latin typeface="Arial" charset="0"/>
              </a:endParaRPr>
            </a:p>
          </p:txBody>
        </p:sp>
        <p:sp>
          <p:nvSpPr>
            <p:cNvPr id="51" name="Oval 27"/>
            <p:cNvSpPr>
              <a:spLocks noChangeArrowheads="1"/>
            </p:cNvSpPr>
            <p:nvPr/>
          </p:nvSpPr>
          <p:spPr bwMode="auto">
            <a:xfrm>
              <a:off x="5041900" y="3967163"/>
              <a:ext cx="120650" cy="111125"/>
            </a:xfrm>
            <a:prstGeom prst="ellipse">
              <a:avLst/>
            </a:prstGeom>
            <a:solidFill>
              <a:srgbClr val="FF66FF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3793505" y="3370803"/>
              <a:ext cx="0" cy="237748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>
              <a:off x="6306085" y="3370802"/>
              <a:ext cx="1" cy="244740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3" name="AutoShape 61"/>
            <p:cNvSpPr>
              <a:spLocks/>
            </p:cNvSpPr>
            <p:nvPr/>
          </p:nvSpPr>
          <p:spPr bwMode="auto">
            <a:xfrm rot="5400000">
              <a:off x="4922693" y="1898198"/>
              <a:ext cx="330343" cy="2436442"/>
            </a:xfrm>
            <a:prstGeom prst="leftBrace">
              <a:avLst>
                <a:gd name="adj1" fmla="val 78292"/>
                <a:gd name="adj2" fmla="val 50365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62"/>
            <p:cNvSpPr txBox="1">
              <a:spLocks noChangeArrowheads="1"/>
            </p:cNvSpPr>
            <p:nvPr/>
          </p:nvSpPr>
          <p:spPr bwMode="auto">
            <a:xfrm>
              <a:off x="4509652" y="2562705"/>
              <a:ext cx="1214182" cy="3885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 smtClean="0">
                  <a:latin typeface="Arial" charset="0"/>
                </a:rPr>
                <a:t>Exports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 flipV="1">
              <a:off x="5343525" y="3510654"/>
              <a:ext cx="962562" cy="49461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H="1" flipV="1">
              <a:off x="3820363" y="3481053"/>
              <a:ext cx="989805" cy="538814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</p:grpSp>
      <p:sp>
        <p:nvSpPr>
          <p:cNvPr id="69" name="Rectangle 2"/>
          <p:cNvSpPr txBox="1">
            <a:spLocks noChangeArrowheads="1"/>
          </p:cNvSpPr>
          <p:nvPr/>
        </p:nvSpPr>
        <p:spPr bwMode="auto">
          <a:xfrm>
            <a:off x="1691680" y="836712"/>
            <a:ext cx="5616624" cy="57606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World price above domestic eq.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71" name="Text Box 58"/>
          <p:cNvSpPr txBox="1">
            <a:spLocks noChangeArrowheads="1"/>
          </p:cNvSpPr>
          <p:nvPr/>
        </p:nvSpPr>
        <p:spPr bwMode="auto">
          <a:xfrm>
            <a:off x="1331640" y="2596842"/>
            <a:ext cx="86409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CS</a:t>
            </a:r>
            <a:endParaRPr lang="en-AU" sz="2000" dirty="0">
              <a:latin typeface="Arial" charset="0"/>
            </a:endParaRPr>
          </a:p>
        </p:txBody>
      </p:sp>
      <p:sp>
        <p:nvSpPr>
          <p:cNvPr id="72" name="Text Box 58"/>
          <p:cNvSpPr txBox="1">
            <a:spLocks noChangeArrowheads="1"/>
          </p:cNvSpPr>
          <p:nvPr/>
        </p:nvSpPr>
        <p:spPr bwMode="auto">
          <a:xfrm>
            <a:off x="1547664" y="3933056"/>
            <a:ext cx="201622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</a:rPr>
              <a:t>Producer Surplus</a:t>
            </a:r>
            <a:endParaRPr lang="en-AU" sz="2000" dirty="0">
              <a:latin typeface="Arial" charset="0"/>
            </a:endParaRP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3006537" y="3075310"/>
            <a:ext cx="112603" cy="11443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7" name="Oval 30"/>
          <p:cNvSpPr>
            <a:spLocks noChangeArrowheads="1"/>
          </p:cNvSpPr>
          <p:nvPr/>
        </p:nvSpPr>
        <p:spPr bwMode="auto">
          <a:xfrm>
            <a:off x="5395501" y="3074040"/>
            <a:ext cx="112603" cy="11443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395536" y="1124744"/>
            <a:ext cx="8424936" cy="4983067"/>
            <a:chOff x="976369" y="1412875"/>
            <a:chExt cx="8908243" cy="4838986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2066925" y="4005263"/>
              <a:ext cx="3043238" cy="647700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3"/>
            <p:cNvSpPr>
              <a:spLocks noChangeArrowheads="1"/>
            </p:cNvSpPr>
            <p:nvPr/>
          </p:nvSpPr>
          <p:spPr bwMode="auto">
            <a:xfrm>
              <a:off x="5110163" y="4005263"/>
              <a:ext cx="1168400" cy="647700"/>
            </a:xfrm>
            <a:prstGeom prst="rtTriangle">
              <a:avLst/>
            </a:pr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 flipV="1">
              <a:off x="2041525" y="4652963"/>
              <a:ext cx="1741488" cy="898525"/>
            </a:xfrm>
            <a:prstGeom prst="rtTriangle">
              <a:avLst/>
            </a:prstGeom>
            <a:solidFill>
              <a:srgbClr val="FFCC99"/>
            </a:solidFill>
            <a:ln w="952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2066925" y="2492375"/>
              <a:ext cx="2963863" cy="1512888"/>
            </a:xfrm>
            <a:prstGeom prst="rtTriangle">
              <a:avLst/>
            </a:prstGeom>
            <a:solidFill>
              <a:srgbClr val="99CCFF">
                <a:alpha val="76862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1443038" y="1412875"/>
              <a:ext cx="7724775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A50021"/>
                </a:buClr>
                <a:buFont typeface="Arial" charset="0"/>
                <a:buNone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2066925" y="1904758"/>
              <a:ext cx="0" cy="391343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2066925" y="5805488"/>
              <a:ext cx="6943725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976369" y="1904758"/>
              <a:ext cx="171608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latin typeface="Arial" charset="0"/>
                </a:rPr>
                <a:t>Price 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7408863" y="5876925"/>
              <a:ext cx="1548540" cy="370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000" dirty="0">
                  <a:latin typeface="Arial" charset="0"/>
                </a:rPr>
                <a:t>Quantity 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1676400" y="5734050"/>
              <a:ext cx="390525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Arial" charset="0"/>
                </a:rPr>
                <a:t>0</a:t>
              </a:r>
              <a:endParaRPr lang="en-AU" sz="2000">
                <a:latin typeface="Arial" charset="0"/>
              </a:endParaRPr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2066925" y="2492375"/>
              <a:ext cx="5381625" cy="2735263"/>
            </a:xfrm>
            <a:prstGeom prst="line">
              <a:avLst/>
            </a:prstGeom>
            <a:noFill/>
            <a:ln w="34925">
              <a:solidFill>
                <a:srgbClr val="205F9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7482067" y="4936860"/>
              <a:ext cx="1810686" cy="747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>
                  <a:latin typeface="Arial" charset="0"/>
                </a:rPr>
                <a:t>Domestic demand</a:t>
              </a:r>
              <a:endParaRPr lang="en-AU" sz="2400" dirty="0">
                <a:latin typeface="Arial" charset="0"/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 flipV="1">
              <a:off x="2081213" y="4019550"/>
              <a:ext cx="3043237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5110163" y="4149725"/>
              <a:ext cx="0" cy="165576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886307" y="5814291"/>
              <a:ext cx="564814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Q*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1598604" y="3783013"/>
              <a:ext cx="781049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80808"/>
                  </a:solidFill>
                  <a:latin typeface="Arial" charset="0"/>
                </a:rPr>
                <a:t>P*</a:t>
              </a:r>
              <a:endParaRPr lang="en-AU" sz="2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 flipV="1">
              <a:off x="2066925" y="2641600"/>
              <a:ext cx="5829300" cy="2874963"/>
            </a:xfrm>
            <a:prstGeom prst="line">
              <a:avLst/>
            </a:prstGeom>
            <a:noFill/>
            <a:ln w="34925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7921625" y="2265363"/>
              <a:ext cx="1721503" cy="747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2400" dirty="0" smtClean="0">
                  <a:latin typeface="Arial" charset="0"/>
                </a:rPr>
                <a:t>Domestic supply</a:t>
              </a:r>
              <a:endParaRPr lang="en-AU" sz="2400" dirty="0">
                <a:latin typeface="Arial" charset="0"/>
              </a:endParaRPr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>
              <a:off x="2066925" y="4652963"/>
              <a:ext cx="686435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7" name="Text Box 23"/>
            <p:cNvSpPr txBox="1">
              <a:spLocks noChangeArrowheads="1"/>
            </p:cNvSpPr>
            <p:nvPr/>
          </p:nvSpPr>
          <p:spPr bwMode="auto">
            <a:xfrm>
              <a:off x="7146095" y="4239299"/>
              <a:ext cx="273851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charset="0"/>
                </a:rPr>
                <a:t>World </a:t>
              </a:r>
              <a:r>
                <a:rPr lang="en-AU" sz="2000" dirty="0" smtClean="0">
                  <a:latin typeface="Arial" charset="0"/>
                </a:rPr>
                <a:t>price (P</a:t>
              </a:r>
              <a:r>
                <a:rPr lang="en-AU" sz="2000" baseline="-25000" dirty="0" smtClean="0">
                  <a:latin typeface="Arial" charset="0"/>
                </a:rPr>
                <a:t>World</a:t>
              </a:r>
              <a:r>
                <a:rPr lang="en-AU" sz="2000" dirty="0" smtClean="0">
                  <a:latin typeface="Arial" charset="0"/>
                </a:rPr>
                <a:t>)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48" name="Text Box 24"/>
            <p:cNvSpPr txBox="1">
              <a:spLocks noChangeArrowheads="1"/>
            </p:cNvSpPr>
            <p:nvPr/>
          </p:nvSpPr>
          <p:spPr bwMode="auto">
            <a:xfrm>
              <a:off x="1513139" y="4465639"/>
              <a:ext cx="62388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80808"/>
                  </a:solidFill>
                  <a:latin typeface="Arial" charset="0"/>
                </a:rPr>
                <a:t>P</a:t>
              </a:r>
              <a:r>
                <a:rPr lang="en-US" sz="2000" baseline="-25000" dirty="0" smtClean="0">
                  <a:solidFill>
                    <a:srgbClr val="080808"/>
                  </a:solidFill>
                  <a:latin typeface="Arial" charset="0"/>
                </a:rPr>
                <a:t>W</a:t>
              </a:r>
              <a:endParaRPr lang="en-AU" sz="2000" baseline="-25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49" name="Text Box 25"/>
            <p:cNvSpPr txBox="1">
              <a:spLocks noChangeArrowheads="1"/>
            </p:cNvSpPr>
            <p:nvPr/>
          </p:nvSpPr>
          <p:spPr bwMode="auto">
            <a:xfrm>
              <a:off x="3582995" y="5809788"/>
              <a:ext cx="581261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</a:t>
              </a:r>
              <a:r>
                <a:rPr lang="en-US" sz="2000" baseline="-25000" dirty="0" smtClean="0">
                  <a:latin typeface="Arial" charset="0"/>
                </a:rPr>
                <a:t>S</a:t>
              </a:r>
              <a:endParaRPr lang="en-AU" sz="2000" baseline="-25000" dirty="0">
                <a:latin typeface="Arial" charset="0"/>
              </a:endParaRPr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6028390" y="5798418"/>
              <a:ext cx="598499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</a:t>
              </a:r>
              <a:r>
                <a:rPr lang="en-US" sz="2000" baseline="-25000" dirty="0" smtClean="0">
                  <a:latin typeface="Arial" charset="0"/>
                </a:rPr>
                <a:t>D</a:t>
              </a:r>
              <a:endParaRPr lang="en-AU" sz="2000" baseline="-25000" dirty="0">
                <a:latin typeface="Arial" charset="0"/>
              </a:endParaRPr>
            </a:p>
          </p:txBody>
        </p:sp>
        <p:sp>
          <p:nvSpPr>
            <p:cNvPr id="51" name="Oval 27"/>
            <p:cNvSpPr>
              <a:spLocks noChangeArrowheads="1"/>
            </p:cNvSpPr>
            <p:nvPr/>
          </p:nvSpPr>
          <p:spPr bwMode="auto">
            <a:xfrm>
              <a:off x="5041900" y="3967163"/>
              <a:ext cx="120650" cy="111125"/>
            </a:xfrm>
            <a:prstGeom prst="ellipse">
              <a:avLst/>
            </a:prstGeom>
            <a:solidFill>
              <a:srgbClr val="FF66FF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3833813" y="4652963"/>
              <a:ext cx="0" cy="11525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>
              <a:off x="6278563" y="4652963"/>
              <a:ext cx="0" cy="11525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4" name="Oval 30"/>
            <p:cNvSpPr>
              <a:spLocks noChangeArrowheads="1"/>
            </p:cNvSpPr>
            <p:nvPr/>
          </p:nvSpPr>
          <p:spPr bwMode="auto">
            <a:xfrm>
              <a:off x="3768725" y="4610100"/>
              <a:ext cx="119063" cy="111125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5" name="Oval 31"/>
            <p:cNvSpPr>
              <a:spLocks noChangeArrowheads="1"/>
            </p:cNvSpPr>
            <p:nvPr/>
          </p:nvSpPr>
          <p:spPr bwMode="auto">
            <a:xfrm>
              <a:off x="6202363" y="4581525"/>
              <a:ext cx="119062" cy="111125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63" name="AutoShape 61"/>
            <p:cNvSpPr>
              <a:spLocks/>
            </p:cNvSpPr>
            <p:nvPr/>
          </p:nvSpPr>
          <p:spPr bwMode="auto">
            <a:xfrm rot="16200000">
              <a:off x="4929116" y="3783082"/>
              <a:ext cx="330343" cy="2212975"/>
            </a:xfrm>
            <a:prstGeom prst="leftBrace">
              <a:avLst>
                <a:gd name="adj1" fmla="val 78292"/>
                <a:gd name="adj2" fmla="val 45588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62"/>
            <p:cNvSpPr txBox="1">
              <a:spLocks noChangeArrowheads="1"/>
            </p:cNvSpPr>
            <p:nvPr/>
          </p:nvSpPr>
          <p:spPr bwMode="auto">
            <a:xfrm>
              <a:off x="4102100" y="5071152"/>
              <a:ext cx="1214182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charset="0"/>
                </a:rPr>
                <a:t>Imports</a:t>
              </a:r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5343525" y="4005263"/>
              <a:ext cx="858838" cy="43180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H="1">
              <a:off x="3860800" y="4078288"/>
              <a:ext cx="827088" cy="415925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</p:grpSp>
      <p:sp>
        <p:nvSpPr>
          <p:cNvPr id="69" name="Rectangle 2"/>
          <p:cNvSpPr txBox="1">
            <a:spLocks noChangeArrowheads="1"/>
          </p:cNvSpPr>
          <p:nvPr/>
        </p:nvSpPr>
        <p:spPr bwMode="auto">
          <a:xfrm>
            <a:off x="1691680" y="836712"/>
            <a:ext cx="5616624" cy="57606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World price below domestic eq.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71" name="Text Box 58"/>
          <p:cNvSpPr txBox="1">
            <a:spLocks noChangeArrowheads="1"/>
          </p:cNvSpPr>
          <p:nvPr/>
        </p:nvSpPr>
        <p:spPr bwMode="auto">
          <a:xfrm>
            <a:off x="1475656" y="3068960"/>
            <a:ext cx="144016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Consumer Surplus</a:t>
            </a:r>
            <a:endParaRPr lang="en-AU" sz="2000" dirty="0">
              <a:latin typeface="Arial" charset="0"/>
            </a:endParaRPr>
          </a:p>
        </p:txBody>
      </p:sp>
      <p:sp>
        <p:nvSpPr>
          <p:cNvPr id="72" name="Text Box 58"/>
          <p:cNvSpPr txBox="1">
            <a:spLocks noChangeArrowheads="1"/>
          </p:cNvSpPr>
          <p:nvPr/>
        </p:nvSpPr>
        <p:spPr bwMode="auto">
          <a:xfrm>
            <a:off x="1547664" y="4581128"/>
            <a:ext cx="57606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</a:rPr>
              <a:t>PS</a:t>
            </a:r>
            <a:endParaRPr lang="en-AU" sz="2000" dirty="0">
              <a:latin typeface="Arial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Protectionism: tariffs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741392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Tariffs are taxes on international trade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Technically, both import tariffs and export tariffs are possible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However, import tariffs are </a:t>
            </a:r>
            <a:r>
              <a:rPr lang="en-US" sz="2000" i="1" dirty="0" smtClean="0"/>
              <a:t>much </a:t>
            </a:r>
            <a:r>
              <a:rPr lang="en-US" sz="2000" dirty="0" smtClean="0"/>
              <a:t>more common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The aim of import tariffs is to protect the domestic producer, and indirectly, the employees of that producer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E.g. the Australian car industry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395536" y="1124744"/>
            <a:ext cx="8424936" cy="4983067"/>
            <a:chOff x="976369" y="1412875"/>
            <a:chExt cx="8908243" cy="4838986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2066925" y="4005263"/>
              <a:ext cx="3043238" cy="647700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3"/>
            <p:cNvSpPr>
              <a:spLocks noChangeArrowheads="1"/>
            </p:cNvSpPr>
            <p:nvPr/>
          </p:nvSpPr>
          <p:spPr bwMode="auto">
            <a:xfrm>
              <a:off x="5110163" y="4005263"/>
              <a:ext cx="1168400" cy="647700"/>
            </a:xfrm>
            <a:prstGeom prst="rtTriangle">
              <a:avLst/>
            </a:pr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 flipV="1">
              <a:off x="2041525" y="4652963"/>
              <a:ext cx="1741488" cy="898525"/>
            </a:xfrm>
            <a:prstGeom prst="rtTriangle">
              <a:avLst/>
            </a:prstGeom>
            <a:solidFill>
              <a:srgbClr val="FFCC99"/>
            </a:solidFill>
            <a:ln w="952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2066925" y="2492375"/>
              <a:ext cx="2963863" cy="1512888"/>
            </a:xfrm>
            <a:prstGeom prst="rtTriangle">
              <a:avLst/>
            </a:prstGeom>
            <a:solidFill>
              <a:srgbClr val="99CCFF">
                <a:alpha val="76862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1443038" y="1412875"/>
              <a:ext cx="7724775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A50021"/>
                </a:buClr>
                <a:buFont typeface="Arial" charset="0"/>
                <a:buNone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2066925" y="1904758"/>
              <a:ext cx="0" cy="391343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2066925" y="5805488"/>
              <a:ext cx="6943725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976369" y="1904758"/>
              <a:ext cx="171608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latin typeface="Arial" charset="0"/>
                </a:rPr>
                <a:t>Price 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7408863" y="5876925"/>
              <a:ext cx="1548540" cy="370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000" dirty="0">
                  <a:latin typeface="Arial" charset="0"/>
                </a:rPr>
                <a:t>Quantity 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1676400" y="5734050"/>
              <a:ext cx="390525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Arial" charset="0"/>
                </a:rPr>
                <a:t>0</a:t>
              </a:r>
              <a:endParaRPr lang="en-AU" sz="2000">
                <a:latin typeface="Arial" charset="0"/>
              </a:endParaRPr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2066925" y="2492375"/>
              <a:ext cx="5381625" cy="2735263"/>
            </a:xfrm>
            <a:prstGeom prst="line">
              <a:avLst/>
            </a:prstGeom>
            <a:noFill/>
            <a:ln w="34925">
              <a:solidFill>
                <a:srgbClr val="205F9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7482067" y="4936860"/>
              <a:ext cx="1810686" cy="747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>
                  <a:latin typeface="Arial" charset="0"/>
                </a:rPr>
                <a:t>Domestic demand</a:t>
              </a:r>
              <a:endParaRPr lang="en-AU" sz="2400" dirty="0">
                <a:latin typeface="Arial" charset="0"/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 flipV="1">
              <a:off x="2081213" y="4019550"/>
              <a:ext cx="3043237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5110163" y="4149725"/>
              <a:ext cx="0" cy="165576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813431" y="5814291"/>
              <a:ext cx="564814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Q*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1598604" y="3783013"/>
              <a:ext cx="781049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80808"/>
                  </a:solidFill>
                  <a:latin typeface="Arial" charset="0"/>
                </a:rPr>
                <a:t>P*</a:t>
              </a:r>
              <a:endParaRPr lang="en-AU" sz="2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 flipV="1">
              <a:off x="2066925" y="2641600"/>
              <a:ext cx="5829300" cy="2874963"/>
            </a:xfrm>
            <a:prstGeom prst="line">
              <a:avLst/>
            </a:prstGeom>
            <a:noFill/>
            <a:ln w="34925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7921625" y="2265363"/>
              <a:ext cx="1721503" cy="747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2400" dirty="0" smtClean="0">
                  <a:latin typeface="Arial" charset="0"/>
                </a:rPr>
                <a:t>Domestic supply</a:t>
              </a:r>
              <a:endParaRPr lang="en-AU" sz="2400" dirty="0">
                <a:latin typeface="Arial" charset="0"/>
              </a:endParaRPr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>
              <a:off x="2066925" y="4652963"/>
              <a:ext cx="686435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7" name="Text Box 23"/>
            <p:cNvSpPr txBox="1">
              <a:spLocks noChangeArrowheads="1"/>
            </p:cNvSpPr>
            <p:nvPr/>
          </p:nvSpPr>
          <p:spPr bwMode="auto">
            <a:xfrm>
              <a:off x="7146095" y="4239299"/>
              <a:ext cx="273851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charset="0"/>
                </a:rPr>
                <a:t>World </a:t>
              </a:r>
              <a:r>
                <a:rPr lang="en-AU" sz="2000" dirty="0" smtClean="0">
                  <a:latin typeface="Arial" charset="0"/>
                </a:rPr>
                <a:t>price (P</a:t>
              </a:r>
              <a:r>
                <a:rPr lang="en-AU" sz="2000" baseline="-25000" dirty="0" smtClean="0">
                  <a:latin typeface="Arial" charset="0"/>
                </a:rPr>
                <a:t>World</a:t>
              </a:r>
              <a:r>
                <a:rPr lang="en-AU" sz="2000" dirty="0" smtClean="0">
                  <a:latin typeface="Arial" charset="0"/>
                </a:rPr>
                <a:t>)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48" name="Text Box 24"/>
            <p:cNvSpPr txBox="1">
              <a:spLocks noChangeArrowheads="1"/>
            </p:cNvSpPr>
            <p:nvPr/>
          </p:nvSpPr>
          <p:spPr bwMode="auto">
            <a:xfrm>
              <a:off x="1513139" y="4465639"/>
              <a:ext cx="62388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80808"/>
                  </a:solidFill>
                  <a:latin typeface="Arial" charset="0"/>
                </a:rPr>
                <a:t>P</a:t>
              </a:r>
              <a:r>
                <a:rPr lang="en-US" sz="2000" baseline="-25000" dirty="0" smtClean="0">
                  <a:solidFill>
                    <a:srgbClr val="080808"/>
                  </a:solidFill>
                  <a:latin typeface="Arial" charset="0"/>
                </a:rPr>
                <a:t>W</a:t>
              </a:r>
              <a:endParaRPr lang="en-AU" sz="2000" baseline="-25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49" name="Text Box 25"/>
            <p:cNvSpPr txBox="1">
              <a:spLocks noChangeArrowheads="1"/>
            </p:cNvSpPr>
            <p:nvPr/>
          </p:nvSpPr>
          <p:spPr bwMode="auto">
            <a:xfrm>
              <a:off x="3582995" y="5809788"/>
              <a:ext cx="581261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</a:t>
              </a:r>
              <a:r>
                <a:rPr lang="en-US" sz="2000" baseline="-25000" dirty="0" smtClean="0">
                  <a:latin typeface="Arial" charset="0"/>
                </a:rPr>
                <a:t>S</a:t>
              </a:r>
              <a:endParaRPr lang="en-AU" sz="2000" baseline="-25000" dirty="0">
                <a:latin typeface="Arial" charset="0"/>
              </a:endParaRPr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6028390" y="5798418"/>
              <a:ext cx="598499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</a:t>
              </a:r>
              <a:r>
                <a:rPr lang="en-US" sz="2000" baseline="-25000" dirty="0" smtClean="0">
                  <a:latin typeface="Arial" charset="0"/>
                </a:rPr>
                <a:t>D</a:t>
              </a:r>
              <a:endParaRPr lang="en-AU" sz="2000" baseline="-25000" dirty="0">
                <a:latin typeface="Arial" charset="0"/>
              </a:endParaRPr>
            </a:p>
          </p:txBody>
        </p:sp>
        <p:sp>
          <p:nvSpPr>
            <p:cNvPr id="51" name="Oval 27"/>
            <p:cNvSpPr>
              <a:spLocks noChangeArrowheads="1"/>
            </p:cNvSpPr>
            <p:nvPr/>
          </p:nvSpPr>
          <p:spPr bwMode="auto">
            <a:xfrm>
              <a:off x="5041900" y="3967163"/>
              <a:ext cx="120650" cy="111125"/>
            </a:xfrm>
            <a:prstGeom prst="ellipse">
              <a:avLst/>
            </a:prstGeom>
            <a:solidFill>
              <a:srgbClr val="FF66FF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3833813" y="4652963"/>
              <a:ext cx="0" cy="11525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>
              <a:off x="6278563" y="4652963"/>
              <a:ext cx="0" cy="11525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4" name="Oval 30"/>
            <p:cNvSpPr>
              <a:spLocks noChangeArrowheads="1"/>
            </p:cNvSpPr>
            <p:nvPr/>
          </p:nvSpPr>
          <p:spPr bwMode="auto">
            <a:xfrm>
              <a:off x="3768725" y="4610100"/>
              <a:ext cx="119063" cy="111125"/>
            </a:xfrm>
            <a:prstGeom prst="ellipse">
              <a:avLst/>
            </a:prstGeom>
            <a:solidFill>
              <a:srgbClr val="FF66FF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5" name="Oval 31"/>
            <p:cNvSpPr>
              <a:spLocks noChangeArrowheads="1"/>
            </p:cNvSpPr>
            <p:nvPr/>
          </p:nvSpPr>
          <p:spPr bwMode="auto">
            <a:xfrm>
              <a:off x="6202363" y="4581525"/>
              <a:ext cx="119062" cy="111125"/>
            </a:xfrm>
            <a:prstGeom prst="ellipse">
              <a:avLst/>
            </a:prstGeom>
            <a:solidFill>
              <a:srgbClr val="FF66FF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63" name="AutoShape 61"/>
            <p:cNvSpPr>
              <a:spLocks/>
            </p:cNvSpPr>
            <p:nvPr/>
          </p:nvSpPr>
          <p:spPr bwMode="auto">
            <a:xfrm rot="16200000">
              <a:off x="4929116" y="3783082"/>
              <a:ext cx="330343" cy="2212975"/>
            </a:xfrm>
            <a:prstGeom prst="leftBrace">
              <a:avLst>
                <a:gd name="adj1" fmla="val 78292"/>
                <a:gd name="adj2" fmla="val 45588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62"/>
            <p:cNvSpPr txBox="1">
              <a:spLocks noChangeArrowheads="1"/>
            </p:cNvSpPr>
            <p:nvPr/>
          </p:nvSpPr>
          <p:spPr bwMode="auto">
            <a:xfrm>
              <a:off x="4102100" y="5071152"/>
              <a:ext cx="1214182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charset="0"/>
                </a:rPr>
                <a:t>Imports</a:t>
              </a:r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5343525" y="4005263"/>
              <a:ext cx="858838" cy="43180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H="1">
              <a:off x="3860800" y="4078288"/>
              <a:ext cx="827088" cy="415925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</p:grpSp>
      <p:sp>
        <p:nvSpPr>
          <p:cNvPr id="69" name="Rectangle 2"/>
          <p:cNvSpPr txBox="1">
            <a:spLocks noChangeArrowheads="1"/>
          </p:cNvSpPr>
          <p:nvPr/>
        </p:nvSpPr>
        <p:spPr bwMode="auto">
          <a:xfrm>
            <a:off x="1187624" y="836712"/>
            <a:ext cx="6840760" cy="57606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Without a tariff (world price below eq.)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71" name="Text Box 58"/>
          <p:cNvSpPr txBox="1">
            <a:spLocks noChangeArrowheads="1"/>
          </p:cNvSpPr>
          <p:nvPr/>
        </p:nvSpPr>
        <p:spPr bwMode="auto">
          <a:xfrm>
            <a:off x="1475656" y="3068960"/>
            <a:ext cx="144016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Consumer Surplus</a:t>
            </a:r>
            <a:endParaRPr lang="en-AU" sz="2000" dirty="0">
              <a:latin typeface="Arial" charset="0"/>
            </a:endParaRPr>
          </a:p>
        </p:txBody>
      </p:sp>
      <p:sp>
        <p:nvSpPr>
          <p:cNvPr id="72" name="Text Box 58"/>
          <p:cNvSpPr txBox="1">
            <a:spLocks noChangeArrowheads="1"/>
          </p:cNvSpPr>
          <p:nvPr/>
        </p:nvSpPr>
        <p:spPr bwMode="auto">
          <a:xfrm>
            <a:off x="1547664" y="4581128"/>
            <a:ext cx="57606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</a:rPr>
              <a:t>PS</a:t>
            </a:r>
            <a:endParaRPr lang="en-AU" sz="2000" dirty="0">
              <a:latin typeface="Arial" charset="0"/>
            </a:endParaRPr>
          </a:p>
        </p:txBody>
      </p:sp>
      <p:sp>
        <p:nvSpPr>
          <p:cNvPr id="73" name="Oval 30"/>
          <p:cNvSpPr>
            <a:spLocks noChangeArrowheads="1"/>
          </p:cNvSpPr>
          <p:nvPr/>
        </p:nvSpPr>
        <p:spPr bwMode="auto">
          <a:xfrm>
            <a:off x="3039512" y="4414850"/>
            <a:ext cx="112603" cy="11443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4" name="Oval 31"/>
          <p:cNvSpPr>
            <a:spLocks noChangeArrowheads="1"/>
          </p:cNvSpPr>
          <p:nvPr/>
        </p:nvSpPr>
        <p:spPr bwMode="auto">
          <a:xfrm>
            <a:off x="5341115" y="4385424"/>
            <a:ext cx="112602" cy="11443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 txBox="1">
            <a:spLocks noChangeArrowheads="1"/>
          </p:cNvSpPr>
          <p:nvPr/>
        </p:nvSpPr>
        <p:spPr bwMode="auto">
          <a:xfrm>
            <a:off x="3441078" y="591015"/>
            <a:ext cx="2016224" cy="72008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Adding an import tariff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grpSp>
        <p:nvGrpSpPr>
          <p:cNvPr id="2" name="Group 69"/>
          <p:cNvGrpSpPr/>
          <p:nvPr/>
        </p:nvGrpSpPr>
        <p:grpSpPr>
          <a:xfrm>
            <a:off x="467544" y="-171400"/>
            <a:ext cx="8223894" cy="4765284"/>
            <a:chOff x="1102098" y="1412875"/>
            <a:chExt cx="8223894" cy="4765284"/>
          </a:xfrm>
        </p:grpSpPr>
        <p:sp>
          <p:nvSpPr>
            <p:cNvPr id="71" name="AutoShape 2"/>
            <p:cNvSpPr>
              <a:spLocks noChangeArrowheads="1"/>
            </p:cNvSpPr>
            <p:nvPr/>
          </p:nvSpPr>
          <p:spPr bwMode="auto">
            <a:xfrm rot="16200000">
              <a:off x="3367088" y="3935413"/>
              <a:ext cx="503237" cy="935037"/>
            </a:xfrm>
            <a:prstGeom prst="rtTriangle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AutoShape 3"/>
            <p:cNvSpPr>
              <a:spLocks noChangeArrowheads="1"/>
            </p:cNvSpPr>
            <p:nvPr/>
          </p:nvSpPr>
          <p:spPr bwMode="auto">
            <a:xfrm>
              <a:off x="5186363" y="4149725"/>
              <a:ext cx="547687" cy="503238"/>
            </a:xfrm>
            <a:prstGeom prst="rtTriangle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4094163" y="4149725"/>
              <a:ext cx="1092200" cy="503238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AutoShape 5"/>
            <p:cNvSpPr>
              <a:spLocks noChangeArrowheads="1"/>
            </p:cNvSpPr>
            <p:nvPr/>
          </p:nvSpPr>
          <p:spPr bwMode="auto">
            <a:xfrm rot="8696" flipV="1">
              <a:off x="3154363" y="4149725"/>
              <a:ext cx="938212" cy="500063"/>
            </a:xfrm>
            <a:prstGeom prst="rtTriangle">
              <a:avLst/>
            </a:prstGeom>
            <a:solidFill>
              <a:srgbClr val="FFCC99"/>
            </a:solidFill>
            <a:ln w="952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2066925" y="4149725"/>
              <a:ext cx="1092200" cy="50323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auto">
            <a:xfrm>
              <a:off x="1443038" y="1412875"/>
              <a:ext cx="7724775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A50021"/>
                </a:buClr>
                <a:buFont typeface="Arial" charset="0"/>
                <a:buNone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77" name="Line 8"/>
            <p:cNvSpPr>
              <a:spLocks noChangeShapeType="1"/>
            </p:cNvSpPr>
            <p:nvPr/>
          </p:nvSpPr>
          <p:spPr bwMode="auto">
            <a:xfrm>
              <a:off x="2070100" y="2348978"/>
              <a:ext cx="0" cy="3469209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2081213" y="5805488"/>
              <a:ext cx="6942137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79" name="Text Box 10"/>
            <p:cNvSpPr txBox="1">
              <a:spLocks noChangeArrowheads="1"/>
            </p:cNvSpPr>
            <p:nvPr/>
          </p:nvSpPr>
          <p:spPr bwMode="auto">
            <a:xfrm>
              <a:off x="1102098" y="2420987"/>
              <a:ext cx="118663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latin typeface="Arial" charset="0"/>
                </a:rPr>
                <a:t>Price</a:t>
              </a:r>
              <a:endParaRPr lang="en-AU" sz="1800" dirty="0">
                <a:latin typeface="Arial" charset="0"/>
              </a:endParaRPr>
            </a:p>
          </p:txBody>
        </p:sp>
        <p:sp>
          <p:nvSpPr>
            <p:cNvPr id="80" name="Text Box 11"/>
            <p:cNvSpPr txBox="1">
              <a:spLocks noChangeArrowheads="1"/>
            </p:cNvSpPr>
            <p:nvPr/>
          </p:nvSpPr>
          <p:spPr bwMode="auto">
            <a:xfrm>
              <a:off x="7726834" y="5877371"/>
              <a:ext cx="1296143" cy="3007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"/>
                </a:spcBef>
              </a:pPr>
              <a:r>
                <a:rPr lang="en-US" sz="2000" dirty="0" smtClean="0">
                  <a:latin typeface="Arial" charset="0"/>
                </a:rPr>
                <a:t>Quantity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81" name="Text Box 12"/>
            <p:cNvSpPr txBox="1">
              <a:spLocks noChangeArrowheads="1"/>
            </p:cNvSpPr>
            <p:nvPr/>
          </p:nvSpPr>
          <p:spPr bwMode="auto">
            <a:xfrm>
              <a:off x="1754188" y="5734050"/>
              <a:ext cx="390525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Arial" charset="0"/>
                </a:rPr>
                <a:t>0</a:t>
              </a:r>
              <a:endParaRPr lang="en-AU" sz="2000">
                <a:latin typeface="Arial" charset="0"/>
              </a:endParaRPr>
            </a:p>
          </p:txBody>
        </p:sp>
        <p:sp>
          <p:nvSpPr>
            <p:cNvPr id="82" name="Line 15"/>
            <p:cNvSpPr>
              <a:spLocks noChangeShapeType="1"/>
            </p:cNvSpPr>
            <p:nvPr/>
          </p:nvSpPr>
          <p:spPr bwMode="auto">
            <a:xfrm>
              <a:off x="3406354" y="2565003"/>
              <a:ext cx="3184946" cy="2808685"/>
            </a:xfrm>
            <a:prstGeom prst="line">
              <a:avLst/>
            </a:prstGeom>
            <a:noFill/>
            <a:ln w="34925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83" name="Line 17"/>
            <p:cNvSpPr>
              <a:spLocks noChangeShapeType="1"/>
            </p:cNvSpPr>
            <p:nvPr/>
          </p:nvSpPr>
          <p:spPr bwMode="auto">
            <a:xfrm>
              <a:off x="4081463" y="4149725"/>
              <a:ext cx="0" cy="165576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85" name="Text Box 19"/>
            <p:cNvSpPr txBox="1">
              <a:spLocks noChangeArrowheads="1"/>
            </p:cNvSpPr>
            <p:nvPr/>
          </p:nvSpPr>
          <p:spPr bwMode="auto">
            <a:xfrm>
              <a:off x="1242344" y="3984625"/>
              <a:ext cx="101188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solidFill>
                    <a:srgbClr val="080808"/>
                  </a:solidFill>
                  <a:latin typeface="Arial" charset="0"/>
                </a:rPr>
                <a:t>P</a:t>
              </a:r>
              <a:r>
                <a:rPr lang="en-US" sz="2000" baseline="-25000" dirty="0" err="1" smtClean="0">
                  <a:solidFill>
                    <a:srgbClr val="080808"/>
                  </a:solidFill>
                  <a:latin typeface="Arial" charset="0"/>
                </a:rPr>
                <a:t>+Tariff</a:t>
              </a:r>
              <a:endParaRPr lang="en-AU" sz="2000" baseline="-25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86" name="Line 20"/>
            <p:cNvSpPr>
              <a:spLocks noChangeShapeType="1"/>
            </p:cNvSpPr>
            <p:nvPr/>
          </p:nvSpPr>
          <p:spPr bwMode="auto">
            <a:xfrm flipV="1">
              <a:off x="2066925" y="2637010"/>
              <a:ext cx="4795813" cy="2592214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87" name="Text Box 21"/>
            <p:cNvSpPr txBox="1">
              <a:spLocks noChangeArrowheads="1"/>
            </p:cNvSpPr>
            <p:nvPr/>
          </p:nvSpPr>
          <p:spPr bwMode="auto">
            <a:xfrm>
              <a:off x="6934746" y="2348979"/>
              <a:ext cx="1697037" cy="683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2400" dirty="0" smtClean="0">
                  <a:latin typeface="Arial" charset="0"/>
                </a:rPr>
                <a:t>Domestic </a:t>
              </a:r>
              <a:r>
                <a:rPr lang="en-AU" sz="2400" dirty="0">
                  <a:latin typeface="Arial" charset="0"/>
                </a:rPr>
                <a:t>supply</a:t>
              </a:r>
            </a:p>
          </p:txBody>
        </p:sp>
        <p:sp>
          <p:nvSpPr>
            <p:cNvPr id="88" name="Line 22"/>
            <p:cNvSpPr>
              <a:spLocks noChangeShapeType="1"/>
            </p:cNvSpPr>
            <p:nvPr/>
          </p:nvSpPr>
          <p:spPr bwMode="auto">
            <a:xfrm>
              <a:off x="2066925" y="4652963"/>
              <a:ext cx="662940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89" name="Text Box 23"/>
            <p:cNvSpPr txBox="1">
              <a:spLocks noChangeArrowheads="1"/>
            </p:cNvSpPr>
            <p:nvPr/>
          </p:nvSpPr>
          <p:spPr bwMode="auto">
            <a:xfrm>
              <a:off x="7885642" y="4252912"/>
              <a:ext cx="929779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 smtClean="0">
                  <a:latin typeface="Arial" charset="0"/>
                </a:rPr>
                <a:t>P</a:t>
              </a:r>
              <a:r>
                <a:rPr lang="en-AU" sz="2000" baseline="-25000" dirty="0" smtClean="0">
                  <a:latin typeface="Arial" charset="0"/>
                </a:rPr>
                <a:t>World</a:t>
              </a:r>
              <a:endParaRPr lang="en-AU" sz="2000" baseline="-25000" dirty="0">
                <a:latin typeface="Arial" charset="0"/>
              </a:endParaRPr>
            </a:p>
          </p:txBody>
        </p:sp>
        <p:sp>
          <p:nvSpPr>
            <p:cNvPr id="90" name="Text Box 24"/>
            <p:cNvSpPr txBox="1">
              <a:spLocks noChangeArrowheads="1"/>
            </p:cNvSpPr>
            <p:nvPr/>
          </p:nvSpPr>
          <p:spPr bwMode="auto">
            <a:xfrm>
              <a:off x="1537759" y="4420129"/>
              <a:ext cx="623888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80808"/>
                  </a:solidFill>
                  <a:latin typeface="Arial" charset="0"/>
                </a:rPr>
                <a:t>P</a:t>
              </a:r>
              <a:r>
                <a:rPr lang="en-US" sz="2000" baseline="-25000" dirty="0" smtClean="0">
                  <a:solidFill>
                    <a:srgbClr val="080808"/>
                  </a:solidFill>
                  <a:latin typeface="Arial" charset="0"/>
                </a:rPr>
                <a:t>W</a:t>
              </a:r>
              <a:endParaRPr lang="en-AU" sz="2000" baseline="-25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93" name="Oval 27"/>
            <p:cNvSpPr>
              <a:spLocks noChangeArrowheads="1"/>
            </p:cNvSpPr>
            <p:nvPr/>
          </p:nvSpPr>
          <p:spPr bwMode="auto">
            <a:xfrm>
              <a:off x="4017963" y="4581525"/>
              <a:ext cx="120650" cy="111125"/>
            </a:xfrm>
            <a:prstGeom prst="ellipse">
              <a:avLst/>
            </a:prstGeom>
            <a:solidFill>
              <a:srgbClr val="FF9999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94" name="Line 28"/>
            <p:cNvSpPr>
              <a:spLocks noChangeShapeType="1"/>
            </p:cNvSpPr>
            <p:nvPr/>
          </p:nvSpPr>
          <p:spPr bwMode="auto">
            <a:xfrm>
              <a:off x="3140075" y="4652963"/>
              <a:ext cx="0" cy="11525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95" name="Line 29"/>
            <p:cNvSpPr>
              <a:spLocks noChangeShapeType="1"/>
            </p:cNvSpPr>
            <p:nvPr/>
          </p:nvSpPr>
          <p:spPr bwMode="auto">
            <a:xfrm>
              <a:off x="5764213" y="4652963"/>
              <a:ext cx="0" cy="11525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96" name="Oval 30"/>
            <p:cNvSpPr>
              <a:spLocks noChangeArrowheads="1"/>
            </p:cNvSpPr>
            <p:nvPr/>
          </p:nvSpPr>
          <p:spPr bwMode="auto">
            <a:xfrm>
              <a:off x="3079750" y="4581525"/>
              <a:ext cx="120650" cy="111125"/>
            </a:xfrm>
            <a:prstGeom prst="ellipse">
              <a:avLst/>
            </a:prstGeom>
            <a:solidFill>
              <a:srgbClr val="FF9999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97" name="Oval 31"/>
            <p:cNvSpPr>
              <a:spLocks noChangeArrowheads="1"/>
            </p:cNvSpPr>
            <p:nvPr/>
          </p:nvSpPr>
          <p:spPr bwMode="auto">
            <a:xfrm>
              <a:off x="5702300" y="4595813"/>
              <a:ext cx="120650" cy="111125"/>
            </a:xfrm>
            <a:prstGeom prst="ellipse">
              <a:avLst/>
            </a:prstGeom>
            <a:solidFill>
              <a:srgbClr val="FF9999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98" name="Text Box 58"/>
            <p:cNvSpPr txBox="1">
              <a:spLocks noChangeArrowheads="1"/>
            </p:cNvSpPr>
            <p:nvPr/>
          </p:nvSpPr>
          <p:spPr bwMode="auto">
            <a:xfrm>
              <a:off x="2457450" y="4221163"/>
              <a:ext cx="623888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Arial" charset="0"/>
                </a:rPr>
                <a:t>A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99" name="Text Box 59"/>
            <p:cNvSpPr txBox="1">
              <a:spLocks noChangeArrowheads="1"/>
            </p:cNvSpPr>
            <p:nvPr/>
          </p:nvSpPr>
          <p:spPr bwMode="auto">
            <a:xfrm>
              <a:off x="3671888" y="4262438"/>
              <a:ext cx="493712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Arial" charset="0"/>
                </a:rPr>
                <a:t>B</a:t>
              </a:r>
              <a:endParaRPr lang="en-AU" sz="2000">
                <a:latin typeface="Arial" charset="0"/>
              </a:endParaRPr>
            </a:p>
          </p:txBody>
        </p:sp>
        <p:sp>
          <p:nvSpPr>
            <p:cNvPr id="100" name="Text Box 60"/>
            <p:cNvSpPr txBox="1">
              <a:spLocks noChangeArrowheads="1"/>
            </p:cNvSpPr>
            <p:nvPr/>
          </p:nvSpPr>
          <p:spPr bwMode="auto">
            <a:xfrm>
              <a:off x="4411663" y="4219575"/>
              <a:ext cx="541337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Arial" charset="0"/>
                </a:rPr>
                <a:t>C</a:t>
              </a:r>
              <a:endParaRPr lang="en-AU" sz="2000">
                <a:latin typeface="Arial" charset="0"/>
              </a:endParaRPr>
            </a:p>
          </p:txBody>
        </p:sp>
        <p:sp>
          <p:nvSpPr>
            <p:cNvPr id="101" name="Text Box 61"/>
            <p:cNvSpPr txBox="1">
              <a:spLocks noChangeArrowheads="1"/>
            </p:cNvSpPr>
            <p:nvPr/>
          </p:nvSpPr>
          <p:spPr bwMode="auto">
            <a:xfrm>
              <a:off x="5181600" y="4292600"/>
              <a:ext cx="501650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Arial" charset="0"/>
                </a:rPr>
                <a:t>D</a:t>
              </a:r>
              <a:endParaRPr lang="en-AU" sz="2000">
                <a:latin typeface="Arial" charset="0"/>
              </a:endParaRPr>
            </a:p>
          </p:txBody>
        </p:sp>
        <p:sp>
          <p:nvSpPr>
            <p:cNvPr id="104" name="Line 64"/>
            <p:cNvSpPr>
              <a:spLocks noChangeShapeType="1"/>
            </p:cNvSpPr>
            <p:nvPr/>
          </p:nvSpPr>
          <p:spPr bwMode="auto">
            <a:xfrm flipH="1" flipV="1">
              <a:off x="5418138" y="4178300"/>
              <a:ext cx="374650" cy="315913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05" name="Line 65"/>
            <p:cNvSpPr>
              <a:spLocks noChangeShapeType="1"/>
            </p:cNvSpPr>
            <p:nvPr/>
          </p:nvSpPr>
          <p:spPr bwMode="auto">
            <a:xfrm flipV="1">
              <a:off x="3205163" y="4192588"/>
              <a:ext cx="546100" cy="287337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08" name="Line 68"/>
            <p:cNvSpPr>
              <a:spLocks noChangeShapeType="1"/>
            </p:cNvSpPr>
            <p:nvPr/>
          </p:nvSpPr>
          <p:spPr bwMode="auto">
            <a:xfrm>
              <a:off x="2066925" y="4149725"/>
              <a:ext cx="662940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09" name="Oval 69"/>
            <p:cNvSpPr>
              <a:spLocks noChangeArrowheads="1"/>
            </p:cNvSpPr>
            <p:nvPr/>
          </p:nvSpPr>
          <p:spPr bwMode="auto">
            <a:xfrm>
              <a:off x="4017963" y="4076700"/>
              <a:ext cx="120650" cy="111125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10" name="Line 70"/>
            <p:cNvSpPr>
              <a:spLocks noChangeShapeType="1"/>
            </p:cNvSpPr>
            <p:nvPr/>
          </p:nvSpPr>
          <p:spPr bwMode="auto">
            <a:xfrm>
              <a:off x="5186363" y="4149725"/>
              <a:ext cx="0" cy="165576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12" name="Line 72"/>
            <p:cNvSpPr>
              <a:spLocks noChangeShapeType="1"/>
            </p:cNvSpPr>
            <p:nvPr/>
          </p:nvSpPr>
          <p:spPr bwMode="auto">
            <a:xfrm flipV="1">
              <a:off x="2222500" y="4221163"/>
              <a:ext cx="0" cy="360362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13" name="Text Box 73"/>
            <p:cNvSpPr txBox="1">
              <a:spLocks noChangeArrowheads="1"/>
            </p:cNvSpPr>
            <p:nvPr/>
          </p:nvSpPr>
          <p:spPr bwMode="auto">
            <a:xfrm>
              <a:off x="6718722" y="3429099"/>
              <a:ext cx="2607270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 smtClean="0">
                  <a:latin typeface="Arial" charset="0"/>
                </a:rPr>
                <a:t>Domestic </a:t>
              </a:r>
              <a:r>
                <a:rPr lang="en-AU" sz="2000" dirty="0">
                  <a:latin typeface="Arial" charset="0"/>
                </a:rPr>
                <a:t>price = world price + tariff</a:t>
              </a:r>
            </a:p>
          </p:txBody>
        </p:sp>
        <p:sp>
          <p:nvSpPr>
            <p:cNvPr id="114" name="Line 74"/>
            <p:cNvSpPr>
              <a:spLocks noChangeShapeType="1"/>
            </p:cNvSpPr>
            <p:nvPr/>
          </p:nvSpPr>
          <p:spPr bwMode="auto">
            <a:xfrm flipV="1">
              <a:off x="3236913" y="5589588"/>
              <a:ext cx="78105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15" name="Line 75"/>
            <p:cNvSpPr>
              <a:spLocks noChangeShapeType="1"/>
            </p:cNvSpPr>
            <p:nvPr/>
          </p:nvSpPr>
          <p:spPr bwMode="auto">
            <a:xfrm flipH="1" flipV="1">
              <a:off x="5202238" y="5589588"/>
              <a:ext cx="468312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18" name="Oval 80"/>
            <p:cNvSpPr>
              <a:spLocks noChangeArrowheads="1"/>
            </p:cNvSpPr>
            <p:nvPr/>
          </p:nvSpPr>
          <p:spPr bwMode="auto">
            <a:xfrm>
              <a:off x="5122863" y="4581525"/>
              <a:ext cx="120650" cy="111125"/>
            </a:xfrm>
            <a:prstGeom prst="ellipse">
              <a:avLst/>
            </a:prstGeom>
            <a:solidFill>
              <a:srgbClr val="FF9999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19" name="Oval 81"/>
            <p:cNvSpPr>
              <a:spLocks noChangeArrowheads="1"/>
            </p:cNvSpPr>
            <p:nvPr/>
          </p:nvSpPr>
          <p:spPr bwMode="auto">
            <a:xfrm>
              <a:off x="5110163" y="4076700"/>
              <a:ext cx="119062" cy="111125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120" name="Text Box 24"/>
          <p:cNvSpPr txBox="1">
            <a:spLocks noChangeArrowheads="1"/>
          </p:cNvSpPr>
          <p:nvPr/>
        </p:nvSpPr>
        <p:spPr bwMode="auto">
          <a:xfrm>
            <a:off x="2958151" y="4221088"/>
            <a:ext cx="100811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80808"/>
                </a:solidFill>
                <a:latin typeface="Arial" charset="0"/>
              </a:rPr>
              <a:t>Q</a:t>
            </a:r>
            <a:r>
              <a:rPr lang="en-US" sz="2000" baseline="-25000" dirty="0" smtClean="0">
                <a:solidFill>
                  <a:srgbClr val="080808"/>
                </a:solidFill>
                <a:latin typeface="Arial" charset="0"/>
              </a:rPr>
              <a:t>S(tariff) </a:t>
            </a:r>
            <a:endParaRPr lang="en-AU" sz="2000" baseline="-25000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21" name="Text Box 24"/>
          <p:cNvSpPr txBox="1">
            <a:spLocks noChangeArrowheads="1"/>
          </p:cNvSpPr>
          <p:nvPr/>
        </p:nvSpPr>
        <p:spPr bwMode="auto">
          <a:xfrm>
            <a:off x="2280406" y="4221088"/>
            <a:ext cx="50405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80808"/>
                </a:solidFill>
                <a:latin typeface="Arial" charset="0"/>
              </a:rPr>
              <a:t>Q</a:t>
            </a:r>
            <a:r>
              <a:rPr lang="en-US" sz="2000" baseline="-25000" dirty="0" smtClean="0">
                <a:solidFill>
                  <a:srgbClr val="080808"/>
                </a:solidFill>
                <a:latin typeface="Arial" charset="0"/>
              </a:rPr>
              <a:t>S</a:t>
            </a:r>
            <a:endParaRPr lang="en-AU" sz="2000" baseline="-25000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22" name="Text Box 26"/>
          <p:cNvSpPr txBox="1">
            <a:spLocks noChangeArrowheads="1"/>
          </p:cNvSpPr>
          <p:nvPr/>
        </p:nvSpPr>
        <p:spPr bwMode="auto">
          <a:xfrm>
            <a:off x="4974375" y="4221088"/>
            <a:ext cx="50405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</a:rPr>
              <a:t>Q</a:t>
            </a:r>
            <a:r>
              <a:rPr lang="en-US" sz="2000" baseline="-25000" dirty="0" smtClean="0">
                <a:latin typeface="Arial" charset="0"/>
              </a:rPr>
              <a:t>D</a:t>
            </a:r>
            <a:endParaRPr lang="en-AU" sz="2000" baseline="-25000" dirty="0">
              <a:latin typeface="Arial" charset="0"/>
            </a:endParaRPr>
          </a:p>
        </p:txBody>
      </p:sp>
      <p:sp>
        <p:nvSpPr>
          <p:cNvPr id="123" name="Text Box 26"/>
          <p:cNvSpPr txBox="1">
            <a:spLocks noChangeArrowheads="1"/>
          </p:cNvSpPr>
          <p:nvPr/>
        </p:nvSpPr>
        <p:spPr bwMode="auto">
          <a:xfrm>
            <a:off x="4110279" y="4221088"/>
            <a:ext cx="100811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</a:rPr>
              <a:t>Q</a:t>
            </a:r>
            <a:r>
              <a:rPr lang="en-US" sz="2000" baseline="-25000" dirty="0" smtClean="0">
                <a:latin typeface="Arial" charset="0"/>
              </a:rPr>
              <a:t>D(tariff)</a:t>
            </a:r>
            <a:endParaRPr lang="en-AU" sz="2000" baseline="-25000" dirty="0">
              <a:latin typeface="Arial" charset="0"/>
            </a:endParaRPr>
          </a:p>
        </p:txBody>
      </p:sp>
      <p:sp>
        <p:nvSpPr>
          <p:cNvPr id="126" name="Text Box 21"/>
          <p:cNvSpPr txBox="1">
            <a:spLocks noChangeArrowheads="1"/>
          </p:cNvSpPr>
          <p:nvPr/>
        </p:nvSpPr>
        <p:spPr bwMode="auto">
          <a:xfrm>
            <a:off x="6012160" y="3501008"/>
            <a:ext cx="1697037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AU" sz="2400" dirty="0" smtClean="0">
                <a:latin typeface="Arial" charset="0"/>
              </a:rPr>
              <a:t>Domestic demand</a:t>
            </a:r>
            <a:endParaRPr lang="en-AU" sz="2400" dirty="0">
              <a:latin typeface="Arial" charset="0"/>
            </a:endParaRPr>
          </a:p>
        </p:txBody>
      </p:sp>
      <p:graphicFrame>
        <p:nvGraphicFramePr>
          <p:cNvPr id="127" name="Group 32"/>
          <p:cNvGraphicFramePr>
            <a:graphicFrameLocks/>
          </p:cNvGraphicFramePr>
          <p:nvPr/>
        </p:nvGraphicFramePr>
        <p:xfrm>
          <a:off x="276921" y="4636202"/>
          <a:ext cx="8568952" cy="1584176"/>
        </p:xfrm>
        <a:graphic>
          <a:graphicData uri="http://schemas.openxmlformats.org/drawingml/2006/table">
            <a:tbl>
              <a:tblPr/>
              <a:tblGrid>
                <a:gridCol w="1846807"/>
                <a:gridCol w="504056"/>
                <a:gridCol w="1658497"/>
                <a:gridCol w="482372"/>
                <a:gridCol w="1912973"/>
                <a:gridCol w="416343"/>
                <a:gridCol w="1747904"/>
              </a:tblGrid>
              <a:tr h="1188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Loss of consumer surplus</a:t>
                      </a:r>
                    </a:p>
                  </a:txBody>
                  <a:tcPr marL="97494" marR="97494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97494" marR="974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Increase in producer surplus</a:t>
                      </a:r>
                    </a:p>
                  </a:txBody>
                  <a:tcPr marL="97494" marR="974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97494" marR="974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Government tariff revenue</a:t>
                      </a:r>
                    </a:p>
                  </a:txBody>
                  <a:tcPr marL="97494" marR="974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97494" marR="974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Deadweight loss</a:t>
                      </a:r>
                    </a:p>
                  </a:txBody>
                  <a:tcPr marL="97494" marR="974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A + B + C + D</a:t>
                      </a:r>
                    </a:p>
                  </a:txBody>
                  <a:tcPr marL="97494" marR="97494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</a:endParaRPr>
                    </a:p>
                  </a:txBody>
                  <a:tcPr marL="97494" marR="9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7494" marR="974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</a:endParaRPr>
                    </a:p>
                  </a:txBody>
                  <a:tcPr marL="97494" marR="9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7494" marR="974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</a:endParaRPr>
                    </a:p>
                  </a:txBody>
                  <a:tcPr marL="97494" marR="9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B + D</a:t>
                      </a:r>
                    </a:p>
                  </a:txBody>
                  <a:tcPr marL="97494" marR="974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1965</TotalTime>
  <Words>1201</Words>
  <Application>Microsoft Office PowerPoint</Application>
  <PresentationFormat>On-screen Show (4:3)</PresentationFormat>
  <Paragraphs>250</Paragraphs>
  <Slides>30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Lecture 1</vt:lpstr>
      <vt:lpstr>Principles of Microeconomics</vt:lpstr>
      <vt:lpstr>Overview</vt:lpstr>
      <vt:lpstr>Gains from trade (again!)</vt:lpstr>
      <vt:lpstr>Gains from trade (again!)</vt:lpstr>
      <vt:lpstr>Slide 4</vt:lpstr>
      <vt:lpstr>Slide 5</vt:lpstr>
      <vt:lpstr>Protectionism: tariffs</vt:lpstr>
      <vt:lpstr>Slide 7</vt:lpstr>
      <vt:lpstr>Slide 8</vt:lpstr>
      <vt:lpstr>Protectionism: quotas</vt:lpstr>
      <vt:lpstr>Slide 10</vt:lpstr>
      <vt:lpstr>Slide 11</vt:lpstr>
      <vt:lpstr>Protectionism: other measures</vt:lpstr>
      <vt:lpstr>Slide 13</vt:lpstr>
      <vt:lpstr>Free trade v. protectionism</vt:lpstr>
      <vt:lpstr>Free trade v. protectionism</vt:lpstr>
      <vt:lpstr>Free trade v. protectionism</vt:lpstr>
      <vt:lpstr>Free trade v. protectionism</vt:lpstr>
      <vt:lpstr>Free trade v. protectionism</vt:lpstr>
      <vt:lpstr>Free trade v. protectionism</vt:lpstr>
      <vt:lpstr>Slide 20</vt:lpstr>
      <vt:lpstr>Free trade v. protectionism</vt:lpstr>
      <vt:lpstr>Free trade v. protectionism</vt:lpstr>
      <vt:lpstr>A quick case study: Tommy Tomscoll’s embargos</vt:lpstr>
      <vt:lpstr>A quick case study: Tommy Tomscoll’s embargos</vt:lpstr>
      <vt:lpstr>Slide 25</vt:lpstr>
      <vt:lpstr>A quick case study: Tommy Tomscoll’s embargos</vt:lpstr>
      <vt:lpstr>A quick case study: Tommy Tomscoll’s embargos</vt:lpstr>
      <vt:lpstr>A quick case study: Tommy Tomscoll’s embargos</vt:lpstr>
      <vt:lpstr>Foreign exchange markets: an introduction</vt:lpstr>
    </vt:vector>
  </TitlesOfParts>
  <Company>Grizli777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Michael Cornish</cp:lastModifiedBy>
  <cp:revision>247</cp:revision>
  <dcterms:created xsi:type="dcterms:W3CDTF">2011-01-27T06:03:15Z</dcterms:created>
  <dcterms:modified xsi:type="dcterms:W3CDTF">2016-02-12T05:11:13Z</dcterms:modified>
</cp:coreProperties>
</file>