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456">
          <p15:clr>
            <a:srgbClr val="A4A3A4"/>
          </p15:clr>
        </p15:guide>
        <p15:guide id="4" orient="horz" pos="417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616">
          <p15:clr>
            <a:srgbClr val="A4A3A4"/>
          </p15:clr>
        </p15:guide>
        <p15:guide id="8" pos="4512">
          <p15:clr>
            <a:srgbClr val="A4A3A4"/>
          </p15:clr>
        </p15:guide>
        <p15:guide id="9" pos="144">
          <p15:clr>
            <a:srgbClr val="A4A3A4"/>
          </p15:clr>
        </p15:guide>
        <p15:guide id="10" pos="5472">
          <p15:clr>
            <a:srgbClr val="A4A3A4"/>
          </p15:clr>
        </p15:guide>
        <p15:guide id="11" pos="1920">
          <p15:clr>
            <a:srgbClr val="A4A3A4"/>
          </p15:clr>
        </p15:guide>
        <p15:guide id="12" pos="20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81FC"/>
    <a:srgbClr val="69A5FD"/>
    <a:srgbClr val="6699FF"/>
    <a:srgbClr val="3399FF"/>
    <a:srgbClr val="9F7E19"/>
    <a:srgbClr val="000041"/>
    <a:srgbClr val="B4CADC"/>
    <a:srgbClr val="A7BED2"/>
    <a:srgbClr val="93AEC6"/>
    <a:srgbClr val="4D4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84" y="-60"/>
      </p:cViewPr>
      <p:guideLst>
        <p:guide orient="horz" pos="2160"/>
        <p:guide orient="horz" pos="288"/>
        <p:guide orient="horz" pos="3456"/>
        <p:guide orient="horz" pos="4176"/>
        <p:guide pos="2880"/>
        <p:guide pos="288"/>
        <p:guide pos="5616"/>
        <p:guide pos="4512"/>
        <p:guide pos="144"/>
        <p:guide pos="5472"/>
        <p:guide pos="1920"/>
        <p:guide pos="2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41ABD-83F6-46FB-A153-73D8ED746351}" type="datetimeFigureOut">
              <a:rPr lang="en-AU" smtClean="0"/>
              <a:pPr/>
              <a:t>24/03/2016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A0FE0-AEB3-4263-B300-BB61A0074E1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257711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8DC469F-7B78-4923-802E-3DF01715E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9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C469F-7B78-4923-802E-3DF01715EC3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82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8012" y="4197205"/>
            <a:ext cx="8674468" cy="23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6"/>
          <p:cNvSpPr txBox="1">
            <a:spLocks noChangeArrowheads="1"/>
          </p:cNvSpPr>
          <p:nvPr userDrawn="1"/>
        </p:nvSpPr>
        <p:spPr bwMode="gray">
          <a:xfrm>
            <a:off x="228600" y="6013450"/>
            <a:ext cx="8458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500" dirty="0" smtClean="0">
                <a:solidFill>
                  <a:schemeClr val="bg1"/>
                </a:solidFill>
                <a:latin typeface="Arial" charset="0"/>
              </a:rPr>
              <a:t>University of</a:t>
            </a:r>
            <a:r>
              <a:rPr lang="en-US" sz="1500" baseline="0" dirty="0" smtClean="0">
                <a:solidFill>
                  <a:schemeClr val="bg1"/>
                </a:solidFill>
                <a:latin typeface="Arial" charset="0"/>
              </a:rPr>
              <a:t> Papua New Guinea</a:t>
            </a:r>
            <a:endParaRPr lang="en-US" sz="15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Line 75"/>
          <p:cNvSpPr>
            <a:spLocks noChangeShapeType="1"/>
          </p:cNvSpPr>
          <p:nvPr userDrawn="1"/>
        </p:nvSpPr>
        <p:spPr bwMode="white">
          <a:xfrm>
            <a:off x="228600" y="4191000"/>
            <a:ext cx="8686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Line 76"/>
          <p:cNvSpPr>
            <a:spLocks noChangeShapeType="1"/>
          </p:cNvSpPr>
          <p:nvPr userDrawn="1"/>
        </p:nvSpPr>
        <p:spPr bwMode="white">
          <a:xfrm>
            <a:off x="4572000" y="1905000"/>
            <a:ext cx="0" cy="22860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9" name="Line 35"/>
          <p:cNvSpPr>
            <a:spLocks noChangeShapeType="1"/>
          </p:cNvSpPr>
          <p:nvPr userDrawn="1"/>
        </p:nvSpPr>
        <p:spPr bwMode="auto">
          <a:xfrm flipH="1">
            <a:off x="7095356" y="260648"/>
            <a:ext cx="0" cy="1368152"/>
          </a:xfrm>
          <a:prstGeom prst="line">
            <a:avLst/>
          </a:prstGeom>
          <a:noFill/>
          <a:ln w="9525">
            <a:solidFill>
              <a:srgbClr val="4B5A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971600" y="251595"/>
            <a:ext cx="6019800" cy="685800"/>
          </a:xfrm>
        </p:spPr>
        <p:txBody>
          <a:bodyPr/>
          <a:lstStyle>
            <a:lvl1pPr algn="r">
              <a:lnSpc>
                <a:spcPts val="1800"/>
              </a:lnSpc>
              <a:defRPr sz="1800">
                <a:solidFill>
                  <a:srgbClr val="4D4A4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278" name="Rectangle 14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981200" y="4648200"/>
            <a:ext cx="4191000" cy="762000"/>
          </a:xfrm>
          <a:solidFill>
            <a:srgbClr val="69A5FD"/>
          </a:solidFill>
        </p:spPr>
        <p:txBody>
          <a:bodyPr/>
          <a:lstStyle>
            <a:lvl1pPr marL="0" indent="0" algn="r">
              <a:lnSpc>
                <a:spcPts val="1600"/>
              </a:lnSpc>
              <a:buFontTx/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37890" name="Picture 2" descr="https://slyvestery.files.wordpress.com/2014/08/50th-anniversary-draft-04a.png?w=810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1" y="250142"/>
            <a:ext cx="1728192" cy="150636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24360" y="1799975"/>
            <a:ext cx="866812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th cross motif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32596" y="3810000"/>
            <a:ext cx="1018334" cy="6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6241760"/>
      </p:ext>
    </p:extLst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6798669"/>
      </p:ext>
    </p:extLst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4250" y="1143000"/>
            <a:ext cx="1352550" cy="4038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76600" y="1143000"/>
            <a:ext cx="3905250" cy="4038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548847"/>
      </p:ext>
    </p:extLst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7393370"/>
      </p:ext>
    </p:extLst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lnSpc>
                <a:spcPct val="100000"/>
              </a:lnSpc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1902366"/>
      </p:ext>
    </p:extLst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2133600"/>
            <a:ext cx="2628900" cy="3048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8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4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0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8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770836"/>
      </p:ext>
    </p:extLst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0" lang="en-A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Arial"/>
                <a:ea typeface="ＭＳ Ｐゴシック" charset="-128"/>
                <a:cs typeface="+mj-cs"/>
              </a:rPr>
              <a:t>Click to edit Master title style</a:t>
            </a:r>
            <a:endParaRPr lang="en-AU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18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16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132401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7677083"/>
      </p:ext>
    </p:extLst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74125847"/>
      </p:ext>
    </p:extLst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505475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800"/>
            </a:lvl2pPr>
            <a:lvl3pPr marL="11430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–"/>
              <a:tabLst/>
              <a:defRPr sz="2000"/>
            </a:lvl4pPr>
            <a:lvl5pPr marL="20574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»"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Click to edit Master text styles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Second level</a:t>
            </a:r>
          </a:p>
          <a:p>
            <a:pPr marL="3429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Third level</a:t>
            </a:r>
          </a:p>
          <a:p>
            <a:pPr marL="342900" marR="0" lvl="3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Fourth level</a:t>
            </a:r>
          </a:p>
          <a:p>
            <a:pPr marL="342900" marR="0" lvl="4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Tx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4D4A46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Fifth level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D4A46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8466429"/>
      </p:ext>
    </p:extLst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64347618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2"/>
          <p:cNvSpPr>
            <a:spLocks noChangeArrowheads="1"/>
          </p:cNvSpPr>
          <p:nvPr/>
        </p:nvSpPr>
        <p:spPr bwMode="auto">
          <a:xfrm>
            <a:off x="228600" y="609600"/>
            <a:ext cx="8686800" cy="5562600"/>
          </a:xfrm>
          <a:prstGeom prst="rect">
            <a:avLst/>
          </a:prstGeom>
          <a:solidFill>
            <a:srgbClr val="EDEE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84"/>
          <p:cNvSpPr>
            <a:spLocks noChangeArrowheads="1"/>
          </p:cNvSpPr>
          <p:nvPr/>
        </p:nvSpPr>
        <p:spPr bwMode="auto">
          <a:xfrm>
            <a:off x="214282" y="223818"/>
            <a:ext cx="8686800" cy="381000"/>
          </a:xfrm>
          <a:prstGeom prst="rect">
            <a:avLst/>
          </a:prstGeom>
          <a:solidFill>
            <a:srgbClr val="31465C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8" name="Picture 8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381000" cy="381000"/>
          </a:xfrm>
          <a:prstGeom prst="rect">
            <a:avLst/>
          </a:prstGeom>
          <a:solidFill>
            <a:srgbClr val="4B5A6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1400" y="1143000"/>
            <a:ext cx="510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213360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auto">
          <a:xfrm>
            <a:off x="381000" y="6248400"/>
            <a:ext cx="838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r">
              <a:lnSpc>
                <a:spcPts val="1500"/>
              </a:lnSpc>
              <a:defRPr/>
            </a:pPr>
            <a:r>
              <a:rPr lang="en-US" sz="1400" dirty="0" smtClean="0">
                <a:solidFill>
                  <a:srgbClr val="000041"/>
                </a:solidFill>
                <a:latin typeface="Arial" charset="0"/>
              </a:rPr>
              <a:t>The University of Papua New Guinea</a:t>
            </a:r>
          </a:p>
        </p:txBody>
      </p:sp>
      <p:sp>
        <p:nvSpPr>
          <p:cNvPr id="1094" name="Text Box 70"/>
          <p:cNvSpPr txBox="1">
            <a:spLocks noChangeArrowheads="1"/>
          </p:cNvSpPr>
          <p:nvPr/>
        </p:nvSpPr>
        <p:spPr bwMode="auto">
          <a:xfrm>
            <a:off x="381000" y="6172200"/>
            <a:ext cx="3962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2000"/>
              </a:lnSpc>
              <a:spcBef>
                <a:spcPct val="50000"/>
              </a:spcBef>
              <a:defRPr/>
            </a:pPr>
            <a:r>
              <a:rPr lang="en-US" sz="1400" smtClean="0">
                <a:solidFill>
                  <a:schemeClr val="bg2"/>
                </a:solidFill>
                <a:latin typeface="Arial" charset="0"/>
              </a:rPr>
              <a:t>Slide </a:t>
            </a:r>
            <a:fld id="{DCC1F5D4-0809-4D7C-8EF2-DE5581AF1E4E}" type="slidenum">
              <a:rPr lang="en-US" sz="1400" smtClean="0">
                <a:solidFill>
                  <a:schemeClr val="bg2"/>
                </a:solidFill>
                <a:latin typeface="Arial" charset="0"/>
              </a:rPr>
              <a:pPr>
                <a:lnSpc>
                  <a:spcPts val="2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10" name="Text Box 86"/>
          <p:cNvSpPr txBox="1">
            <a:spLocks noChangeArrowheads="1"/>
          </p:cNvSpPr>
          <p:nvPr/>
        </p:nvSpPr>
        <p:spPr bwMode="auto">
          <a:xfrm>
            <a:off x="685800" y="228600"/>
            <a:ext cx="5600712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Lecture 4: 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 Elasticity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4" name="Rectangle 60"/>
          <p:cNvSpPr>
            <a:spLocks noChangeArrowheads="1"/>
          </p:cNvSpPr>
          <p:nvPr/>
        </p:nvSpPr>
        <p:spPr bwMode="auto">
          <a:xfrm>
            <a:off x="219075" y="228600"/>
            <a:ext cx="8686800" cy="6400800"/>
          </a:xfrm>
          <a:prstGeom prst="rect">
            <a:avLst/>
          </a:prstGeom>
          <a:noFill/>
          <a:ln w="9525">
            <a:solidFill>
              <a:srgbClr val="91A1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31465C"/>
              </a:solidFill>
            </a:endParaRPr>
          </a:p>
        </p:txBody>
      </p:sp>
      <p:pic>
        <p:nvPicPr>
          <p:cNvPr id="12" name="Picture 11" descr="sth cross gre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3032" y="5562600"/>
            <a:ext cx="1043768" cy="715283"/>
          </a:xfrm>
          <a:prstGeom prst="rect">
            <a:avLst/>
          </a:prstGeom>
        </p:spPr>
      </p:pic>
      <p:sp>
        <p:nvSpPr>
          <p:cNvPr id="13" name="Text Box 86"/>
          <p:cNvSpPr txBox="1">
            <a:spLocks noChangeArrowheads="1"/>
          </p:cNvSpPr>
          <p:nvPr userDrawn="1"/>
        </p:nvSpPr>
        <p:spPr bwMode="auto">
          <a:xfrm>
            <a:off x="7358082" y="252390"/>
            <a:ext cx="1500198" cy="34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en-US" sz="1400" i="1" dirty="0" smtClean="0">
                <a:solidFill>
                  <a:schemeClr val="bg1"/>
                </a:solidFill>
                <a:latin typeface="Arial" charset="0"/>
              </a:rPr>
              <a:t>Michael Cornish</a:t>
            </a:r>
            <a:r>
              <a:rPr lang="en-US" sz="1400" baseline="0" dirty="0" smtClean="0">
                <a:solidFill>
                  <a:schemeClr val="bg1"/>
                </a:solidFill>
                <a:latin typeface="Arial" charset="0"/>
              </a:rPr>
              <a:t>	</a:t>
            </a:r>
            <a:endParaRPr lang="en-US" sz="14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r"/>
  </p:transition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000">
          <a:solidFill>
            <a:srgbClr val="660033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rgbClr val="4D4A46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rgbClr val="4D4A46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rgbClr val="4D4A4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Principles of Microeconomics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648200"/>
            <a:ext cx="5544616" cy="352436"/>
          </a:xfrm>
          <a:noFill/>
        </p:spPr>
        <p:txBody>
          <a:bodyPr/>
          <a:lstStyle/>
          <a:p>
            <a:r>
              <a:rPr lang="en-AU" sz="2000" b="1" dirty="0" smtClean="0"/>
              <a:t>Lecture 4:  Elasticity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08720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grpSp>
        <p:nvGrpSpPr>
          <p:cNvPr id="2" name="Group 114"/>
          <p:cNvGrpSpPr/>
          <p:nvPr/>
        </p:nvGrpSpPr>
        <p:grpSpPr>
          <a:xfrm>
            <a:off x="971600" y="1412776"/>
            <a:ext cx="6622626" cy="4748802"/>
            <a:chOff x="885232" y="1381125"/>
            <a:chExt cx="6354834" cy="5406405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066925" y="2020888"/>
              <a:ext cx="2309813" cy="1931987"/>
              <a:chOff x="1302" y="1273"/>
              <a:chExt cx="1455" cy="1217"/>
            </a:xfrm>
          </p:grpSpPr>
          <p:sp>
            <p:nvSpPr>
              <p:cNvPr id="156" name="Freeform 4"/>
              <p:cNvSpPr>
                <a:spLocks/>
              </p:cNvSpPr>
              <p:nvPr/>
            </p:nvSpPr>
            <p:spPr bwMode="auto">
              <a:xfrm>
                <a:off x="1302" y="1273"/>
                <a:ext cx="1158" cy="1217"/>
              </a:xfrm>
              <a:custGeom>
                <a:avLst/>
                <a:gdLst>
                  <a:gd name="T0" fmla="*/ 0 w 1158"/>
                  <a:gd name="T1" fmla="*/ 0 h 1217"/>
                  <a:gd name="T2" fmla="*/ 111 w 1158"/>
                  <a:gd name="T3" fmla="*/ 358 h 1217"/>
                  <a:gd name="T4" fmla="*/ 171 w 1158"/>
                  <a:gd name="T5" fmla="*/ 301 h 1217"/>
                  <a:gd name="T6" fmla="*/ 865 w 1158"/>
                  <a:gd name="T7" fmla="*/ 1030 h 1217"/>
                  <a:gd name="T8" fmla="*/ 805 w 1158"/>
                  <a:gd name="T9" fmla="*/ 1087 h 1217"/>
                  <a:gd name="T10" fmla="*/ 1157 w 1158"/>
                  <a:gd name="T11" fmla="*/ 1216 h 1217"/>
                  <a:gd name="T12" fmla="*/ 1046 w 1158"/>
                  <a:gd name="T13" fmla="*/ 858 h 1217"/>
                  <a:gd name="T14" fmla="*/ 986 w 1158"/>
                  <a:gd name="T15" fmla="*/ 915 h 1217"/>
                  <a:gd name="T16" fmla="*/ 292 w 1158"/>
                  <a:gd name="T17" fmla="*/ 186 h 1217"/>
                  <a:gd name="T18" fmla="*/ 352 w 1158"/>
                  <a:gd name="T19" fmla="*/ 129 h 1217"/>
                  <a:gd name="T20" fmla="*/ 0 w 1158"/>
                  <a:gd name="T21" fmla="*/ 0 h 1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58"/>
                  <a:gd name="T34" fmla="*/ 0 h 1217"/>
                  <a:gd name="T35" fmla="*/ 1158 w 1158"/>
                  <a:gd name="T36" fmla="*/ 1217 h 1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58" h="1217">
                    <a:moveTo>
                      <a:pt x="0" y="0"/>
                    </a:moveTo>
                    <a:lnTo>
                      <a:pt x="111" y="358"/>
                    </a:lnTo>
                    <a:lnTo>
                      <a:pt x="171" y="301"/>
                    </a:lnTo>
                    <a:lnTo>
                      <a:pt x="865" y="1030"/>
                    </a:lnTo>
                    <a:lnTo>
                      <a:pt x="805" y="1087"/>
                    </a:lnTo>
                    <a:lnTo>
                      <a:pt x="1157" y="1216"/>
                    </a:lnTo>
                    <a:lnTo>
                      <a:pt x="1046" y="858"/>
                    </a:lnTo>
                    <a:lnTo>
                      <a:pt x="986" y="915"/>
                    </a:lnTo>
                    <a:lnTo>
                      <a:pt x="292" y="186"/>
                    </a:lnTo>
                    <a:lnTo>
                      <a:pt x="352" y="1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CC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7" name="Rectangle 43"/>
              <p:cNvSpPr>
                <a:spLocks noChangeArrowheads="1"/>
              </p:cNvSpPr>
              <p:nvPr/>
            </p:nvSpPr>
            <p:spPr bwMode="auto">
              <a:xfrm>
                <a:off x="2200" y="1616"/>
                <a:ext cx="557" cy="285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b="1" dirty="0"/>
                  <a:t>Elastic</a:t>
                </a:r>
              </a:p>
            </p:txBody>
          </p:sp>
          <p:sp>
            <p:nvSpPr>
              <p:cNvPr id="158" name="Line 46"/>
              <p:cNvSpPr>
                <a:spLocks noChangeShapeType="1"/>
              </p:cNvSpPr>
              <p:nvPr/>
            </p:nvSpPr>
            <p:spPr bwMode="auto">
              <a:xfrm flipH="1">
                <a:off x="2064" y="1903"/>
                <a:ext cx="409" cy="1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4022724" y="3922713"/>
              <a:ext cx="1863725" cy="2012951"/>
              <a:chOff x="2534" y="2471"/>
              <a:chExt cx="1174" cy="1268"/>
            </a:xfrm>
          </p:grpSpPr>
          <p:sp>
            <p:nvSpPr>
              <p:cNvPr id="153" name="Freeform 3"/>
              <p:cNvSpPr>
                <a:spLocks/>
              </p:cNvSpPr>
              <p:nvPr/>
            </p:nvSpPr>
            <p:spPr bwMode="auto">
              <a:xfrm>
                <a:off x="2534" y="2522"/>
                <a:ext cx="1158" cy="1217"/>
              </a:xfrm>
              <a:custGeom>
                <a:avLst/>
                <a:gdLst>
                  <a:gd name="T0" fmla="*/ 0 w 1158"/>
                  <a:gd name="T1" fmla="*/ 0 h 1217"/>
                  <a:gd name="T2" fmla="*/ 111 w 1158"/>
                  <a:gd name="T3" fmla="*/ 358 h 1217"/>
                  <a:gd name="T4" fmla="*/ 171 w 1158"/>
                  <a:gd name="T5" fmla="*/ 301 h 1217"/>
                  <a:gd name="T6" fmla="*/ 865 w 1158"/>
                  <a:gd name="T7" fmla="*/ 1030 h 1217"/>
                  <a:gd name="T8" fmla="*/ 805 w 1158"/>
                  <a:gd name="T9" fmla="*/ 1087 h 1217"/>
                  <a:gd name="T10" fmla="*/ 1157 w 1158"/>
                  <a:gd name="T11" fmla="*/ 1216 h 1217"/>
                  <a:gd name="T12" fmla="*/ 1046 w 1158"/>
                  <a:gd name="T13" fmla="*/ 858 h 1217"/>
                  <a:gd name="T14" fmla="*/ 986 w 1158"/>
                  <a:gd name="T15" fmla="*/ 915 h 1217"/>
                  <a:gd name="T16" fmla="*/ 292 w 1158"/>
                  <a:gd name="T17" fmla="*/ 186 h 1217"/>
                  <a:gd name="T18" fmla="*/ 352 w 1158"/>
                  <a:gd name="T19" fmla="*/ 129 h 1217"/>
                  <a:gd name="T20" fmla="*/ 0 w 1158"/>
                  <a:gd name="T21" fmla="*/ 0 h 1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58"/>
                  <a:gd name="T34" fmla="*/ 0 h 1217"/>
                  <a:gd name="T35" fmla="*/ 1158 w 1158"/>
                  <a:gd name="T36" fmla="*/ 1217 h 12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58" h="1217">
                    <a:moveTo>
                      <a:pt x="0" y="0"/>
                    </a:moveTo>
                    <a:lnTo>
                      <a:pt x="111" y="358"/>
                    </a:lnTo>
                    <a:lnTo>
                      <a:pt x="171" y="301"/>
                    </a:lnTo>
                    <a:lnTo>
                      <a:pt x="865" y="1030"/>
                    </a:lnTo>
                    <a:lnTo>
                      <a:pt x="805" y="1087"/>
                    </a:lnTo>
                    <a:lnTo>
                      <a:pt x="1157" y="1216"/>
                    </a:lnTo>
                    <a:lnTo>
                      <a:pt x="1046" y="858"/>
                    </a:lnTo>
                    <a:lnTo>
                      <a:pt x="986" y="915"/>
                    </a:lnTo>
                    <a:lnTo>
                      <a:pt x="292" y="186"/>
                    </a:lnTo>
                    <a:lnTo>
                      <a:pt x="352" y="12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CCFF"/>
              </a:solidFill>
              <a:ln w="9525" cap="rnd">
                <a:noFill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4" name="Rectangle 44"/>
              <p:cNvSpPr>
                <a:spLocks noChangeArrowheads="1"/>
              </p:cNvSpPr>
              <p:nvPr/>
            </p:nvSpPr>
            <p:spPr bwMode="auto">
              <a:xfrm>
                <a:off x="3039" y="2471"/>
                <a:ext cx="669" cy="285"/>
              </a:xfrm>
              <a:prstGeom prst="rect">
                <a:avLst/>
              </a:prstGeom>
              <a:solidFill>
                <a:srgbClr val="FF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b="1" dirty="0"/>
                  <a:t>Inelastic</a:t>
                </a:r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flipH="1">
                <a:off x="2952" y="2756"/>
                <a:ext cx="435" cy="24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118" name="Line 2"/>
            <p:cNvSpPr>
              <a:spLocks noChangeShapeType="1"/>
            </p:cNvSpPr>
            <p:nvPr/>
          </p:nvSpPr>
          <p:spPr bwMode="auto">
            <a:xfrm flipH="1">
              <a:off x="3973513" y="3573463"/>
              <a:ext cx="382587" cy="327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19" name="Line 5"/>
            <p:cNvSpPr>
              <a:spLocks noChangeShapeType="1"/>
            </p:cNvSpPr>
            <p:nvPr/>
          </p:nvSpPr>
          <p:spPr bwMode="auto">
            <a:xfrm>
              <a:off x="1921676" y="3922489"/>
              <a:ext cx="1915312" cy="339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0" name="Line 6"/>
            <p:cNvSpPr>
              <a:spLocks noChangeShapeType="1"/>
            </p:cNvSpPr>
            <p:nvPr/>
          </p:nvSpPr>
          <p:spPr bwMode="auto">
            <a:xfrm flipV="1">
              <a:off x="3900488" y="3890963"/>
              <a:ext cx="0" cy="20510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21" name="Rectangle 8"/>
            <p:cNvSpPr>
              <a:spLocks noChangeArrowheads="1"/>
            </p:cNvSpPr>
            <p:nvPr/>
          </p:nvSpPr>
          <p:spPr bwMode="auto">
            <a:xfrm>
              <a:off x="4341813" y="3208338"/>
              <a:ext cx="902915" cy="45259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</a:t>
              </a:r>
              <a:r>
                <a:rPr lang="el-GR" sz="2000" dirty="0" smtClean="0">
                  <a:latin typeface="Calibri" pitchFamily="34" charset="0"/>
                </a:rPr>
                <a:t>ε</a:t>
              </a:r>
              <a:r>
                <a:rPr lang="en-AU" sz="2000" baseline="-25000" dirty="0" smtClean="0">
                  <a:latin typeface="Calibri" pitchFamily="34" charset="0"/>
                </a:rPr>
                <a:t>D</a:t>
              </a:r>
              <a:r>
                <a:rPr lang="en-US" sz="2000" b="1" dirty="0" smtClean="0"/>
                <a:t> </a:t>
              </a:r>
              <a:r>
                <a:rPr lang="en-US" sz="2000" b="1" dirty="0"/>
                <a:t>= 1</a:t>
              </a:r>
            </a:p>
          </p:txBody>
        </p:sp>
        <p:sp>
          <p:nvSpPr>
            <p:cNvPr id="122" name="Rectangle 9"/>
            <p:cNvSpPr>
              <a:spLocks noChangeArrowheads="1"/>
            </p:cNvSpPr>
            <p:nvPr/>
          </p:nvSpPr>
          <p:spPr bwMode="auto">
            <a:xfrm>
              <a:off x="1557338" y="5981699"/>
              <a:ext cx="4754562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2000" dirty="0"/>
                <a:t>0             </a:t>
              </a:r>
              <a:r>
                <a:rPr lang="en-US" sz="2000" dirty="0" smtClean="0"/>
                <a:t>   5        10  12.5   15       20         25</a:t>
              </a:r>
              <a:endParaRPr lang="en-US" dirty="0"/>
            </a:p>
          </p:txBody>
        </p:sp>
        <p:sp>
          <p:nvSpPr>
            <p:cNvPr id="123" name="Rectangle 10"/>
            <p:cNvSpPr>
              <a:spLocks noChangeArrowheads="1"/>
            </p:cNvSpPr>
            <p:nvPr/>
          </p:nvSpPr>
          <p:spPr bwMode="auto">
            <a:xfrm>
              <a:off x="1299810" y="3676551"/>
              <a:ext cx="606045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/>
                <a:t>2.50</a:t>
              </a:r>
            </a:p>
          </p:txBody>
        </p:sp>
        <p:sp>
          <p:nvSpPr>
            <p:cNvPr id="124" name="Rectangle 11"/>
            <p:cNvSpPr>
              <a:spLocks noChangeArrowheads="1"/>
            </p:cNvSpPr>
            <p:nvPr/>
          </p:nvSpPr>
          <p:spPr bwMode="auto">
            <a:xfrm>
              <a:off x="1576195" y="4906243"/>
              <a:ext cx="298409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25" name="Rectangle 12"/>
            <p:cNvSpPr>
              <a:spLocks noChangeArrowheads="1"/>
            </p:cNvSpPr>
            <p:nvPr/>
          </p:nvSpPr>
          <p:spPr bwMode="auto">
            <a:xfrm>
              <a:off x="1576195" y="4168428"/>
              <a:ext cx="298409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26" name="Rectangle 13"/>
            <p:cNvSpPr>
              <a:spLocks noChangeArrowheads="1"/>
            </p:cNvSpPr>
            <p:nvPr/>
          </p:nvSpPr>
          <p:spPr bwMode="auto">
            <a:xfrm>
              <a:off x="1576195" y="3266653"/>
              <a:ext cx="298409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27" name="Rectangle 14"/>
            <p:cNvSpPr>
              <a:spLocks noChangeArrowheads="1"/>
            </p:cNvSpPr>
            <p:nvPr/>
          </p:nvSpPr>
          <p:spPr bwMode="auto">
            <a:xfrm>
              <a:off x="1576195" y="2528838"/>
              <a:ext cx="298409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28" name="Rectangle 15"/>
            <p:cNvSpPr>
              <a:spLocks noChangeArrowheads="1"/>
            </p:cNvSpPr>
            <p:nvPr/>
          </p:nvSpPr>
          <p:spPr bwMode="auto">
            <a:xfrm>
              <a:off x="1576195" y="1709043"/>
              <a:ext cx="298409" cy="452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29" name="Rectangle 16"/>
            <p:cNvSpPr>
              <a:spLocks noChangeArrowheads="1"/>
            </p:cNvSpPr>
            <p:nvPr/>
          </p:nvSpPr>
          <p:spPr bwMode="auto">
            <a:xfrm rot="16200000">
              <a:off x="-602685" y="3196959"/>
              <a:ext cx="3416369" cy="440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Price </a:t>
              </a:r>
              <a:r>
                <a:rPr lang="en-US" dirty="0" smtClean="0">
                  <a:latin typeface="Calibri" pitchFamily="34" charset="0"/>
                </a:rPr>
                <a:t>($ per </a:t>
              </a:r>
              <a:r>
                <a:rPr lang="en-US" dirty="0">
                  <a:latin typeface="Calibri" pitchFamily="34" charset="0"/>
                </a:rPr>
                <a:t>smoothie) </a:t>
              </a:r>
            </a:p>
          </p:txBody>
        </p:sp>
        <p:sp>
          <p:nvSpPr>
            <p:cNvPr id="130" name="Rectangle 17"/>
            <p:cNvSpPr>
              <a:spLocks noChangeArrowheads="1"/>
            </p:cNvSpPr>
            <p:nvPr/>
          </p:nvSpPr>
          <p:spPr bwMode="auto">
            <a:xfrm>
              <a:off x="3234506" y="6299895"/>
              <a:ext cx="3515306" cy="48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200" dirty="0">
                  <a:latin typeface="Calibri" pitchFamily="34" charset="0"/>
                </a:rPr>
                <a:t>Quantity (smoothies per hour)</a:t>
              </a:r>
            </a:p>
          </p:txBody>
        </p:sp>
        <p:sp>
          <p:nvSpPr>
            <p:cNvPr id="131" name="Rectangle 19"/>
            <p:cNvSpPr>
              <a:spLocks noChangeArrowheads="1"/>
            </p:cNvSpPr>
            <p:nvPr/>
          </p:nvSpPr>
          <p:spPr bwMode="auto">
            <a:xfrm>
              <a:off x="6084888" y="4797425"/>
              <a:ext cx="1155178" cy="45259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</a:t>
              </a:r>
              <a:r>
                <a:rPr lang="el-GR" sz="2000" dirty="0" smtClean="0">
                  <a:latin typeface="Calibri" pitchFamily="34" charset="0"/>
                </a:rPr>
                <a:t>ε</a:t>
              </a:r>
              <a:r>
                <a:rPr lang="en-AU" sz="2000" baseline="-25000" dirty="0" smtClean="0">
                  <a:latin typeface="Calibri" pitchFamily="34" charset="0"/>
                </a:rPr>
                <a:t>D</a:t>
              </a:r>
              <a:r>
                <a:rPr lang="en-US" sz="2000" b="1" dirty="0" smtClean="0"/>
                <a:t> = 1/4 </a:t>
              </a:r>
              <a:endParaRPr lang="en-US" sz="2000" b="1" dirty="0"/>
            </a:p>
          </p:txBody>
        </p:sp>
        <p:sp>
          <p:nvSpPr>
            <p:cNvPr id="132" name="Line 20"/>
            <p:cNvSpPr>
              <a:spLocks noChangeShapeType="1"/>
            </p:cNvSpPr>
            <p:nvPr/>
          </p:nvSpPr>
          <p:spPr bwMode="auto">
            <a:xfrm flipH="1">
              <a:off x="5148263" y="4941888"/>
              <a:ext cx="936625" cy="1936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" name="Rectangle 21"/>
            <p:cNvSpPr>
              <a:spLocks noChangeArrowheads="1"/>
            </p:cNvSpPr>
            <p:nvPr/>
          </p:nvSpPr>
          <p:spPr bwMode="auto">
            <a:xfrm>
              <a:off x="2771775" y="1484313"/>
              <a:ext cx="902915" cy="452596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P</a:t>
              </a:r>
              <a:r>
                <a:rPr lang="el-GR" sz="2000" dirty="0" smtClean="0">
                  <a:latin typeface="Calibri" pitchFamily="34" charset="0"/>
                </a:rPr>
                <a:t>ε</a:t>
              </a:r>
              <a:r>
                <a:rPr lang="en-AU" sz="2000" baseline="-25000" dirty="0" smtClean="0">
                  <a:latin typeface="Calibri" pitchFamily="34" charset="0"/>
                </a:rPr>
                <a:t>D</a:t>
              </a:r>
              <a:r>
                <a:rPr lang="en-US" sz="2000" b="1" dirty="0" smtClean="0"/>
                <a:t> = 4</a:t>
              </a:r>
              <a:endParaRPr lang="en-US" sz="2000" b="1" dirty="0"/>
            </a:p>
          </p:txBody>
        </p:sp>
        <p:sp>
          <p:nvSpPr>
            <p:cNvPr id="134" name="Line 22"/>
            <p:cNvSpPr>
              <a:spLocks noChangeShapeType="1"/>
            </p:cNvSpPr>
            <p:nvPr/>
          </p:nvSpPr>
          <p:spPr bwMode="auto">
            <a:xfrm flipH="1">
              <a:off x="2771774" y="1954981"/>
              <a:ext cx="393634" cy="745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5" name="Line 23"/>
            <p:cNvSpPr>
              <a:spLocks noChangeShapeType="1"/>
            </p:cNvSpPr>
            <p:nvPr/>
          </p:nvSpPr>
          <p:spPr bwMode="auto">
            <a:xfrm>
              <a:off x="1906588" y="5953125"/>
              <a:ext cx="4479925" cy="6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6" name="Line 24"/>
            <p:cNvSpPr>
              <a:spLocks noChangeShapeType="1"/>
            </p:cNvSpPr>
            <p:nvPr/>
          </p:nvSpPr>
          <p:spPr bwMode="auto">
            <a:xfrm flipV="1">
              <a:off x="1905000" y="1381125"/>
              <a:ext cx="0" cy="45688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7" name="Line 25"/>
            <p:cNvSpPr>
              <a:spLocks noChangeShapeType="1"/>
            </p:cNvSpPr>
            <p:nvPr/>
          </p:nvSpPr>
          <p:spPr bwMode="auto">
            <a:xfrm>
              <a:off x="1906588" y="1914525"/>
              <a:ext cx="3960812" cy="403701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8" name="Oval 26"/>
            <p:cNvSpPr>
              <a:spLocks noChangeArrowheads="1"/>
            </p:cNvSpPr>
            <p:nvPr/>
          </p:nvSpPr>
          <p:spPr bwMode="auto">
            <a:xfrm>
              <a:off x="1851025" y="1851025"/>
              <a:ext cx="128588" cy="1285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9" name="Oval 27"/>
            <p:cNvSpPr>
              <a:spLocks noChangeArrowheads="1"/>
            </p:cNvSpPr>
            <p:nvPr/>
          </p:nvSpPr>
          <p:spPr bwMode="auto">
            <a:xfrm>
              <a:off x="5842000" y="5894388"/>
              <a:ext cx="128588" cy="12858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0" name="Oval 28"/>
            <p:cNvSpPr>
              <a:spLocks noChangeArrowheads="1"/>
            </p:cNvSpPr>
            <p:nvPr/>
          </p:nvSpPr>
          <p:spPr bwMode="auto">
            <a:xfrm>
              <a:off x="3832225" y="3860800"/>
              <a:ext cx="128588" cy="1285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1" name="Line 29"/>
            <p:cNvSpPr>
              <a:spLocks noChangeShapeType="1"/>
            </p:cNvSpPr>
            <p:nvPr/>
          </p:nvSpPr>
          <p:spPr bwMode="auto">
            <a:xfrm>
              <a:off x="1908175" y="4437063"/>
              <a:ext cx="25193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2" name="Line 30"/>
            <p:cNvSpPr>
              <a:spLocks noChangeShapeType="1"/>
            </p:cNvSpPr>
            <p:nvPr/>
          </p:nvSpPr>
          <p:spPr bwMode="auto">
            <a:xfrm>
              <a:off x="1908175" y="5157788"/>
              <a:ext cx="32400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3" name="Line 31"/>
            <p:cNvSpPr>
              <a:spLocks noChangeShapeType="1"/>
            </p:cNvSpPr>
            <p:nvPr/>
          </p:nvSpPr>
          <p:spPr bwMode="auto">
            <a:xfrm>
              <a:off x="1908175" y="3500438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4" name="Line 32"/>
            <p:cNvSpPr>
              <a:spLocks noChangeShapeType="1"/>
            </p:cNvSpPr>
            <p:nvPr/>
          </p:nvSpPr>
          <p:spPr bwMode="auto">
            <a:xfrm flipV="1">
              <a:off x="3492500" y="3500438"/>
              <a:ext cx="0" cy="24114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5" name="Line 33"/>
            <p:cNvSpPr>
              <a:spLocks noChangeShapeType="1"/>
            </p:cNvSpPr>
            <p:nvPr/>
          </p:nvSpPr>
          <p:spPr bwMode="auto">
            <a:xfrm flipV="1">
              <a:off x="4427539" y="4437063"/>
              <a:ext cx="0" cy="153491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6" name="Line 34"/>
            <p:cNvSpPr>
              <a:spLocks noChangeShapeType="1"/>
            </p:cNvSpPr>
            <p:nvPr/>
          </p:nvSpPr>
          <p:spPr bwMode="auto">
            <a:xfrm flipV="1">
              <a:off x="5076825" y="5157788"/>
              <a:ext cx="0" cy="8141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7" name="Line 35"/>
            <p:cNvSpPr>
              <a:spLocks noChangeShapeType="1"/>
            </p:cNvSpPr>
            <p:nvPr/>
          </p:nvSpPr>
          <p:spPr bwMode="auto">
            <a:xfrm>
              <a:off x="1908175" y="2781300"/>
              <a:ext cx="863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8" name="Line 36"/>
            <p:cNvSpPr>
              <a:spLocks noChangeShapeType="1"/>
            </p:cNvSpPr>
            <p:nvPr/>
          </p:nvSpPr>
          <p:spPr bwMode="auto">
            <a:xfrm flipV="1">
              <a:off x="2771775" y="2781300"/>
              <a:ext cx="0" cy="3168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9" name="Oval 37"/>
            <p:cNvSpPr>
              <a:spLocks noChangeArrowheads="1"/>
            </p:cNvSpPr>
            <p:nvPr/>
          </p:nvSpPr>
          <p:spPr bwMode="auto">
            <a:xfrm>
              <a:off x="3419475" y="3429000"/>
              <a:ext cx="128588" cy="1285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0" name="Oval 38"/>
            <p:cNvSpPr>
              <a:spLocks noChangeArrowheads="1"/>
            </p:cNvSpPr>
            <p:nvPr/>
          </p:nvSpPr>
          <p:spPr bwMode="auto">
            <a:xfrm>
              <a:off x="2700338" y="2708275"/>
              <a:ext cx="128587" cy="1285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1" name="Oval 39"/>
            <p:cNvSpPr>
              <a:spLocks noChangeArrowheads="1"/>
            </p:cNvSpPr>
            <p:nvPr/>
          </p:nvSpPr>
          <p:spPr bwMode="auto">
            <a:xfrm>
              <a:off x="4322763" y="4365625"/>
              <a:ext cx="128587" cy="1285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52" name="Oval 41"/>
            <p:cNvSpPr>
              <a:spLocks noChangeArrowheads="1"/>
            </p:cNvSpPr>
            <p:nvPr/>
          </p:nvSpPr>
          <p:spPr bwMode="auto">
            <a:xfrm>
              <a:off x="5003800" y="5084763"/>
              <a:ext cx="128588" cy="12858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084168" y="1412776"/>
            <a:ext cx="2520280" cy="1015663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Calibri" pitchFamily="34" charset="0"/>
              </a:rPr>
              <a:t>Note: </a:t>
            </a:r>
          </a:p>
          <a:p>
            <a:r>
              <a:rPr lang="en-AU" sz="2000" b="1" dirty="0" smtClean="0">
                <a:latin typeface="Calibri" pitchFamily="34" charset="0"/>
              </a:rPr>
              <a:t>This applies only to a </a:t>
            </a:r>
            <a:r>
              <a:rPr lang="en-AU" sz="2000" b="1" i="1" dirty="0" smtClean="0">
                <a:latin typeface="Calibri" pitchFamily="34" charset="0"/>
              </a:rPr>
              <a:t>linear</a:t>
            </a:r>
            <a:r>
              <a:rPr lang="en-AU" sz="2000" b="1" dirty="0" smtClean="0">
                <a:latin typeface="Calibri" pitchFamily="34" charset="0"/>
              </a:rPr>
              <a:t> demand curve!</a:t>
            </a:r>
            <a:endParaRPr lang="en-AU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620687"/>
            <a:ext cx="8640960" cy="597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948264" y="1844824"/>
            <a:ext cx="1904752" cy="40011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Calibri" pitchFamily="34" charset="0"/>
              </a:rPr>
              <a:t>Note: TR = P * Q</a:t>
            </a:r>
            <a:endParaRPr lang="en-AU" sz="2000" b="1" dirty="0"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230180"/>
            <a:ext cx="1872208" cy="22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2915816" y="4653136"/>
            <a:ext cx="4176464" cy="1368152"/>
          </a:xfrm>
          <a:prstGeom prst="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14488"/>
            <a:ext cx="7344816" cy="29386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u="sng" dirty="0" smtClean="0"/>
              <a:t>The midpoint formula</a:t>
            </a:r>
            <a:r>
              <a:rPr lang="en-AU" sz="2000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An alternative way of calculating elasticity, but </a:t>
            </a:r>
            <a:r>
              <a:rPr lang="en-AU" sz="1800" b="1" dirty="0" smtClean="0"/>
              <a:t>at a point on a line </a:t>
            </a:r>
            <a:r>
              <a:rPr lang="en-AU" sz="1800" dirty="0" smtClean="0"/>
              <a:t>(note, our previous formula calculated elasticity </a:t>
            </a:r>
            <a:r>
              <a:rPr lang="en-AU" sz="1800" i="1" dirty="0" smtClean="0"/>
              <a:t>between</a:t>
            </a:r>
            <a:r>
              <a:rPr lang="en-AU" sz="1800" dirty="0" smtClean="0"/>
              <a:t> two points)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Is an approximate measure (but a good approximate!)</a:t>
            </a:r>
          </a:p>
          <a:p>
            <a:pPr lvl="1">
              <a:lnSpc>
                <a:spcPct val="150000"/>
              </a:lnSpc>
            </a:pPr>
            <a:r>
              <a:rPr lang="en-AU" sz="1800" dirty="0" smtClean="0"/>
              <a:t>Uses </a:t>
            </a:r>
            <a:r>
              <a:rPr lang="en-AU" sz="1800" i="1" dirty="0" smtClean="0"/>
              <a:t>average</a:t>
            </a:r>
            <a:r>
              <a:rPr lang="en-AU" sz="1800" dirty="0" smtClean="0"/>
              <a:t> of initial and final quantities and prices</a:t>
            </a:r>
          </a:p>
          <a:p>
            <a:pPr lvl="1">
              <a:lnSpc>
                <a:spcPct val="150000"/>
              </a:lnSpc>
            </a:pPr>
            <a:endParaRPr lang="en-AU" sz="1000" dirty="0" smtClean="0"/>
          </a:p>
          <a:p>
            <a:pPr>
              <a:buNone/>
            </a:pPr>
            <a:r>
              <a:rPr lang="en-US" sz="2000" dirty="0" smtClean="0"/>
              <a:t>			</a:t>
            </a:r>
            <a:r>
              <a:rPr lang="en-US" sz="2000" dirty="0" smtClean="0">
                <a:solidFill>
                  <a:schemeClr val="tx1"/>
                </a:solidFill>
              </a:rPr>
              <a:t>        </a:t>
            </a:r>
            <a:r>
              <a:rPr lang="en-AU" sz="2000" dirty="0" smtClean="0">
                <a:solidFill>
                  <a:schemeClr val="tx1"/>
                </a:solidFill>
              </a:rPr>
              <a:t> </a:t>
            </a:r>
            <a:r>
              <a:rPr lang="en-AU" sz="2000" u="sng" dirty="0" smtClean="0">
                <a:solidFill>
                  <a:schemeClr val="tx1"/>
                </a:solidFill>
              </a:rPr>
              <a:t>(Q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2</a:t>
            </a:r>
            <a:r>
              <a:rPr lang="en-AU" sz="2000" u="sng" dirty="0" smtClean="0">
                <a:solidFill>
                  <a:schemeClr val="tx1"/>
                </a:solidFill>
              </a:rPr>
              <a:t> – Q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1</a:t>
            </a:r>
            <a:r>
              <a:rPr lang="en-AU" sz="2000" u="sng" dirty="0" smtClean="0">
                <a:solidFill>
                  <a:schemeClr val="tx1"/>
                </a:solidFill>
              </a:rPr>
              <a:t>)</a:t>
            </a:r>
            <a:r>
              <a:rPr lang="en-AU" sz="2000" dirty="0" smtClean="0">
                <a:solidFill>
                  <a:schemeClr val="tx1"/>
                </a:solidFill>
              </a:rPr>
              <a:t>  </a:t>
            </a:r>
            <a:r>
              <a:rPr lang="en-AU" sz="2000" dirty="0" smtClean="0">
                <a:solidFill>
                  <a:schemeClr val="tx1"/>
                </a:solidFill>
                <a:sym typeface="Wingdings"/>
              </a:rPr>
              <a:t>÷</a:t>
            </a:r>
            <a:r>
              <a:rPr lang="en-AU" sz="2000" dirty="0" smtClean="0">
                <a:solidFill>
                  <a:schemeClr val="tx1"/>
                </a:solidFill>
              </a:rPr>
              <a:t>  </a:t>
            </a:r>
            <a:r>
              <a:rPr lang="en-AU" sz="2000" u="sng" dirty="0" smtClean="0">
                <a:solidFill>
                  <a:schemeClr val="tx1"/>
                </a:solidFill>
              </a:rPr>
              <a:t>(P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2</a:t>
            </a:r>
            <a:r>
              <a:rPr lang="en-AU" sz="2000" u="sng" dirty="0" smtClean="0">
                <a:solidFill>
                  <a:schemeClr val="tx1"/>
                </a:solidFill>
              </a:rPr>
              <a:t> – P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1</a:t>
            </a:r>
            <a:r>
              <a:rPr lang="en-AU" sz="2000" u="sng" dirty="0" smtClean="0">
                <a:solidFill>
                  <a:schemeClr val="tx1"/>
                </a:solidFill>
              </a:rPr>
              <a:t>)</a:t>
            </a:r>
          </a:p>
          <a:p>
            <a:pPr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			</a:t>
            </a:r>
            <a:r>
              <a:rPr lang="en-US" sz="2000" dirty="0" smtClean="0">
                <a:solidFill>
                  <a:schemeClr val="tx1"/>
                </a:solidFill>
              </a:rPr>
              <a:t>P</a:t>
            </a:r>
            <a:r>
              <a:rPr lang="el-GR" sz="2400" dirty="0" smtClean="0">
                <a:solidFill>
                  <a:schemeClr val="tx1"/>
                </a:solidFill>
              </a:rPr>
              <a:t>ε</a:t>
            </a:r>
            <a:r>
              <a:rPr lang="en-AU" sz="2000" baseline="-25000" dirty="0" smtClean="0">
                <a:solidFill>
                  <a:schemeClr val="tx1"/>
                </a:solidFill>
              </a:rPr>
              <a:t>D</a:t>
            </a:r>
            <a:r>
              <a:rPr lang="en-AU" sz="2000" dirty="0" smtClean="0">
                <a:solidFill>
                  <a:schemeClr val="tx1"/>
                </a:solidFill>
              </a:rPr>
              <a:t> =  </a:t>
            </a:r>
            <a:r>
              <a:rPr lang="en-AU" sz="2000" u="sng" dirty="0" smtClean="0">
                <a:solidFill>
                  <a:schemeClr val="tx1"/>
                </a:solidFill>
              </a:rPr>
              <a:t>Q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1</a:t>
            </a:r>
            <a:r>
              <a:rPr lang="en-AU" sz="2000" u="sng" dirty="0" smtClean="0">
                <a:solidFill>
                  <a:schemeClr val="tx1"/>
                </a:solidFill>
              </a:rPr>
              <a:t> + Q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2</a:t>
            </a:r>
            <a:r>
              <a:rPr lang="en-AU" sz="2000" dirty="0" smtClean="0">
                <a:solidFill>
                  <a:schemeClr val="tx1"/>
                </a:solidFill>
              </a:rPr>
              <a:t>         </a:t>
            </a:r>
            <a:r>
              <a:rPr lang="en-AU" sz="2000" u="sng" dirty="0" smtClean="0">
                <a:solidFill>
                  <a:schemeClr val="tx1"/>
                </a:solidFill>
              </a:rPr>
              <a:t>P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1</a:t>
            </a:r>
            <a:r>
              <a:rPr lang="en-AU" sz="2000" u="sng" dirty="0" smtClean="0">
                <a:solidFill>
                  <a:schemeClr val="tx1"/>
                </a:solidFill>
              </a:rPr>
              <a:t> + P</a:t>
            </a:r>
            <a:r>
              <a:rPr lang="en-AU" sz="2000" u="sng" baseline="-25000" dirty="0" smtClean="0">
                <a:solidFill>
                  <a:schemeClr val="tx1"/>
                </a:solidFill>
              </a:rPr>
              <a:t>2</a:t>
            </a:r>
            <a:endParaRPr lang="en-AU" sz="2000" dirty="0" smtClean="0">
              <a:solidFill>
                <a:schemeClr val="tx1"/>
              </a:solidFill>
            </a:endParaRPr>
          </a:p>
          <a:p>
            <a:pPr lvl="6">
              <a:buNone/>
            </a:pPr>
            <a:r>
              <a:rPr lang="en-AU" sz="2000" dirty="0" smtClean="0">
                <a:solidFill>
                  <a:schemeClr val="tx1"/>
                </a:solidFill>
              </a:rPr>
              <a:t>	  2                  2</a:t>
            </a:r>
          </a:p>
        </p:txBody>
      </p:sp>
      <p:sp>
        <p:nvSpPr>
          <p:cNvPr id="5" name="Double Bracket 12"/>
          <p:cNvSpPr>
            <a:spLocks noChangeArrowheads="1"/>
          </p:cNvSpPr>
          <p:nvPr/>
        </p:nvSpPr>
        <p:spPr bwMode="auto">
          <a:xfrm>
            <a:off x="3851920" y="5085184"/>
            <a:ext cx="1224136" cy="720080"/>
          </a:xfrm>
          <a:prstGeom prst="bracketPair">
            <a:avLst>
              <a:gd name="adj" fmla="val 16667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6" name="Double Bracket 12"/>
          <p:cNvSpPr>
            <a:spLocks noChangeArrowheads="1"/>
          </p:cNvSpPr>
          <p:nvPr/>
        </p:nvSpPr>
        <p:spPr bwMode="auto">
          <a:xfrm>
            <a:off x="5652120" y="5085184"/>
            <a:ext cx="1080120" cy="720080"/>
          </a:xfrm>
          <a:prstGeom prst="bracketPair">
            <a:avLst>
              <a:gd name="adj" fmla="val 16667"/>
            </a:avLst>
          </a:prstGeom>
          <a:noFill/>
          <a:ln w="19050" algn="ctr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US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628800"/>
            <a:ext cx="7776864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But why is </a:t>
            </a:r>
            <a:r>
              <a:rPr lang="en-US" sz="2000" dirty="0" smtClean="0"/>
              <a:t>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different in different markets?</a:t>
            </a:r>
          </a:p>
          <a:p>
            <a:pPr>
              <a:lnSpc>
                <a:spcPct val="150000"/>
              </a:lnSpc>
            </a:pPr>
            <a:endParaRPr lang="en-AU" sz="1000" dirty="0" smtClean="0"/>
          </a:p>
          <a:p>
            <a:pPr>
              <a:lnSpc>
                <a:spcPct val="150000"/>
              </a:lnSpc>
              <a:buNone/>
            </a:pPr>
            <a:r>
              <a:rPr lang="en-AU" sz="2000" dirty="0" smtClean="0"/>
              <a:t>   </a:t>
            </a:r>
            <a:r>
              <a:rPr lang="en-AU" sz="2000" u="sng" dirty="0" smtClean="0"/>
              <a:t>More elastic</a:t>
            </a:r>
            <a:r>
              <a:rPr lang="en-AU" sz="2000" dirty="0" smtClean="0"/>
              <a:t>				   </a:t>
            </a:r>
            <a:r>
              <a:rPr lang="en-AU" sz="2000" u="sng" dirty="0" smtClean="0"/>
              <a:t>More inelastic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Many close substitutes			Few close substitutes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Luxuries				Necessities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Big budget items			Small budget items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Long run				Short run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Market is narrowly defined		Market is broadly defined</a:t>
            </a:r>
          </a:p>
          <a:p>
            <a:pPr>
              <a:lnSpc>
                <a:spcPct val="150000"/>
              </a:lnSpc>
              <a:buNone/>
            </a:pPr>
            <a:r>
              <a:rPr lang="en-AU" sz="1800" dirty="0" smtClean="0"/>
              <a:t>Not addictive				Addictive			</a:t>
            </a:r>
          </a:p>
          <a:p>
            <a:pPr>
              <a:lnSpc>
                <a:spcPct val="150000"/>
              </a:lnSpc>
              <a:buNone/>
            </a:pPr>
            <a:endParaRPr lang="en-AU" sz="1800" dirty="0" smtClean="0"/>
          </a:p>
        </p:txBody>
      </p:sp>
      <p:grpSp>
        <p:nvGrpSpPr>
          <p:cNvPr id="2" name="Group 16"/>
          <p:cNvGrpSpPr/>
          <p:nvPr/>
        </p:nvGrpSpPr>
        <p:grpSpPr>
          <a:xfrm>
            <a:off x="2987824" y="2780928"/>
            <a:ext cx="2664296" cy="144016"/>
            <a:chOff x="2699792" y="3068960"/>
            <a:chExt cx="2592288" cy="0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2915816" y="3068960"/>
              <a:ext cx="2376264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2699792" y="306896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Cross-price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66938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Just as the price of a product helps determine the quantity demanded, so too can the price of another, </a:t>
            </a:r>
            <a:r>
              <a:rPr lang="en-US" sz="2000" i="1" dirty="0" smtClean="0"/>
              <a:t>related </a:t>
            </a:r>
            <a:r>
              <a:rPr lang="en-US" sz="2000" dirty="0" smtClean="0"/>
              <a:t>product help determine the quantity demanded…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The responsiveness of the quantity demanded to changes in the price of another product is called </a:t>
            </a:r>
            <a:r>
              <a:rPr lang="en-US" sz="2000" b="1" dirty="0" smtClean="0"/>
              <a:t>cross-price elasticity of demand</a:t>
            </a:r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 lvl="1">
              <a:buNone/>
            </a:pPr>
            <a:r>
              <a:rPr lang="en-US" sz="2000" dirty="0" smtClean="0"/>
              <a:t>		Cross-P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= </a:t>
            </a:r>
            <a:r>
              <a:rPr lang="en-AU" sz="2000" u="sng" dirty="0" smtClean="0"/>
              <a:t>% </a:t>
            </a:r>
            <a:r>
              <a:rPr lang="el-GR" sz="2000" u="sng" dirty="0" smtClean="0"/>
              <a:t>Δ</a:t>
            </a:r>
            <a:r>
              <a:rPr lang="en-AU" sz="2000" u="sng" dirty="0" smtClean="0"/>
              <a:t>Q</a:t>
            </a:r>
            <a:r>
              <a:rPr lang="en-AU" sz="2000" u="sng" baseline="-25000" dirty="0" smtClean="0"/>
              <a:t>D</a:t>
            </a:r>
            <a:endParaRPr lang="en-US" sz="2000" u="sng" baseline="-25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		        	       %</a:t>
            </a:r>
            <a:r>
              <a:rPr lang="el-GR" sz="2000" dirty="0" smtClean="0"/>
              <a:t> Δ</a:t>
            </a:r>
            <a:r>
              <a:rPr lang="en-AU" sz="2000" dirty="0" smtClean="0"/>
              <a:t>P of another product</a:t>
            </a:r>
            <a:endParaRPr lang="en-US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Cross-price elasticity of demand</a:t>
            </a:r>
            <a:endParaRPr lang="en-US" dirty="0" smtClean="0"/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539552" y="1772816"/>
          <a:ext cx="7920880" cy="3997044"/>
        </p:xfrm>
        <a:graphic>
          <a:graphicData uri="http://schemas.openxmlformats.org/drawingml/2006/table">
            <a:tbl>
              <a:tblPr/>
              <a:tblGrid>
                <a:gridCol w="2392992"/>
                <a:gridCol w="2801891"/>
                <a:gridCol w="2725997"/>
              </a:tblGrid>
              <a:tr h="9102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If the products are…</a:t>
                      </a: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b="1" dirty="0" smtClean="0">
                          <a:latin typeface="Calibri" pitchFamily="34" charset="0"/>
                        </a:rPr>
                        <a:t>Cross-P</a:t>
                      </a:r>
                      <a:r>
                        <a:rPr lang="el-GR" sz="3200" b="1" dirty="0" smtClean="0">
                          <a:latin typeface="Calibri" pitchFamily="34" charset="0"/>
                        </a:rPr>
                        <a:t>ε</a:t>
                      </a:r>
                      <a:r>
                        <a:rPr lang="en-AU" sz="2400" b="1" baseline="-25000" dirty="0" smtClean="0">
                          <a:latin typeface="Calibri" pitchFamily="34" charset="0"/>
                        </a:rPr>
                        <a:t>D </a:t>
                      </a: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will be…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Example: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888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Substitutes</a:t>
                      </a: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Positive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Lamb and chicken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Complements</a:t>
                      </a: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Negative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Fish and chips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182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Unrelated</a:t>
                      </a: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Zero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Economics textbooks and movie tickets</a:t>
                      </a: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Income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Income elasticity of demand measures the responsiveness of the quantity demanded to changes in </a:t>
            </a:r>
            <a:r>
              <a:rPr lang="en-US" sz="2000" i="1" dirty="0" smtClean="0"/>
              <a:t>income</a:t>
            </a:r>
          </a:p>
          <a:p>
            <a:pPr>
              <a:lnSpc>
                <a:spcPct val="150000"/>
              </a:lnSpc>
            </a:pPr>
            <a:endParaRPr lang="en-US" sz="2000" i="1" dirty="0" smtClean="0"/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 lvl="1">
              <a:buNone/>
            </a:pPr>
            <a:r>
              <a:rPr lang="en-US" sz="2000" dirty="0" smtClean="0"/>
              <a:t>		    Income 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= </a:t>
            </a:r>
            <a:r>
              <a:rPr lang="en-AU" sz="2000" u="sng" dirty="0" smtClean="0"/>
              <a:t>% </a:t>
            </a:r>
            <a:r>
              <a:rPr lang="el-GR" sz="2000" u="sng" dirty="0" smtClean="0"/>
              <a:t>Δ</a:t>
            </a:r>
            <a:r>
              <a:rPr lang="en-AU" sz="2000" u="sng" dirty="0" smtClean="0"/>
              <a:t>Q</a:t>
            </a:r>
            <a:r>
              <a:rPr lang="en-AU" sz="2000" u="sng" baseline="-25000" dirty="0" smtClean="0"/>
              <a:t>D</a:t>
            </a:r>
            <a:endParaRPr lang="en-US" sz="2000" u="sng" baseline="-25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		                        %</a:t>
            </a:r>
            <a:r>
              <a:rPr lang="el-GR" sz="2000" dirty="0" smtClean="0"/>
              <a:t> Δ</a:t>
            </a:r>
            <a:r>
              <a:rPr lang="en-AU" sz="2000" dirty="0" smtClean="0"/>
              <a:t>Y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868144" y="3861048"/>
            <a:ext cx="2140522" cy="400110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latin typeface="Calibri" pitchFamily="34" charset="0"/>
              </a:rPr>
              <a:t>Note:</a:t>
            </a:r>
            <a:r>
              <a:rPr lang="en-AU" sz="2000" dirty="0" smtClean="0">
                <a:latin typeface="Calibri" pitchFamily="34" charset="0"/>
              </a:rPr>
              <a:t> ‘Y’ is income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Income </a:t>
            </a:r>
            <a:r>
              <a:rPr lang="en-US" sz="2800" dirty="0" smtClean="0"/>
              <a:t>elasticity of demand</a:t>
            </a:r>
            <a:endParaRPr lang="en-US" dirty="0" smtClean="0"/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ph sz="half" idx="4294967295"/>
          </p:nvPr>
        </p:nvGraphicFramePr>
        <p:xfrm>
          <a:off x="539552" y="1628800"/>
          <a:ext cx="7920880" cy="4419116"/>
        </p:xfrm>
        <a:graphic>
          <a:graphicData uri="http://schemas.openxmlformats.org/drawingml/2006/table">
            <a:tbl>
              <a:tblPr/>
              <a:tblGrid>
                <a:gridCol w="2392992"/>
                <a:gridCol w="2801891"/>
                <a:gridCol w="2725997"/>
              </a:tblGrid>
              <a:tr h="939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If income </a:t>
                      </a:r>
                      <a:r>
                        <a:rPr lang="el-GR" sz="2400" b="1" dirty="0" smtClean="0"/>
                        <a:t>ε</a:t>
                      </a:r>
                      <a:r>
                        <a:rPr kumimoji="0" lang="en-AU" sz="2400" b="1" i="0" u="none" strike="noStrike" kern="1200" cap="none" normalizeH="0" baseline="-2500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D</a:t>
                      </a:r>
                      <a:r>
                        <a:rPr kumimoji="0" lang="en-A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is...</a:t>
                      </a:r>
                    </a:p>
                  </a:txBody>
                  <a:tcPr marL="99068" marR="99068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Then the good is…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Example: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916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O &gt; 1</a:t>
                      </a:r>
                    </a:p>
                  </a:txBody>
                  <a:tcPr marL="99068" marR="99068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Normal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Milk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7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&gt; 1</a:t>
                      </a:r>
                    </a:p>
                  </a:txBody>
                  <a:tcPr marL="99068" marR="99068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Superior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(normal and a luxury)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Caviar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7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&lt; 0</a:t>
                      </a:r>
                    </a:p>
                  </a:txBody>
                  <a:tcPr marL="99068" marR="99068"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Inferior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Meat flaps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(i.e. those horrible meat offcuts...)</a:t>
                      </a:r>
                    </a:p>
                  </a:txBody>
                  <a:tcPr marL="99068" marR="99068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Price elasticity of supply measures the responsiveness of the quantity supplied to changes in price</a:t>
            </a:r>
          </a:p>
          <a:p>
            <a:pPr>
              <a:lnSpc>
                <a:spcPct val="150000"/>
              </a:lnSpc>
            </a:pPr>
            <a:endParaRPr lang="en-US" sz="500" dirty="0" smtClean="0"/>
          </a:p>
          <a:p>
            <a:pPr lvl="1">
              <a:buNone/>
            </a:pPr>
            <a:r>
              <a:rPr lang="en-US" sz="2000" dirty="0" smtClean="0"/>
              <a:t>			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S</a:t>
            </a:r>
            <a:r>
              <a:rPr lang="en-AU" sz="2000" dirty="0" smtClean="0"/>
              <a:t> = </a:t>
            </a:r>
            <a:r>
              <a:rPr lang="en-AU" sz="2000" u="sng" dirty="0" smtClean="0"/>
              <a:t>% </a:t>
            </a:r>
            <a:r>
              <a:rPr lang="el-GR" sz="2000" u="sng" dirty="0" smtClean="0"/>
              <a:t>Δ</a:t>
            </a:r>
            <a:r>
              <a:rPr lang="en-AU" sz="2000" u="sng" dirty="0" smtClean="0"/>
              <a:t>Q</a:t>
            </a:r>
            <a:r>
              <a:rPr lang="en-AU" sz="2000" u="sng" baseline="-25000" dirty="0" smtClean="0"/>
              <a:t>S</a:t>
            </a:r>
            <a:endParaRPr lang="en-US" sz="2000" u="sng" baseline="-25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		        		%</a:t>
            </a:r>
            <a:r>
              <a:rPr lang="el-GR" sz="2000" dirty="0" smtClean="0"/>
              <a:t> Δ</a:t>
            </a:r>
            <a:r>
              <a:rPr lang="en-AU" sz="2000" dirty="0" smtClean="0"/>
              <a:t>P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grpSp>
        <p:nvGrpSpPr>
          <p:cNvPr id="2" name="Group 14"/>
          <p:cNvGrpSpPr/>
          <p:nvPr/>
        </p:nvGrpSpPr>
        <p:grpSpPr>
          <a:xfrm>
            <a:off x="1475656" y="1631216"/>
            <a:ext cx="4021989" cy="4345116"/>
            <a:chOff x="1888839" y="1664916"/>
            <a:chExt cx="5075697" cy="504136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2463800" y="2297113"/>
              <a:ext cx="1588" cy="382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465388" y="6121400"/>
              <a:ext cx="43703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8839" y="2163391"/>
              <a:ext cx="339837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432496" y="6173612"/>
              <a:ext cx="532040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Q</a:t>
              </a:r>
              <a:endParaRPr lang="en-US" b="1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791597" y="1664916"/>
              <a:ext cx="489557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latin typeface="Arial" pitchFamily="34" charset="0"/>
                </a:rPr>
                <a:t>S</a:t>
              </a:r>
              <a:endParaRPr lang="en-US" b="1" baseline="-25000" dirty="0">
                <a:latin typeface="Arial" pitchFamily="34" charset="0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4005264" y="3287716"/>
              <a:ext cx="2524126" cy="649288"/>
              <a:chOff x="2523" y="2071"/>
              <a:chExt cx="1590" cy="409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H="1">
                <a:off x="2523" y="2341"/>
                <a:ext cx="749" cy="1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3143" y="2071"/>
                <a:ext cx="970" cy="381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latin typeface="Calibri" pitchFamily="34" charset="0"/>
                  </a:rPr>
                  <a:t>P</a:t>
                </a:r>
                <a:r>
                  <a:rPr lang="el-GR" sz="2800" b="1" dirty="0" smtClean="0">
                    <a:latin typeface="Calibri" pitchFamily="34" charset="0"/>
                  </a:rPr>
                  <a:t>ε</a:t>
                </a:r>
                <a:r>
                  <a:rPr lang="en-AU" b="1" baseline="-25000" dirty="0" smtClean="0">
                    <a:latin typeface="Calibri" pitchFamily="34" charset="0"/>
                  </a:rPr>
                  <a:t>S  </a:t>
                </a:r>
                <a:r>
                  <a:rPr lang="en-US" b="1" dirty="0" smtClean="0">
                    <a:latin typeface="Calibri" pitchFamily="34" charset="0"/>
                  </a:rPr>
                  <a:t>= </a:t>
                </a:r>
                <a:r>
                  <a:rPr lang="en-US" b="1" dirty="0">
                    <a:latin typeface="Calibri" pitchFamily="34" charset="0"/>
                  </a:rPr>
                  <a:t>0 </a:t>
                </a:r>
              </a:p>
            </p:txBody>
          </p:sp>
        </p:grp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3978921" y="2163391"/>
              <a:ext cx="0" cy="3960812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084388" y="6048376"/>
              <a:ext cx="424823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883021" y="4149080"/>
            <a:ext cx="238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Perfectly Inelastic</a:t>
            </a:r>
            <a:endParaRPr lang="en-AU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Overview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Price elasticity of demand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Cross-price elasticity of demand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Income elasticity of demand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Price elasticity of supply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5004048" y="4149080"/>
            <a:ext cx="213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dirty="0" smtClean="0">
                <a:latin typeface="Calibri" pitchFamily="34" charset="0"/>
              </a:rPr>
              <a:t>Perfectly Elastic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1907704" y="3501008"/>
            <a:ext cx="3672408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780359" y="2132856"/>
            <a:ext cx="1368001" cy="1367731"/>
            <a:chOff x="2200" y="1570"/>
            <a:chExt cx="1285" cy="862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2200" y="1570"/>
              <a:ext cx="1285" cy="862"/>
              <a:chOff x="2200" y="1570"/>
              <a:chExt cx="1285" cy="862"/>
            </a:xfrm>
          </p:grpSpPr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H="1">
                <a:off x="2699" y="1888"/>
                <a:ext cx="312" cy="5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2200" y="1570"/>
                <a:ext cx="1285" cy="328"/>
              </a:xfrm>
              <a:prstGeom prst="rect">
                <a:avLst/>
              </a:prstGeom>
              <a:solidFill>
                <a:srgbClr val="FFCC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b="1" dirty="0" smtClean="0">
                    <a:latin typeface="Calibri" pitchFamily="34" charset="0"/>
                  </a:rPr>
                  <a:t>P</a:t>
                </a:r>
                <a:r>
                  <a:rPr lang="el-GR" sz="2800" b="1" dirty="0" smtClean="0">
                    <a:latin typeface="Calibri" pitchFamily="34" charset="0"/>
                  </a:rPr>
                  <a:t>ε</a:t>
                </a:r>
                <a:r>
                  <a:rPr lang="en-AU" b="1" baseline="-25000" dirty="0" smtClean="0">
                    <a:latin typeface="Calibri" pitchFamily="34" charset="0"/>
                  </a:rPr>
                  <a:t>S  </a:t>
                </a:r>
                <a:r>
                  <a:rPr lang="en-US" b="1" dirty="0" smtClean="0">
                    <a:latin typeface="Calibri" pitchFamily="34" charset="0"/>
                  </a:rPr>
                  <a:t>= </a:t>
                </a:r>
              </a:p>
            </p:txBody>
          </p:sp>
        </p:grpSp>
        <p:graphicFrame>
          <p:nvGraphicFramePr>
            <p:cNvPr id="19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44" y="1615"/>
            <a:ext cx="541" cy="352"/>
          </p:xfrm>
          <a:graphic>
            <a:graphicData uri="http://schemas.openxmlformats.org/presentationml/2006/ole">
              <p:oleObj spid="_x0000_s2051" name="Microsoft Equation 3.0" r:id="rId3" imgW="586925" imgH="501496" progId="Equation.3">
                <p:embed/>
              </p:oleObj>
            </a:graphicData>
          </a:graphic>
        </p:graphicFrame>
      </p:grpSp>
      <p:grpSp>
        <p:nvGrpSpPr>
          <p:cNvPr id="4" name="Group 21"/>
          <p:cNvGrpSpPr/>
          <p:nvPr/>
        </p:nvGrpSpPr>
        <p:grpSpPr>
          <a:xfrm>
            <a:off x="1475656" y="2060848"/>
            <a:ext cx="4564389" cy="3915484"/>
            <a:chOff x="1888839" y="2163391"/>
            <a:chExt cx="5760199" cy="4542885"/>
          </a:xfrm>
        </p:grpSpPr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63800" y="2297113"/>
              <a:ext cx="1588" cy="382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>
              <a:off x="2465388" y="6121400"/>
              <a:ext cx="43703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888839" y="2163391"/>
              <a:ext cx="339837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6432496" y="6173612"/>
              <a:ext cx="532040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/>
                <a:t>Q</a:t>
              </a:r>
              <a:endParaRPr lang="en-US" b="1" dirty="0"/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7159481" y="3583677"/>
              <a:ext cx="489557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 smtClean="0">
                  <a:latin typeface="Arial" pitchFamily="34" charset="0"/>
                </a:rPr>
                <a:t>S</a:t>
              </a:r>
              <a:endParaRPr lang="en-US" b="1" baseline="-25000" dirty="0">
                <a:latin typeface="Arial" pitchFamily="34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084388" y="6048376"/>
              <a:ext cx="424823" cy="53266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b="1" dirty="0">
                  <a:latin typeface="Calibri" pitchFamily="34" charset="0"/>
                </a:rPr>
                <a:t>0</a:t>
              </a: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The price elasticity of supply increases as time passes: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‘</a:t>
            </a:r>
            <a:r>
              <a:rPr lang="en-AU" sz="2000" b="1" dirty="0" smtClean="0"/>
              <a:t>Momentary supply</a:t>
            </a:r>
            <a:r>
              <a:rPr lang="en-AU" sz="2000" dirty="0" smtClean="0"/>
              <a:t>’ reflects the immediate responsiveness of quantity supplied to a change in price: i.e. No change in quantity!</a:t>
            </a:r>
          </a:p>
          <a:p>
            <a:pPr lvl="1">
              <a:lnSpc>
                <a:spcPct val="150000"/>
              </a:lnSpc>
            </a:pPr>
            <a:r>
              <a:rPr lang="en-AU" sz="2000" dirty="0" smtClean="0"/>
              <a:t>In the very long-run, quantity supplied is </a:t>
            </a:r>
            <a:r>
              <a:rPr lang="en-AU" sz="2000" i="1" dirty="0" smtClean="0"/>
              <a:t>perfectly</a:t>
            </a:r>
            <a:r>
              <a:rPr lang="en-AU" sz="2000" dirty="0" smtClean="0"/>
              <a:t> responsive to changes in price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grpSp>
        <p:nvGrpSpPr>
          <p:cNvPr id="2" name="Group 54"/>
          <p:cNvGrpSpPr/>
          <p:nvPr/>
        </p:nvGrpSpPr>
        <p:grpSpPr>
          <a:xfrm>
            <a:off x="1475656" y="1628800"/>
            <a:ext cx="4999156" cy="4481095"/>
            <a:chOff x="1619250" y="674688"/>
            <a:chExt cx="5873751" cy="5550050"/>
          </a:xfrm>
        </p:grpSpPr>
        <p:sp>
          <p:nvSpPr>
            <p:cNvPr id="33" name="Line 4"/>
            <p:cNvSpPr>
              <a:spLocks noChangeShapeType="1"/>
            </p:cNvSpPr>
            <p:nvPr/>
          </p:nvSpPr>
          <p:spPr bwMode="auto">
            <a:xfrm flipH="1">
              <a:off x="2311400" y="3494088"/>
              <a:ext cx="2278063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4578350" y="1296988"/>
              <a:ext cx="0" cy="42703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619250" y="3230562"/>
              <a:ext cx="651673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sz="2800" b="1" baseline="-25000" dirty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788461" y="674688"/>
              <a:ext cx="495348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6864803" y="5579882"/>
              <a:ext cx="542434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6396038" y="4800600"/>
              <a:ext cx="676159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rgbClr val="CC0000"/>
                  </a:solidFill>
                  <a:latin typeface="Arial" charset="0"/>
                </a:rPr>
                <a:t>D</a:t>
              </a:r>
              <a:r>
                <a:rPr lang="en-US" sz="2800" b="1" baseline="-25000" dirty="0" smtClean="0">
                  <a:solidFill>
                    <a:srgbClr val="CC0000"/>
                  </a:solidFill>
                  <a:latin typeface="Arial" charset="0"/>
                </a:rPr>
                <a:t>0</a:t>
              </a:r>
              <a:endParaRPr lang="en-US" sz="2800" b="1" baseline="-25000" dirty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39" name="Line 11"/>
            <p:cNvSpPr>
              <a:spLocks noChangeShapeType="1"/>
            </p:cNvSpPr>
            <p:nvPr/>
          </p:nvSpPr>
          <p:spPr bwMode="auto">
            <a:xfrm>
              <a:off x="2794000" y="2047875"/>
              <a:ext cx="3508375" cy="280987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4351338" y="709613"/>
              <a:ext cx="745846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latin typeface="Arial" charset="0"/>
                </a:rPr>
                <a:t>S</a:t>
              </a:r>
              <a:r>
                <a:rPr lang="en-US" sz="2800" b="1" baseline="-25000" dirty="0" smtClean="0">
                  <a:latin typeface="Arial" charset="0"/>
                </a:rPr>
                <a:t>m</a:t>
              </a:r>
              <a:endParaRPr lang="en-US" sz="2800" b="1" baseline="-25000" dirty="0">
                <a:latin typeface="Arial" charset="0"/>
              </a:endParaRPr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2324100" y="847725"/>
              <a:ext cx="4910138" cy="4799013"/>
              <a:chOff x="1464" y="853"/>
              <a:chExt cx="3093" cy="3023"/>
            </a:xfrm>
          </p:grpSpPr>
          <p:sp>
            <p:nvSpPr>
              <p:cNvPr id="42" name="Line 14"/>
              <p:cNvSpPr>
                <a:spLocks noChangeShapeType="1"/>
              </p:cNvSpPr>
              <p:nvPr/>
            </p:nvSpPr>
            <p:spPr bwMode="auto">
              <a:xfrm>
                <a:off x="1481" y="3834"/>
                <a:ext cx="3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3" name="Line 15"/>
              <p:cNvSpPr>
                <a:spLocks noChangeShapeType="1"/>
              </p:cNvSpPr>
              <p:nvPr/>
            </p:nvSpPr>
            <p:spPr bwMode="auto">
              <a:xfrm flipV="1">
                <a:off x="1464" y="853"/>
                <a:ext cx="0" cy="30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1619250" y="2311400"/>
              <a:ext cx="745846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m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4495800" y="3389313"/>
              <a:ext cx="152400" cy="1524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319338" y="1436688"/>
              <a:ext cx="5173663" cy="3319463"/>
              <a:chOff x="1461" y="1085"/>
              <a:chExt cx="3259" cy="2091"/>
            </a:xfrm>
          </p:grpSpPr>
          <p:sp>
            <p:nvSpPr>
              <p:cNvPr id="48" name="Line 16"/>
              <p:cNvSpPr>
                <a:spLocks noChangeShapeType="1"/>
              </p:cNvSpPr>
              <p:nvPr/>
            </p:nvSpPr>
            <p:spPr bwMode="auto">
              <a:xfrm flipH="1">
                <a:off x="1461" y="1814"/>
                <a:ext cx="1435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49" name="Rectangle 18"/>
              <p:cNvSpPr>
                <a:spLocks noChangeArrowheads="1"/>
              </p:cNvSpPr>
              <p:nvPr/>
            </p:nvSpPr>
            <p:spPr bwMode="auto">
              <a:xfrm>
                <a:off x="4294" y="2770"/>
                <a:ext cx="426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chemeClr val="tx2"/>
                    </a:solidFill>
                    <a:latin typeface="Arial" charset="0"/>
                  </a:rPr>
                  <a:t>D</a:t>
                </a:r>
                <a:r>
                  <a:rPr lang="en-US" sz="2800" b="1" baseline="-25000" dirty="0">
                    <a:solidFill>
                      <a:schemeClr val="tx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999" y="1085"/>
                <a:ext cx="2210" cy="1770"/>
              </a:xfrm>
              <a:prstGeom prst="line">
                <a:avLst/>
              </a:prstGeom>
              <a:noFill/>
              <a:ln w="5715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2" name="Oval 23"/>
              <p:cNvSpPr>
                <a:spLocks noChangeArrowheads="1"/>
              </p:cNvSpPr>
              <p:nvPr/>
            </p:nvSpPr>
            <p:spPr bwMode="auto">
              <a:xfrm>
                <a:off x="2832" y="1739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4348163" y="5486400"/>
              <a:ext cx="698761" cy="6448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</p:grp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5436096" y="1772816"/>
            <a:ext cx="3024336" cy="1656184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‘Momentary supply’ </a:t>
            </a:r>
          </a:p>
          <a:p>
            <a:r>
              <a:rPr lang="en-US" sz="2000" b="1" dirty="0" smtClean="0">
                <a:latin typeface="Calibri" pitchFamily="34" charset="0"/>
              </a:rPr>
              <a:t>=&gt; </a:t>
            </a:r>
            <a:r>
              <a:rPr lang="en-US" sz="2000" dirty="0" smtClean="0">
                <a:latin typeface="Calibri" pitchFamily="34" charset="0"/>
              </a:rPr>
              <a:t>There is no immediate response of quantity supply to a change in price (just a price response!)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53" name="Rectangle 23"/>
          <p:cNvSpPr>
            <a:spLocks noChangeArrowheads="1"/>
          </p:cNvSpPr>
          <p:nvPr/>
        </p:nvSpPr>
        <p:spPr bwMode="auto">
          <a:xfrm>
            <a:off x="5940152" y="1556792"/>
            <a:ext cx="2304256" cy="163121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Short run </a:t>
            </a:r>
          </a:p>
          <a:p>
            <a:r>
              <a:rPr lang="en-US" sz="2000" b="1" dirty="0" smtClean="0">
                <a:latin typeface="Calibri" pitchFamily="34" charset="0"/>
              </a:rPr>
              <a:t>=&gt;</a:t>
            </a:r>
            <a:r>
              <a:rPr lang="en-US" sz="2000" dirty="0" smtClean="0">
                <a:latin typeface="Calibri" pitchFamily="34" charset="0"/>
              </a:rPr>
              <a:t> An expansion in demand only leads to a small increase in quantity supplied</a:t>
            </a:r>
          </a:p>
        </p:txBody>
      </p:sp>
      <p:grpSp>
        <p:nvGrpSpPr>
          <p:cNvPr id="2" name="Group 55"/>
          <p:cNvGrpSpPr/>
          <p:nvPr/>
        </p:nvGrpSpPr>
        <p:grpSpPr>
          <a:xfrm>
            <a:off x="1331640" y="1628800"/>
            <a:ext cx="5035636" cy="4553103"/>
            <a:chOff x="1619250" y="717550"/>
            <a:chExt cx="5916613" cy="557132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2295525" y="1447800"/>
              <a:ext cx="5240338" cy="4116388"/>
              <a:chOff x="1419" y="1052"/>
              <a:chExt cx="3301" cy="2593"/>
            </a:xfrm>
          </p:grpSpPr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H="1">
                <a:off x="1419" y="1963"/>
                <a:ext cx="1713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4" name="Line 7"/>
              <p:cNvSpPr>
                <a:spLocks noChangeShapeType="1"/>
              </p:cNvSpPr>
              <p:nvPr/>
            </p:nvSpPr>
            <p:spPr bwMode="auto">
              <a:xfrm>
                <a:off x="3118" y="2001"/>
                <a:ext cx="0" cy="164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4294" y="2737"/>
                <a:ext cx="426" cy="4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chemeClr val="tx2"/>
                    </a:solidFill>
                    <a:latin typeface="Arial" charset="0"/>
                  </a:rPr>
                  <a:t>D</a:t>
                </a:r>
                <a:r>
                  <a:rPr lang="en-US" sz="2800" b="1" baseline="-25000" dirty="0" smtClean="0">
                    <a:solidFill>
                      <a:schemeClr val="tx2"/>
                    </a:solidFill>
                    <a:latin typeface="Arial" charset="0"/>
                  </a:rPr>
                  <a:t>1</a:t>
                </a:r>
                <a:endParaRPr lang="en-US" sz="2800" b="1" baseline="-25000" dirty="0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36" name="Rectangle 18"/>
              <p:cNvSpPr>
                <a:spLocks noChangeArrowheads="1"/>
              </p:cNvSpPr>
              <p:nvPr/>
            </p:nvSpPr>
            <p:spPr bwMode="auto">
              <a:xfrm>
                <a:off x="3179" y="3323"/>
                <a:ext cx="114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endParaRPr lang="en-US" sz="2800" b="1" baseline="-25000">
                  <a:latin typeface="Arial" charset="0"/>
                </a:endParaRPr>
              </a:p>
            </p:txBody>
          </p:sp>
          <p:sp>
            <p:nvSpPr>
              <p:cNvPr id="37" name="Line 19"/>
              <p:cNvSpPr>
                <a:spLocks noChangeShapeType="1"/>
              </p:cNvSpPr>
              <p:nvPr/>
            </p:nvSpPr>
            <p:spPr bwMode="auto">
              <a:xfrm>
                <a:off x="1999" y="1052"/>
                <a:ext cx="2210" cy="1770"/>
              </a:xfrm>
              <a:prstGeom prst="line">
                <a:avLst/>
              </a:prstGeom>
              <a:noFill/>
              <a:ln w="57150">
                <a:solidFill>
                  <a:srgbClr val="3366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38" name="Oval 25"/>
              <p:cNvSpPr>
                <a:spLocks noChangeArrowheads="1"/>
              </p:cNvSpPr>
              <p:nvPr/>
            </p:nvSpPr>
            <p:spPr bwMode="auto">
              <a:xfrm>
                <a:off x="3072" y="1924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39" name="Line 4"/>
            <p:cNvSpPr>
              <a:spLocks noChangeShapeType="1"/>
            </p:cNvSpPr>
            <p:nvPr/>
          </p:nvSpPr>
          <p:spPr bwMode="auto">
            <a:xfrm>
              <a:off x="4591050" y="3578225"/>
              <a:ext cx="0" cy="20145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2311400" y="3536950"/>
              <a:ext cx="22780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1" name="Rectangle 8"/>
            <p:cNvSpPr>
              <a:spLocks noChangeArrowheads="1"/>
            </p:cNvSpPr>
            <p:nvPr/>
          </p:nvSpPr>
          <p:spPr bwMode="auto">
            <a:xfrm>
              <a:off x="1619250" y="3273425"/>
              <a:ext cx="651673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auto">
            <a:xfrm>
              <a:off x="1619250" y="2643189"/>
              <a:ext cx="683693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S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1844674" y="717550"/>
              <a:ext cx="495348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</a:t>
              </a:r>
            </a:p>
          </p:txBody>
        </p:sp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6949409" y="5651780"/>
              <a:ext cx="542434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Q</a:t>
              </a: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6396037" y="4843463"/>
              <a:ext cx="676159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4242027" y="5651780"/>
              <a:ext cx="698761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47" name="Line 15"/>
            <p:cNvSpPr>
              <a:spLocks noChangeShapeType="1"/>
            </p:cNvSpPr>
            <p:nvPr/>
          </p:nvSpPr>
          <p:spPr bwMode="auto">
            <a:xfrm>
              <a:off x="2794000" y="2090738"/>
              <a:ext cx="3508375" cy="280987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5837238" y="835025"/>
              <a:ext cx="651673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s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286000" y="917575"/>
              <a:ext cx="4910138" cy="4799013"/>
              <a:chOff x="1464" y="853"/>
              <a:chExt cx="3093" cy="3023"/>
            </a:xfrm>
          </p:grpSpPr>
          <p:sp>
            <p:nvSpPr>
              <p:cNvPr id="51" name="Line 21"/>
              <p:cNvSpPr>
                <a:spLocks noChangeShapeType="1"/>
              </p:cNvSpPr>
              <p:nvPr/>
            </p:nvSpPr>
            <p:spPr bwMode="auto">
              <a:xfrm>
                <a:off x="1481" y="3834"/>
                <a:ext cx="3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52" name="Line 22"/>
              <p:cNvSpPr>
                <a:spLocks noChangeShapeType="1"/>
              </p:cNvSpPr>
              <p:nvPr/>
            </p:nvSpPr>
            <p:spPr bwMode="auto">
              <a:xfrm flipV="1">
                <a:off x="1464" y="853"/>
                <a:ext cx="0" cy="30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4495800" y="3432175"/>
              <a:ext cx="152400" cy="1524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3565181" y="1422440"/>
              <a:ext cx="2453565" cy="35244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4834266" y="5651780"/>
              <a:ext cx="730778" cy="637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S</a:t>
              </a:r>
              <a:endParaRPr lang="en-US" sz="2800" b="1" baseline="-25000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012160" y="1484784"/>
            <a:ext cx="2232248" cy="1631216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Long run</a:t>
            </a:r>
          </a:p>
          <a:p>
            <a:r>
              <a:rPr lang="en-US" sz="2000" b="1" dirty="0" smtClean="0">
                <a:latin typeface="Calibri" pitchFamily="34" charset="0"/>
              </a:rPr>
              <a:t>=&gt; </a:t>
            </a:r>
            <a:r>
              <a:rPr lang="en-US" sz="2000" dirty="0" smtClean="0">
                <a:latin typeface="Calibri" pitchFamily="34" charset="0"/>
              </a:rPr>
              <a:t>An expansion in demand leads to a large increase in quantity supplied</a:t>
            </a:r>
          </a:p>
        </p:txBody>
      </p:sp>
      <p:grpSp>
        <p:nvGrpSpPr>
          <p:cNvPr id="2" name="Group 81"/>
          <p:cNvGrpSpPr/>
          <p:nvPr/>
        </p:nvGrpSpPr>
        <p:grpSpPr>
          <a:xfrm>
            <a:off x="1331640" y="1556792"/>
            <a:ext cx="4871951" cy="4557769"/>
            <a:chOff x="1619250" y="650875"/>
            <a:chExt cx="6289675" cy="5502164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4591050" y="3511550"/>
              <a:ext cx="0" cy="201453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1619250" y="3206749"/>
              <a:ext cx="732594" cy="628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0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1619250" y="2824086"/>
              <a:ext cx="732594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L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712212" y="650875"/>
              <a:ext cx="544273" cy="628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5300663"/>
              <a:ext cx="457200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Q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6396038" y="4776788"/>
              <a:ext cx="742943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US" sz="2800" b="1" baseline="-25000" dirty="0">
                  <a:solidFill>
                    <a:schemeClr val="tx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2794000" y="2024063"/>
              <a:ext cx="3508375" cy="280987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H="1">
              <a:off x="2789238" y="2679700"/>
              <a:ext cx="4362450" cy="133985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7043737" y="2635250"/>
              <a:ext cx="732594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US" sz="2800" b="1" baseline="-25000" dirty="0">
                  <a:solidFill>
                    <a:schemeClr val="tx2"/>
                  </a:solidFill>
                  <a:latin typeface="Arial" charset="0"/>
                </a:rPr>
                <a:t>L</a:t>
              </a: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324100" y="823913"/>
              <a:ext cx="4910138" cy="4799012"/>
              <a:chOff x="1464" y="853"/>
              <a:chExt cx="3093" cy="3023"/>
            </a:xfrm>
          </p:grpSpPr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>
                <a:off x="1481" y="3834"/>
                <a:ext cx="3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 flipV="1">
                <a:off x="1464" y="853"/>
                <a:ext cx="0" cy="30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4495800" y="3355975"/>
              <a:ext cx="152400" cy="1524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319338" y="1412875"/>
              <a:ext cx="5240338" cy="4121150"/>
              <a:chOff x="1461" y="1052"/>
              <a:chExt cx="3301" cy="2596"/>
            </a:xfrm>
          </p:grpSpPr>
          <p:sp>
            <p:nvSpPr>
              <p:cNvPr id="65" name="Line 4"/>
              <p:cNvSpPr>
                <a:spLocks noChangeShapeType="1"/>
              </p:cNvSpPr>
              <p:nvPr/>
            </p:nvSpPr>
            <p:spPr bwMode="auto">
              <a:xfrm flipH="1">
                <a:off x="1461" y="2158"/>
                <a:ext cx="1951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>
                <a:off x="3404" y="2188"/>
                <a:ext cx="0" cy="146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4294" y="2737"/>
                <a:ext cx="468" cy="3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chemeClr val="tx2"/>
                    </a:solidFill>
                    <a:latin typeface="Arial" charset="0"/>
                  </a:rPr>
                  <a:t>D</a:t>
                </a:r>
                <a:r>
                  <a:rPr lang="en-US" sz="2800" b="1" baseline="-25000" dirty="0">
                    <a:solidFill>
                      <a:schemeClr val="tx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1999" y="1052"/>
                <a:ext cx="2210" cy="1770"/>
              </a:xfrm>
              <a:prstGeom prst="line">
                <a:avLst/>
              </a:prstGeom>
              <a:noFill/>
              <a:ln w="57150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9" name="Oval 25"/>
              <p:cNvSpPr>
                <a:spLocks noChangeArrowheads="1"/>
              </p:cNvSpPr>
              <p:nvPr/>
            </p:nvSpPr>
            <p:spPr bwMode="auto">
              <a:xfrm>
                <a:off x="3360" y="2132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362200" y="3498850"/>
              <a:ext cx="3360738" cy="1831974"/>
              <a:chOff x="1456" y="2348"/>
              <a:chExt cx="2117" cy="1154"/>
            </a:xfrm>
          </p:grpSpPr>
          <p:sp>
            <p:nvSpPr>
              <p:cNvPr id="73" name="Rectangle 18"/>
              <p:cNvSpPr>
                <a:spLocks noChangeArrowheads="1"/>
              </p:cNvSpPr>
              <p:nvPr/>
            </p:nvSpPr>
            <p:spPr bwMode="auto">
              <a:xfrm>
                <a:off x="3459" y="3264"/>
                <a:ext cx="114" cy="2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endParaRPr lang="en-US" sz="2800" b="1" baseline="-25000">
                  <a:latin typeface="Arial" charset="0"/>
                </a:endParaRPr>
              </a:p>
            </p:txBody>
          </p:sp>
          <p:sp>
            <p:nvSpPr>
              <p:cNvPr id="76" name="Line 7"/>
              <p:cNvSpPr>
                <a:spLocks noChangeShapeType="1"/>
              </p:cNvSpPr>
              <p:nvPr/>
            </p:nvSpPr>
            <p:spPr bwMode="auto">
              <a:xfrm flipH="1" flipV="1">
                <a:off x="1456" y="2348"/>
                <a:ext cx="140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4268087" y="5522914"/>
              <a:ext cx="767777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5058849" y="5524501"/>
              <a:ext cx="836659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L</a:t>
              </a:r>
              <a:endParaRPr lang="en-US" sz="2800" b="1" baseline="-25000" dirty="0">
                <a:latin typeface="Arial" charset="0"/>
              </a:endParaRPr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supply</a:t>
            </a:r>
            <a:endParaRPr lang="en-US" dirty="0" smtClean="0"/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6012160" y="1484784"/>
            <a:ext cx="2592288" cy="1323439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The ‘very’ long run</a:t>
            </a:r>
          </a:p>
          <a:p>
            <a:r>
              <a:rPr lang="en-US" sz="2000" b="1" dirty="0" smtClean="0">
                <a:latin typeface="Calibri" pitchFamily="34" charset="0"/>
              </a:rPr>
              <a:t>=&gt; </a:t>
            </a:r>
            <a:r>
              <a:rPr lang="en-US" sz="2000" dirty="0" smtClean="0">
                <a:latin typeface="Calibri" pitchFamily="34" charset="0"/>
              </a:rPr>
              <a:t>The quantity supplied is </a:t>
            </a:r>
            <a:r>
              <a:rPr lang="en-US" sz="2000" i="1" dirty="0" smtClean="0">
                <a:latin typeface="Calibri" pitchFamily="34" charset="0"/>
              </a:rPr>
              <a:t>completely</a:t>
            </a:r>
            <a:r>
              <a:rPr lang="en-US" sz="2000" dirty="0" smtClean="0">
                <a:latin typeface="Calibri" pitchFamily="34" charset="0"/>
              </a:rPr>
              <a:t> responsive to price</a:t>
            </a:r>
          </a:p>
        </p:txBody>
      </p:sp>
      <p:grpSp>
        <p:nvGrpSpPr>
          <p:cNvPr id="2" name="Group 81"/>
          <p:cNvGrpSpPr/>
          <p:nvPr/>
        </p:nvGrpSpPr>
        <p:grpSpPr>
          <a:xfrm>
            <a:off x="755576" y="1556792"/>
            <a:ext cx="5449707" cy="4556454"/>
            <a:chOff x="875553" y="650875"/>
            <a:chExt cx="7035557" cy="5500577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4591050" y="3511550"/>
              <a:ext cx="0" cy="201453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875553" y="3171800"/>
              <a:ext cx="1673318" cy="11487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0</a:t>
              </a: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; P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US" sz="2800" b="1" baseline="-25000" dirty="0" smtClean="0">
                  <a:latin typeface="Arial" charset="0"/>
                  <a:cs typeface="Arial" charset="0"/>
                </a:rPr>
                <a:t>′</a:t>
              </a:r>
              <a:endParaRPr lang="en-US" sz="2800" b="1" dirty="0" smtClean="0">
                <a:solidFill>
                  <a:schemeClr val="tx2"/>
                </a:solidFill>
                <a:latin typeface="Arial" charset="0"/>
              </a:endParaRPr>
            </a:p>
            <a:p>
              <a:pPr>
                <a:defRPr/>
              </a:pPr>
              <a:endParaRPr lang="en-US" sz="28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712212" y="650875"/>
              <a:ext cx="544273" cy="628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7451725" y="5300663"/>
              <a:ext cx="457200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i="1">
                  <a:solidFill>
                    <a:schemeClr val="tx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Q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/>
          </p:nvSpPr>
          <p:spPr bwMode="auto">
            <a:xfrm>
              <a:off x="6396038" y="4776788"/>
              <a:ext cx="742943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US" sz="2800" b="1" baseline="-25000" dirty="0">
                  <a:solidFill>
                    <a:schemeClr val="tx2"/>
                  </a:solidFill>
                  <a:latin typeface="Arial" charset="0"/>
                </a:rPr>
                <a:t>0</a:t>
              </a:r>
            </a:p>
          </p:txBody>
        </p:sp>
        <p:sp>
          <p:nvSpPr>
            <p:cNvPr id="56" name="Line 15"/>
            <p:cNvSpPr>
              <a:spLocks noChangeShapeType="1"/>
            </p:cNvSpPr>
            <p:nvPr/>
          </p:nvSpPr>
          <p:spPr bwMode="auto">
            <a:xfrm>
              <a:off x="2794000" y="2024063"/>
              <a:ext cx="3508375" cy="280987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7" name="Line 16"/>
            <p:cNvSpPr>
              <a:spLocks noChangeShapeType="1"/>
            </p:cNvSpPr>
            <p:nvPr/>
          </p:nvSpPr>
          <p:spPr bwMode="auto">
            <a:xfrm flipH="1">
              <a:off x="2362947" y="3432586"/>
              <a:ext cx="4741068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7104015" y="3084872"/>
              <a:ext cx="807095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 smtClean="0">
                  <a:solidFill>
                    <a:schemeClr val="tx2"/>
                  </a:solidFill>
                  <a:latin typeface="Arial" charset="0"/>
                </a:rPr>
                <a:t>S</a:t>
              </a:r>
              <a:r>
                <a:rPr lang="en-US" sz="2800" b="1" baseline="-25000" dirty="0" smtClean="0">
                  <a:solidFill>
                    <a:schemeClr val="tx2"/>
                  </a:solidFill>
                  <a:latin typeface="Arial" charset="0"/>
                </a:rPr>
                <a:t>L</a:t>
              </a:r>
              <a:r>
                <a:rPr lang="en-US" sz="2800" b="1" baseline="-25000" dirty="0" smtClean="0">
                  <a:latin typeface="Arial" charset="0"/>
                  <a:cs typeface="Arial" charset="0"/>
                </a:rPr>
                <a:t>′</a:t>
              </a:r>
              <a:endParaRPr lang="en-US" sz="2800" b="1" baseline="-25000" dirty="0">
                <a:solidFill>
                  <a:schemeClr val="tx2"/>
                </a:solidFill>
                <a:latin typeface="Arial" charset="0"/>
              </a:endParaRP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351087" y="738188"/>
              <a:ext cx="4883150" cy="4818062"/>
              <a:chOff x="1481" y="799"/>
              <a:chExt cx="3076" cy="3035"/>
            </a:xfrm>
          </p:grpSpPr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>
                <a:off x="1481" y="3834"/>
                <a:ext cx="307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/>
            </p:nvSpPr>
            <p:spPr bwMode="auto">
              <a:xfrm flipV="1">
                <a:off x="1488" y="799"/>
                <a:ext cx="0" cy="302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4495800" y="3355975"/>
              <a:ext cx="152400" cy="1524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173413" y="1412875"/>
              <a:ext cx="4386263" cy="4105275"/>
              <a:chOff x="1999" y="1052"/>
              <a:chExt cx="2763" cy="2586"/>
            </a:xfrm>
          </p:grpSpPr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>
                <a:off x="3597" y="2324"/>
                <a:ext cx="0" cy="131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7" name="Rectangle 14"/>
              <p:cNvSpPr>
                <a:spLocks noChangeArrowheads="1"/>
              </p:cNvSpPr>
              <p:nvPr/>
            </p:nvSpPr>
            <p:spPr bwMode="auto">
              <a:xfrm>
                <a:off x="4294" y="2737"/>
                <a:ext cx="468" cy="3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smtClean="0">
                    <a:solidFill>
                      <a:schemeClr val="tx2"/>
                    </a:solidFill>
                    <a:latin typeface="Arial" charset="0"/>
                  </a:rPr>
                  <a:t>D</a:t>
                </a:r>
                <a:r>
                  <a:rPr lang="en-US" sz="2800" b="1" baseline="-25000" dirty="0">
                    <a:solidFill>
                      <a:schemeClr val="tx2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1999" y="1052"/>
                <a:ext cx="2210" cy="1770"/>
              </a:xfrm>
              <a:prstGeom prst="line">
                <a:avLst/>
              </a:prstGeom>
              <a:noFill/>
              <a:ln w="57150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69" name="Oval 25"/>
              <p:cNvSpPr>
                <a:spLocks noChangeArrowheads="1"/>
              </p:cNvSpPr>
              <p:nvPr/>
            </p:nvSpPr>
            <p:spPr bwMode="auto">
              <a:xfrm>
                <a:off x="3538" y="227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5541963" y="4952999"/>
              <a:ext cx="180975" cy="3778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endParaRPr lang="en-US" sz="2800" b="1" baseline="-25000">
                <a:latin typeface="Arial" charset="0"/>
              </a:endParaRPr>
            </a:p>
          </p:txBody>
        </p:sp>
        <p:sp>
          <p:nvSpPr>
            <p:cNvPr id="79" name="Rectangle 34"/>
            <p:cNvSpPr>
              <a:spLocks noChangeArrowheads="1"/>
            </p:cNvSpPr>
            <p:nvPr/>
          </p:nvSpPr>
          <p:spPr bwMode="auto">
            <a:xfrm>
              <a:off x="4268087" y="5522914"/>
              <a:ext cx="767777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0</a:t>
              </a:r>
              <a:endParaRPr lang="en-US" sz="2800" b="1" baseline="-25000" dirty="0">
                <a:latin typeface="Arial" charset="0"/>
              </a:endParaRPr>
            </a:p>
          </p:txBody>
        </p:sp>
        <p:sp>
          <p:nvSpPr>
            <p:cNvPr id="80" name="Rectangle 35"/>
            <p:cNvSpPr>
              <a:spLocks noChangeArrowheads="1"/>
            </p:cNvSpPr>
            <p:nvPr/>
          </p:nvSpPr>
          <p:spPr bwMode="auto">
            <a:xfrm>
              <a:off x="5337735" y="5518869"/>
              <a:ext cx="929621" cy="628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b="1" dirty="0" smtClean="0">
                  <a:latin typeface="Arial" charset="0"/>
                </a:rPr>
                <a:t>Q</a:t>
              </a:r>
              <a:r>
                <a:rPr lang="en-US" sz="2800" b="1" baseline="-25000" dirty="0" smtClean="0">
                  <a:latin typeface="Arial" charset="0"/>
                </a:rPr>
                <a:t>L</a:t>
              </a:r>
              <a:r>
                <a:rPr lang="en-US" sz="2800" b="1" baseline="-25000" dirty="0" smtClean="0">
                  <a:latin typeface="Arial" charset="0"/>
                  <a:cs typeface="Arial" charset="0"/>
                </a:rPr>
                <a:t>′</a:t>
              </a:r>
              <a:endParaRPr lang="en-US" sz="2800" b="1" baseline="-25000" dirty="0">
                <a:latin typeface="Arial" charset="0"/>
              </a:endParaRPr>
            </a:p>
          </p:txBody>
        </p:sp>
      </p:grp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6516216" y="4049777"/>
            <a:ext cx="2232248" cy="132343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itchFamily="34" charset="0"/>
              </a:rPr>
              <a:t>This same concept applies to demand over the long-run for most products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286544" cy="326231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Elasticity is a concept that measure the </a:t>
            </a:r>
            <a:r>
              <a:rPr lang="en-US" sz="2000" b="1" dirty="0" smtClean="0"/>
              <a:t>responsiveness</a:t>
            </a:r>
            <a:r>
              <a:rPr lang="en-US" sz="2000" dirty="0" smtClean="0"/>
              <a:t> of one variable to another</a:t>
            </a:r>
          </a:p>
          <a:p>
            <a:pPr eaLnBrk="1" hangingPunct="1">
              <a:lnSpc>
                <a:spcPct val="150000"/>
              </a:lnSpc>
            </a:pPr>
            <a:endParaRPr lang="en-US" sz="2000" dirty="0" smtClean="0"/>
          </a:p>
          <a:p>
            <a:pPr eaLnBrk="1" hangingPunct="1">
              <a:lnSpc>
                <a:spcPct val="150000"/>
              </a:lnSpc>
            </a:pPr>
            <a:r>
              <a:rPr lang="en-US" sz="2000" dirty="0" smtClean="0"/>
              <a:t>Price elasticity of demand measures the responsiveness of the quantity demanded to changes in price</a:t>
            </a:r>
          </a:p>
          <a:p>
            <a:pPr eaLnBrk="1" hangingPunct="1">
              <a:lnSpc>
                <a:spcPct val="150000"/>
              </a:lnSpc>
            </a:pPr>
            <a:endParaRPr lang="en-US" sz="500" dirty="0" smtClean="0"/>
          </a:p>
          <a:p>
            <a:pPr lvl="1">
              <a:buNone/>
            </a:pPr>
            <a:r>
              <a:rPr lang="en-US" sz="2000" dirty="0" smtClean="0"/>
              <a:t>			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= </a:t>
            </a:r>
            <a:r>
              <a:rPr lang="en-AU" sz="2000" u="sng" dirty="0" smtClean="0"/>
              <a:t>% </a:t>
            </a:r>
            <a:r>
              <a:rPr lang="el-GR" sz="2000" u="sng" dirty="0" smtClean="0"/>
              <a:t>Δ</a:t>
            </a:r>
            <a:r>
              <a:rPr lang="en-AU" sz="2000" u="sng" dirty="0" smtClean="0"/>
              <a:t>Q</a:t>
            </a:r>
            <a:r>
              <a:rPr lang="en-AU" sz="2000" u="sng" baseline="-25000" dirty="0" smtClean="0"/>
              <a:t>D</a:t>
            </a:r>
            <a:endParaRPr lang="en-US" sz="2000" u="sng" baseline="-25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		        		%</a:t>
            </a:r>
            <a:r>
              <a:rPr lang="el-GR" sz="2000" dirty="0" smtClean="0"/>
              <a:t> Δ</a:t>
            </a:r>
            <a:r>
              <a:rPr lang="en-AU" sz="2000" dirty="0" smtClean="0"/>
              <a:t>P</a:t>
            </a:r>
          </a:p>
          <a:p>
            <a:pPr lvl="1">
              <a:spcBef>
                <a:spcPts val="0"/>
              </a:spcBef>
              <a:buNone/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7029424" cy="423479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AU" sz="2000" dirty="0" smtClean="0"/>
              <a:t>Example:  The price of bread is $2, and the quantity</a:t>
            </a:r>
          </a:p>
          <a:p>
            <a:pPr>
              <a:spcBef>
                <a:spcPts val="0"/>
              </a:spcBef>
              <a:buNone/>
            </a:pPr>
            <a:r>
              <a:rPr lang="en-AU" sz="2000" dirty="0" smtClean="0"/>
              <a:t>demanded is 5 million units.  </a:t>
            </a:r>
          </a:p>
          <a:p>
            <a:pPr>
              <a:spcBef>
                <a:spcPts val="0"/>
              </a:spcBef>
              <a:buNone/>
            </a:pPr>
            <a:endParaRPr lang="en-AU" sz="1050" dirty="0" smtClean="0"/>
          </a:p>
          <a:p>
            <a:pPr>
              <a:spcBef>
                <a:spcPts val="0"/>
              </a:spcBef>
              <a:buNone/>
            </a:pPr>
            <a:r>
              <a:rPr lang="en-AU" sz="2000" dirty="0" smtClean="0"/>
              <a:t>The price increases to $2.50, and we see that the</a:t>
            </a:r>
          </a:p>
          <a:p>
            <a:pPr>
              <a:spcBef>
                <a:spcPts val="0"/>
              </a:spcBef>
              <a:buNone/>
            </a:pPr>
            <a:r>
              <a:rPr lang="en-AU" sz="2000" dirty="0" smtClean="0"/>
              <a:t>quantity demanded drops to 4 million units.</a:t>
            </a:r>
          </a:p>
          <a:p>
            <a:pPr lvl="1">
              <a:buNone/>
            </a:pPr>
            <a:endParaRPr lang="en-AU" sz="1050" dirty="0" smtClean="0"/>
          </a:p>
          <a:p>
            <a:pPr>
              <a:buNone/>
            </a:pPr>
            <a:r>
              <a:rPr lang="en-AU" sz="2000" dirty="0" smtClean="0"/>
              <a:t>Therefore, </a:t>
            </a:r>
            <a:r>
              <a:rPr lang="en-US" sz="2000" dirty="0" smtClean="0"/>
              <a:t>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= </a:t>
            </a:r>
            <a:r>
              <a:rPr lang="en-AU" sz="2000" u="sng" dirty="0" smtClean="0"/>
              <a:t>% </a:t>
            </a:r>
            <a:r>
              <a:rPr lang="el-GR" sz="2000" u="sng" dirty="0" smtClean="0"/>
              <a:t>Δ</a:t>
            </a:r>
            <a:r>
              <a:rPr lang="en-AU" sz="2000" u="sng" dirty="0" smtClean="0"/>
              <a:t>Q</a:t>
            </a:r>
            <a:r>
              <a:rPr lang="en-AU" sz="2000" u="sng" baseline="-25000" dirty="0" smtClean="0"/>
              <a:t>D</a:t>
            </a:r>
            <a:r>
              <a:rPr lang="en-AU" sz="2000" baseline="-25000" dirty="0" smtClean="0"/>
              <a:t> </a:t>
            </a:r>
            <a:r>
              <a:rPr lang="en-AU" sz="2000" dirty="0" smtClean="0"/>
              <a:t>  = </a:t>
            </a:r>
            <a:r>
              <a:rPr lang="en-AU" sz="2000" u="sng" dirty="0" smtClean="0"/>
              <a:t>(5 – 4) /5</a:t>
            </a:r>
            <a:r>
              <a:rPr lang="en-AU" sz="2000" dirty="0" smtClean="0"/>
              <a:t>    = </a:t>
            </a:r>
            <a:r>
              <a:rPr lang="en-AU" sz="2000" u="sng" dirty="0" smtClean="0"/>
              <a:t> 1/5</a:t>
            </a:r>
            <a:endParaRPr lang="en-US" sz="2000" u="sng" baseline="-250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000" dirty="0" smtClean="0"/>
              <a:t>		               %</a:t>
            </a:r>
            <a:r>
              <a:rPr lang="el-GR" sz="2000" dirty="0" smtClean="0"/>
              <a:t> Δ</a:t>
            </a:r>
            <a:r>
              <a:rPr lang="en-AU" sz="2000" dirty="0" smtClean="0"/>
              <a:t>P       (2 – 2.5)/2     -0.5/2</a:t>
            </a:r>
          </a:p>
          <a:p>
            <a:pPr lvl="1">
              <a:spcBef>
                <a:spcPts val="0"/>
              </a:spcBef>
              <a:buNone/>
            </a:pPr>
            <a:endParaRPr lang="en-AU" sz="2000" dirty="0" smtClean="0"/>
          </a:p>
          <a:p>
            <a:pPr lvl="1">
              <a:spcBef>
                <a:spcPts val="0"/>
              </a:spcBef>
              <a:buNone/>
            </a:pPr>
            <a:r>
              <a:rPr lang="en-AU" sz="2000" dirty="0" smtClean="0"/>
              <a:t>			 =  </a:t>
            </a:r>
            <a:r>
              <a:rPr lang="en-AU" sz="2000" u="sng" dirty="0" smtClean="0"/>
              <a:t>0.2 </a:t>
            </a:r>
            <a:r>
              <a:rPr lang="en-AU" sz="2000" dirty="0" smtClean="0"/>
              <a:t>       = </a:t>
            </a:r>
            <a:r>
              <a:rPr lang="en-AU" sz="2000" b="1" u="dbl" dirty="0" smtClean="0"/>
              <a:t>-0.8</a:t>
            </a:r>
          </a:p>
          <a:p>
            <a:pPr lvl="1">
              <a:spcBef>
                <a:spcPts val="0"/>
              </a:spcBef>
              <a:buNone/>
            </a:pPr>
            <a:r>
              <a:rPr lang="en-AU" sz="2000" dirty="0" smtClean="0"/>
              <a:t>			    -0.25</a:t>
            </a:r>
          </a:p>
          <a:p>
            <a:pPr lvl="1">
              <a:spcBef>
                <a:spcPts val="0"/>
              </a:spcBef>
              <a:buNone/>
            </a:pPr>
            <a:endParaRPr lang="en-AU" sz="1000" dirty="0" smtClean="0"/>
          </a:p>
          <a:p>
            <a:pPr>
              <a:spcBef>
                <a:spcPts val="0"/>
              </a:spcBef>
              <a:buNone/>
            </a:pPr>
            <a:r>
              <a:rPr lang="en-AU" sz="2000" u="sng" dirty="0" smtClean="0"/>
              <a:t>Note:</a:t>
            </a:r>
            <a:r>
              <a:rPr lang="en-AU" sz="2000" dirty="0" smtClean="0"/>
              <a:t> </a:t>
            </a:r>
            <a:r>
              <a:rPr lang="en-US" sz="2000" dirty="0" smtClean="0"/>
              <a:t>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is </a:t>
            </a:r>
            <a:r>
              <a:rPr lang="en-AU" sz="2000" i="1" dirty="0" smtClean="0"/>
              <a:t>always</a:t>
            </a:r>
            <a:r>
              <a:rPr lang="en-AU" sz="2000" dirty="0" smtClean="0"/>
              <a:t> negative!  </a:t>
            </a:r>
          </a:p>
          <a:p>
            <a:pPr>
              <a:spcBef>
                <a:spcPts val="0"/>
              </a:spcBef>
              <a:buNone/>
            </a:pPr>
            <a:r>
              <a:rPr lang="en-AU" sz="2000" dirty="0" smtClean="0"/>
              <a:t>		However, usual convention is to use the 	</a:t>
            </a:r>
            <a:r>
              <a:rPr lang="en-AU" sz="2000" u="sng" dirty="0" smtClean="0"/>
              <a:t>absolute value</a:t>
            </a:r>
            <a:r>
              <a:rPr lang="en-AU" sz="2000" dirty="0" smtClean="0"/>
              <a:t> (to drop the minus sign)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dirty="0" smtClean="0"/>
              <a:t>Also note: because we use </a:t>
            </a:r>
            <a:r>
              <a:rPr lang="en-AU" sz="2000" i="1" dirty="0" smtClean="0"/>
              <a:t>percentages </a:t>
            </a:r>
            <a:r>
              <a:rPr lang="en-AU" sz="2000" dirty="0" smtClean="0"/>
              <a:t>to measure elasticity, </a:t>
            </a:r>
            <a:r>
              <a:rPr lang="en-US" sz="2000" dirty="0" smtClean="0"/>
              <a:t>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</a:t>
            </a:r>
            <a:r>
              <a:rPr lang="en-AU" sz="2000" b="1" dirty="0" smtClean="0"/>
              <a:t>changes</a:t>
            </a:r>
            <a:r>
              <a:rPr lang="en-AU" sz="2000" dirty="0" smtClean="0"/>
              <a:t> along a straight line demand curve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AU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AU" sz="2000" dirty="0" smtClean="0"/>
              <a:t>Why do we use percentages instead of units to measure elasticity?</a:t>
            </a:r>
          </a:p>
          <a:p>
            <a:pPr>
              <a:lnSpc>
                <a:spcPct val="150000"/>
              </a:lnSpc>
              <a:buNone/>
            </a:pPr>
            <a:endParaRPr lang="en-AU" sz="2000" dirty="0" smtClean="0"/>
          </a:p>
          <a:p>
            <a:pPr>
              <a:lnSpc>
                <a:spcPct val="150000"/>
              </a:lnSpc>
              <a:buNone/>
            </a:pPr>
            <a:endParaRPr lang="en-AU" sz="2000" dirty="0" smtClean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14488"/>
            <a:ext cx="7992888" cy="3262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AU" sz="2000" dirty="0" smtClean="0"/>
              <a:t>So what does the </a:t>
            </a:r>
            <a:r>
              <a:rPr lang="en-US" sz="2000" dirty="0" smtClean="0"/>
              <a:t>P</a:t>
            </a:r>
            <a:r>
              <a:rPr lang="el-GR" sz="2400" dirty="0" smtClean="0"/>
              <a:t>ε</a:t>
            </a:r>
            <a:r>
              <a:rPr lang="en-AU" sz="2000" baseline="-25000" dirty="0" smtClean="0"/>
              <a:t>D</a:t>
            </a:r>
            <a:r>
              <a:rPr lang="en-AU" sz="2000" dirty="0" smtClean="0"/>
              <a:t> number mean?</a:t>
            </a:r>
          </a:p>
          <a:p>
            <a:pPr>
              <a:lnSpc>
                <a:spcPct val="150000"/>
              </a:lnSpc>
            </a:pPr>
            <a:endParaRPr lang="en-AU" sz="2000" dirty="0" smtClean="0"/>
          </a:p>
          <a:p>
            <a:pPr eaLnBrk="1" hangingPunct="1">
              <a:lnSpc>
                <a:spcPct val="150000"/>
              </a:lnSpc>
            </a:pPr>
            <a:endParaRPr lang="en-AU" sz="1000" dirty="0" smtClean="0"/>
          </a:p>
          <a:p>
            <a:pPr lvl="5">
              <a:lnSpc>
                <a:spcPct val="150000"/>
              </a:lnSpc>
              <a:spcBef>
                <a:spcPts val="1200"/>
              </a:spcBef>
            </a:pPr>
            <a:endParaRPr lang="en-AU" sz="1800" u="sng" dirty="0" smtClean="0"/>
          </a:p>
          <a:p>
            <a:pPr lvl="5">
              <a:lnSpc>
                <a:spcPct val="150000"/>
              </a:lnSpc>
              <a:spcBef>
                <a:spcPts val="1200"/>
              </a:spcBef>
            </a:pPr>
            <a:endParaRPr lang="en-AU" sz="1800" u="sng" dirty="0" smtClean="0"/>
          </a:p>
          <a:p>
            <a:pPr lvl="5">
              <a:lnSpc>
                <a:spcPct val="150000"/>
              </a:lnSpc>
              <a:spcBef>
                <a:spcPts val="1200"/>
              </a:spcBef>
            </a:pPr>
            <a:endParaRPr lang="en-AU" sz="1800" u="sng" dirty="0" smtClean="0"/>
          </a:p>
          <a:p>
            <a:pPr lvl="5">
              <a:lnSpc>
                <a:spcPct val="150000"/>
              </a:lnSpc>
              <a:spcBef>
                <a:spcPts val="1200"/>
              </a:spcBef>
            </a:pPr>
            <a:endParaRPr lang="en-AU" sz="500" u="sng" dirty="0" smtClean="0"/>
          </a:p>
          <a:p>
            <a:pPr lvl="5">
              <a:lnSpc>
                <a:spcPct val="150000"/>
              </a:lnSpc>
              <a:spcBef>
                <a:spcPts val="1200"/>
              </a:spcBef>
            </a:pPr>
            <a:r>
              <a:rPr lang="en-AU" sz="1800" u="sng" dirty="0" smtClean="0"/>
              <a:t>Remember</a:t>
            </a:r>
            <a:r>
              <a:rPr lang="en-AU" sz="1800" dirty="0" smtClean="0"/>
              <a:t>: the convention is </a:t>
            </a:r>
          </a:p>
          <a:p>
            <a:pPr lvl="5">
              <a:lnSpc>
                <a:spcPct val="150000"/>
              </a:lnSpc>
              <a:buNone/>
            </a:pPr>
            <a:r>
              <a:rPr lang="en-AU" sz="1800" dirty="0" smtClean="0"/>
              <a:t>	to use the absolute value...</a:t>
            </a:r>
          </a:p>
          <a:p>
            <a:pPr eaLnBrk="1" hangingPunct="1">
              <a:lnSpc>
                <a:spcPct val="150000"/>
              </a:lnSpc>
            </a:pPr>
            <a:endParaRPr lang="en-AU" sz="2000" dirty="0" smtClean="0"/>
          </a:p>
        </p:txBody>
      </p:sp>
      <p:graphicFrame>
        <p:nvGraphicFramePr>
          <p:cNvPr id="4" name="Group 5"/>
          <p:cNvGraphicFramePr>
            <a:graphicFrameLocks/>
          </p:cNvGraphicFramePr>
          <p:nvPr/>
        </p:nvGraphicFramePr>
        <p:xfrm>
          <a:off x="467544" y="2420888"/>
          <a:ext cx="8208912" cy="2664296"/>
        </p:xfrm>
        <a:graphic>
          <a:graphicData uri="http://schemas.openxmlformats.org/drawingml/2006/table">
            <a:tbl>
              <a:tblPr/>
              <a:tblGrid>
                <a:gridCol w="2034067"/>
                <a:gridCol w="6174845"/>
              </a:tblGrid>
              <a:tr h="944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dirty="0" smtClean="0"/>
                        <a:t>P</a:t>
                      </a:r>
                      <a:r>
                        <a:rPr lang="el-GR" sz="2800" dirty="0" smtClean="0"/>
                        <a:t>ε</a:t>
                      </a:r>
                      <a:r>
                        <a:rPr lang="en-AU" sz="2400" baseline="-25000" dirty="0" smtClean="0"/>
                        <a:t>D</a:t>
                      </a:r>
                      <a:r>
                        <a:rPr lang="en-AU" sz="2400" dirty="0" smtClean="0"/>
                        <a:t> &gt; 1 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Elastic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[Q</a:t>
                      </a:r>
                      <a:r>
                        <a:rPr lang="en-AU" sz="2400" baseline="-25000" dirty="0" smtClean="0">
                          <a:latin typeface="Calibri" pitchFamily="34" charset="0"/>
                        </a:rPr>
                        <a:t>D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 is highly responsive to </a:t>
                      </a:r>
                      <a:r>
                        <a:rPr lang="el-GR" sz="2400" dirty="0" smtClean="0">
                          <a:latin typeface="Calibri" pitchFamily="34" charset="0"/>
                        </a:rPr>
                        <a:t>Δ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s in P]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993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dirty="0" smtClean="0"/>
                        <a:t>P</a:t>
                      </a:r>
                      <a:r>
                        <a:rPr lang="el-GR" sz="2800" dirty="0" smtClean="0"/>
                        <a:t>ε</a:t>
                      </a:r>
                      <a:r>
                        <a:rPr lang="en-AU" sz="2400" baseline="-25000" dirty="0" smtClean="0"/>
                        <a:t>D</a:t>
                      </a:r>
                      <a:r>
                        <a:rPr lang="en-AU" sz="2400" dirty="0" smtClean="0"/>
                        <a:t> = 1 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Unit elastic  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[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Q</a:t>
                      </a:r>
                      <a:r>
                        <a:rPr lang="en-AU" sz="2400" baseline="-25000" dirty="0" smtClean="0">
                          <a:latin typeface="Calibri" pitchFamily="34" charset="0"/>
                        </a:rPr>
                        <a:t>D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 is </a:t>
                      </a:r>
                      <a:r>
                        <a:rPr lang="en-AU" sz="2400" i="1" dirty="0" smtClean="0">
                          <a:latin typeface="Calibri" pitchFamily="34" charset="0"/>
                        </a:rPr>
                        <a:t>equally proportionally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 responsive to </a:t>
                      </a:r>
                      <a:r>
                        <a:rPr lang="el-GR" sz="2400" dirty="0" smtClean="0">
                          <a:latin typeface="Calibri" pitchFamily="34" charset="0"/>
                        </a:rPr>
                        <a:t>Δ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s in P]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0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2400" dirty="0" smtClean="0"/>
                        <a:t>P</a:t>
                      </a:r>
                      <a:r>
                        <a:rPr lang="el-GR" sz="2800" dirty="0" smtClean="0"/>
                        <a:t>ε</a:t>
                      </a:r>
                      <a:r>
                        <a:rPr lang="en-AU" sz="2400" baseline="-25000" dirty="0" smtClean="0"/>
                        <a:t>D</a:t>
                      </a:r>
                      <a:r>
                        <a:rPr lang="en-AU" sz="2400" dirty="0" smtClean="0"/>
                        <a:t> &lt; 1 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A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Inelastic</a:t>
                      </a:r>
                      <a:r>
                        <a:rPr kumimoji="0" lang="en-A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Calibri" pitchFamily="34" charset="0"/>
                        </a:rPr>
                        <a:t>  [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Q</a:t>
                      </a:r>
                      <a:r>
                        <a:rPr lang="en-AU" sz="2400" baseline="-25000" dirty="0" smtClean="0">
                          <a:latin typeface="Calibri" pitchFamily="34" charset="0"/>
                        </a:rPr>
                        <a:t>D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 is not very responsive to </a:t>
                      </a:r>
                      <a:r>
                        <a:rPr lang="el-GR" sz="2400" dirty="0" smtClean="0">
                          <a:latin typeface="Calibri" pitchFamily="34" charset="0"/>
                        </a:rPr>
                        <a:t>Δ</a:t>
                      </a:r>
                      <a:r>
                        <a:rPr lang="en-AU" sz="2400" dirty="0" smtClean="0">
                          <a:latin typeface="Calibri" pitchFamily="34" charset="0"/>
                        </a:rPr>
                        <a:t>s in P]</a:t>
                      </a:r>
                      <a:endParaRPr kumimoji="0" lang="en-A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9057" marR="99057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AU" sz="2000" dirty="0" smtClean="0"/>
          </a:p>
          <a:p>
            <a:pPr>
              <a:lnSpc>
                <a:spcPct val="150000"/>
              </a:lnSpc>
              <a:buNone/>
            </a:pPr>
            <a:endParaRPr lang="en-AU" sz="2000" dirty="0" smtClean="0"/>
          </a:p>
        </p:txBody>
      </p:sp>
      <p:grpSp>
        <p:nvGrpSpPr>
          <p:cNvPr id="2" name="Group 3"/>
          <p:cNvGrpSpPr/>
          <p:nvPr/>
        </p:nvGrpSpPr>
        <p:grpSpPr>
          <a:xfrm>
            <a:off x="1331640" y="1916832"/>
            <a:ext cx="6349046" cy="3997945"/>
            <a:chOff x="1187624" y="1571617"/>
            <a:chExt cx="8113541" cy="484721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674813" y="2120900"/>
              <a:ext cx="1587" cy="3797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1662113" y="5943600"/>
              <a:ext cx="434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187624" y="2132856"/>
              <a:ext cx="33983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P</a:t>
              </a:r>
              <a:endParaRPr lang="en-AU" b="1" dirty="0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436096" y="6021288"/>
              <a:ext cx="38151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Q</a:t>
              </a:r>
              <a:endParaRPr lang="en-AU" b="1" dirty="0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567926" y="1571617"/>
              <a:ext cx="368693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D</a:t>
              </a:r>
              <a:endParaRPr lang="en-AU" b="1" baseline="-25000" dirty="0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854325" y="2160587"/>
              <a:ext cx="6446840" cy="1895474"/>
              <a:chOff x="1798" y="1361"/>
              <a:chExt cx="4061" cy="1194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798" y="1361"/>
                <a:ext cx="1674" cy="415"/>
                <a:chOff x="1798" y="1361"/>
                <a:chExt cx="1674" cy="415"/>
              </a:xfrm>
            </p:grpSpPr>
            <p:sp>
              <p:nvSpPr>
                <p:cNvPr id="14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1798" y="1636"/>
                  <a:ext cx="725" cy="1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AU"/>
                </a:p>
              </p:txBody>
            </p:sp>
            <p:sp>
              <p:nvSpPr>
                <p:cNvPr id="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521" y="1361"/>
                  <a:ext cx="951" cy="398"/>
                </a:xfrm>
                <a:prstGeom prst="rect">
                  <a:avLst/>
                </a:prstGeom>
                <a:solidFill>
                  <a:srgbClr val="FFCC99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square" lIns="90488" tIns="44450" rIns="90488" bIns="44450">
                  <a:spAutoFit/>
                </a:bodyPr>
                <a:lstStyle/>
                <a:p>
                  <a:r>
                    <a:rPr lang="en-US" dirty="0" smtClean="0">
                      <a:latin typeface="Calibri" pitchFamily="34" charset="0"/>
                    </a:rPr>
                    <a:t>P</a:t>
                  </a:r>
                  <a:r>
                    <a:rPr lang="el-GR" sz="2800" dirty="0" smtClean="0">
                      <a:latin typeface="Calibri" pitchFamily="34" charset="0"/>
                    </a:rPr>
                    <a:t>ε</a:t>
                  </a:r>
                  <a:r>
                    <a:rPr lang="en-AU" baseline="-25000" dirty="0" smtClean="0">
                      <a:latin typeface="Calibri" pitchFamily="34" charset="0"/>
                    </a:rPr>
                    <a:t>D</a:t>
                  </a:r>
                  <a:r>
                    <a:rPr lang="en-AU" dirty="0" smtClean="0">
                      <a:latin typeface="Calibri" pitchFamily="34" charset="0"/>
                    </a:rPr>
                    <a:t> </a:t>
                  </a:r>
                  <a:r>
                    <a:rPr lang="en-AU" dirty="0">
                      <a:latin typeface="Calibri" pitchFamily="34" charset="0"/>
                    </a:rPr>
                    <a:t>= 0 </a:t>
                  </a:r>
                </a:p>
              </p:txBody>
            </p:sp>
          </p:grp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2541" y="2157"/>
                <a:ext cx="3318" cy="3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AU" sz="2800" dirty="0">
                    <a:latin typeface="Calibri" pitchFamily="34" charset="0"/>
                  </a:rPr>
                  <a:t>Perfectly </a:t>
                </a:r>
                <a:r>
                  <a:rPr lang="en-AU" sz="2800" dirty="0" smtClean="0">
                    <a:latin typeface="Calibri" pitchFamily="34" charset="0"/>
                  </a:rPr>
                  <a:t>inelastic demand</a:t>
                </a:r>
                <a:endParaRPr lang="en-AU" sz="2800" dirty="0">
                  <a:latin typeface="Calibri" pitchFamily="34" charset="0"/>
                </a:endParaRPr>
              </a:p>
            </p:txBody>
          </p:sp>
        </p:grp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V="1">
              <a:off x="2843986" y="2095444"/>
              <a:ext cx="0" cy="3841395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AU" sz="2000" dirty="0" smtClean="0"/>
          </a:p>
          <a:p>
            <a:pPr>
              <a:lnSpc>
                <a:spcPct val="150000"/>
              </a:lnSpc>
              <a:buNone/>
            </a:pPr>
            <a:endParaRPr lang="en-AU" sz="20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1331640" y="1772816"/>
            <a:ext cx="5770835" cy="4213969"/>
            <a:chOff x="1331640" y="2060848"/>
            <a:chExt cx="5770835" cy="4213969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331640" y="2060848"/>
              <a:ext cx="33983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P</a:t>
              </a:r>
              <a:endParaRPr lang="en-AU" b="1" dirty="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436096" y="5877272"/>
              <a:ext cx="38151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Q</a:t>
              </a:r>
              <a:endParaRPr lang="en-AU" b="1" dirty="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829543" y="3284985"/>
              <a:ext cx="3816424" cy="0"/>
            </a:xfrm>
            <a:prstGeom prst="line">
              <a:avLst/>
            </a:prstGeom>
            <a:noFill/>
            <a:ln w="508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652120" y="3068960"/>
              <a:ext cx="368692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D</a:t>
              </a:r>
              <a:endParaRPr lang="en-AU" b="1" baseline="-25000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259138" y="2565399"/>
              <a:ext cx="2111375" cy="708024"/>
              <a:chOff x="2053" y="1616"/>
              <a:chExt cx="1330" cy="446"/>
            </a:xfrm>
          </p:grpSpPr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 flipH="1">
                <a:off x="2053" y="1873"/>
                <a:ext cx="481" cy="18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517" y="1616"/>
                <a:ext cx="813" cy="328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P</a:t>
                </a:r>
                <a:r>
                  <a:rPr lang="el-GR" sz="2800" dirty="0" smtClean="0">
                    <a:latin typeface="Calibri" pitchFamily="34" charset="0"/>
                  </a:rPr>
                  <a:t>ε</a:t>
                </a:r>
                <a:r>
                  <a:rPr lang="en-AU" baseline="-25000" dirty="0" smtClean="0">
                    <a:latin typeface="Calibri" pitchFamily="34" charset="0"/>
                  </a:rPr>
                  <a:t>D</a:t>
                </a:r>
                <a:r>
                  <a:rPr lang="en-AU" dirty="0" smtClean="0"/>
                  <a:t> =</a:t>
                </a:r>
                <a:endParaRPr lang="en-AU" dirty="0"/>
              </a:p>
            </p:txBody>
          </p:sp>
          <p:graphicFrame>
            <p:nvGraphicFramePr>
              <p:cNvPr id="27" name="Object 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012" y="1661"/>
              <a:ext cx="371" cy="317"/>
            </p:xfrm>
            <a:graphic>
              <a:graphicData uri="http://schemas.openxmlformats.org/presentationml/2006/ole">
                <p:oleObj spid="_x0000_s1027" name="Microsoft Equation 3.0" r:id="rId3" imgW="586925" imgH="501496" progId="Equation.3">
                  <p:embed/>
                </p:oleObj>
              </a:graphicData>
            </a:graphic>
          </p:graphicFrame>
        </p:grp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4572000" y="3789040"/>
              <a:ext cx="2530475" cy="528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AU" sz="2800" dirty="0">
                  <a:latin typeface="Calibri" pitchFamily="34" charset="0"/>
                </a:rPr>
                <a:t>Perfectly Elastic</a:t>
              </a: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835697" y="2060848"/>
              <a:ext cx="0" cy="38164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835696" y="5877272"/>
              <a:ext cx="434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142984"/>
            <a:ext cx="7429552" cy="685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Price elasticity of demand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6" y="1714488"/>
            <a:ext cx="6957416" cy="326231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AU" sz="2000" dirty="0" smtClean="0"/>
          </a:p>
          <a:p>
            <a:pPr>
              <a:lnSpc>
                <a:spcPct val="150000"/>
              </a:lnSpc>
              <a:buNone/>
            </a:pPr>
            <a:endParaRPr lang="en-AU" sz="2000" dirty="0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1331640" y="1772816"/>
            <a:ext cx="5408474" cy="4213969"/>
            <a:chOff x="1331640" y="2060848"/>
            <a:chExt cx="5408474" cy="4213969"/>
          </a:xfrm>
        </p:grpSpPr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1331640" y="2060848"/>
              <a:ext cx="339838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P</a:t>
              </a:r>
              <a:endParaRPr lang="en-AU" b="1" dirty="0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436096" y="5877272"/>
              <a:ext cx="381516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Q</a:t>
              </a:r>
              <a:endParaRPr lang="en-AU" b="1" dirty="0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5868144" y="4869160"/>
              <a:ext cx="368692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AU" b="1" dirty="0" smtClean="0"/>
                <a:t>D</a:t>
              </a:r>
              <a:endParaRPr lang="en-AU" b="1" baseline="-25000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771777" y="2565399"/>
              <a:ext cx="2514601" cy="935036"/>
              <a:chOff x="1746" y="1616"/>
              <a:chExt cx="1584" cy="589"/>
            </a:xfrm>
          </p:grpSpPr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 flipH="1">
                <a:off x="1746" y="1797"/>
                <a:ext cx="771" cy="4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6" name="Rectangle 11"/>
              <p:cNvSpPr>
                <a:spLocks noChangeArrowheads="1"/>
              </p:cNvSpPr>
              <p:nvPr/>
            </p:nvSpPr>
            <p:spPr bwMode="auto">
              <a:xfrm>
                <a:off x="2517" y="1616"/>
                <a:ext cx="813" cy="328"/>
              </a:xfrm>
              <a:prstGeom prst="rect">
                <a:avLst/>
              </a:prstGeom>
              <a:solidFill>
                <a:srgbClr val="FFCC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dirty="0" smtClean="0">
                    <a:latin typeface="Calibri" pitchFamily="34" charset="0"/>
                  </a:rPr>
                  <a:t>P</a:t>
                </a:r>
                <a:r>
                  <a:rPr lang="el-GR" sz="2800" dirty="0" smtClean="0">
                    <a:latin typeface="Calibri" pitchFamily="34" charset="0"/>
                  </a:rPr>
                  <a:t>ε</a:t>
                </a:r>
                <a:r>
                  <a:rPr lang="en-AU" baseline="-25000" dirty="0" smtClean="0">
                    <a:latin typeface="Calibri" pitchFamily="34" charset="0"/>
                  </a:rPr>
                  <a:t>D</a:t>
                </a:r>
                <a:r>
                  <a:rPr lang="en-AU" dirty="0" smtClean="0">
                    <a:latin typeface="Calibri" pitchFamily="34" charset="0"/>
                  </a:rPr>
                  <a:t> = 1</a:t>
                </a:r>
                <a:endParaRPr lang="en-AU" dirty="0">
                  <a:latin typeface="Calibri" pitchFamily="34" charset="0"/>
                </a:endParaRPr>
              </a:p>
            </p:txBody>
          </p:sp>
        </p:grp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4934362" y="3789040"/>
              <a:ext cx="1805752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AU" sz="2800" dirty="0" smtClean="0">
                  <a:latin typeface="Calibri" pitchFamily="34" charset="0"/>
                </a:rPr>
                <a:t>Unit </a:t>
              </a:r>
              <a:r>
                <a:rPr lang="en-AU" sz="2800" dirty="0">
                  <a:latin typeface="Calibri" pitchFamily="34" charset="0"/>
                </a:rPr>
                <a:t>Elastic</a:t>
              </a:r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835697" y="2060848"/>
              <a:ext cx="0" cy="38164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835696" y="5877272"/>
              <a:ext cx="4343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6" name="Freeform 9"/>
          <p:cNvSpPr>
            <a:spLocks/>
          </p:cNvSpPr>
          <p:nvPr/>
        </p:nvSpPr>
        <p:spPr bwMode="auto">
          <a:xfrm>
            <a:off x="2495550" y="1933575"/>
            <a:ext cx="3327400" cy="2806700"/>
          </a:xfrm>
          <a:custGeom>
            <a:avLst/>
            <a:gdLst>
              <a:gd name="T0" fmla="*/ 0 w 2096"/>
              <a:gd name="T1" fmla="*/ 0 h 1768"/>
              <a:gd name="T2" fmla="*/ 2147483647 w 2096"/>
              <a:gd name="T3" fmla="*/ 2147483647 h 1768"/>
              <a:gd name="T4" fmla="*/ 2147483647 w 2096"/>
              <a:gd name="T5" fmla="*/ 2147483647 h 1768"/>
              <a:gd name="T6" fmla="*/ 2147483647 w 2096"/>
              <a:gd name="T7" fmla="*/ 2147483647 h 1768"/>
              <a:gd name="T8" fmla="*/ 2147483647 w 2096"/>
              <a:gd name="T9" fmla="*/ 2147483647 h 1768"/>
              <a:gd name="T10" fmla="*/ 2147483647 w 2096"/>
              <a:gd name="T11" fmla="*/ 2147483647 h 1768"/>
              <a:gd name="T12" fmla="*/ 2147483647 w 2096"/>
              <a:gd name="T13" fmla="*/ 2147483647 h 1768"/>
              <a:gd name="T14" fmla="*/ 2147483647 w 2096"/>
              <a:gd name="T15" fmla="*/ 2147483647 h 1768"/>
              <a:gd name="T16" fmla="*/ 2147483647 w 2096"/>
              <a:gd name="T17" fmla="*/ 2147483647 h 1768"/>
              <a:gd name="T18" fmla="*/ 2147483647 w 2096"/>
              <a:gd name="T19" fmla="*/ 2147483647 h 1768"/>
              <a:gd name="T20" fmla="*/ 2147483647 w 2096"/>
              <a:gd name="T21" fmla="*/ 2147483647 h 1768"/>
              <a:gd name="T22" fmla="*/ 2147483647 w 2096"/>
              <a:gd name="T23" fmla="*/ 2147483647 h 1768"/>
              <a:gd name="T24" fmla="*/ 2147483647 w 2096"/>
              <a:gd name="T25" fmla="*/ 2147483647 h 1768"/>
              <a:gd name="T26" fmla="*/ 2147483647 w 2096"/>
              <a:gd name="T27" fmla="*/ 2147483647 h 1768"/>
              <a:gd name="T28" fmla="*/ 2147483647 w 2096"/>
              <a:gd name="T29" fmla="*/ 2147483647 h 1768"/>
              <a:gd name="T30" fmla="*/ 2147483647 w 2096"/>
              <a:gd name="T31" fmla="*/ 2147483647 h 1768"/>
              <a:gd name="T32" fmla="*/ 2147483647 w 2096"/>
              <a:gd name="T33" fmla="*/ 2147483647 h 1768"/>
              <a:gd name="T34" fmla="*/ 2147483647 w 2096"/>
              <a:gd name="T35" fmla="*/ 2147483647 h 1768"/>
              <a:gd name="T36" fmla="*/ 2147483647 w 2096"/>
              <a:gd name="T37" fmla="*/ 2147483647 h 1768"/>
              <a:gd name="T38" fmla="*/ 2147483647 w 2096"/>
              <a:gd name="T39" fmla="*/ 2147483647 h 1768"/>
              <a:gd name="T40" fmla="*/ 2147483647 w 2096"/>
              <a:gd name="T41" fmla="*/ 2147483647 h 1768"/>
              <a:gd name="T42" fmla="*/ 2147483647 w 2096"/>
              <a:gd name="T43" fmla="*/ 2147483647 h 17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096"/>
              <a:gd name="T67" fmla="*/ 0 h 1768"/>
              <a:gd name="T68" fmla="*/ 2096 w 2096"/>
              <a:gd name="T69" fmla="*/ 1768 h 17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096" h="1768">
                <a:moveTo>
                  <a:pt x="0" y="0"/>
                </a:moveTo>
                <a:lnTo>
                  <a:pt x="30" y="162"/>
                </a:lnTo>
                <a:lnTo>
                  <a:pt x="59" y="325"/>
                </a:lnTo>
                <a:lnTo>
                  <a:pt x="88" y="482"/>
                </a:lnTo>
                <a:lnTo>
                  <a:pt x="129" y="630"/>
                </a:lnTo>
                <a:lnTo>
                  <a:pt x="176" y="769"/>
                </a:lnTo>
                <a:lnTo>
                  <a:pt x="229" y="907"/>
                </a:lnTo>
                <a:lnTo>
                  <a:pt x="288" y="1031"/>
                </a:lnTo>
                <a:lnTo>
                  <a:pt x="358" y="1151"/>
                </a:lnTo>
                <a:lnTo>
                  <a:pt x="440" y="1261"/>
                </a:lnTo>
                <a:lnTo>
                  <a:pt x="534" y="1366"/>
                </a:lnTo>
                <a:lnTo>
                  <a:pt x="646" y="1461"/>
                </a:lnTo>
                <a:lnTo>
                  <a:pt x="699" y="1500"/>
                </a:lnTo>
                <a:lnTo>
                  <a:pt x="763" y="1538"/>
                </a:lnTo>
                <a:lnTo>
                  <a:pt x="834" y="1571"/>
                </a:lnTo>
                <a:lnTo>
                  <a:pt x="904" y="1600"/>
                </a:lnTo>
                <a:lnTo>
                  <a:pt x="1062" y="1643"/>
                </a:lnTo>
                <a:lnTo>
                  <a:pt x="1227" y="1671"/>
                </a:lnTo>
                <a:lnTo>
                  <a:pt x="1397" y="1700"/>
                </a:lnTo>
                <a:lnTo>
                  <a:pt x="1567" y="1724"/>
                </a:lnTo>
                <a:lnTo>
                  <a:pt x="1737" y="1743"/>
                </a:lnTo>
                <a:lnTo>
                  <a:pt x="2095" y="1767"/>
                </a:lnTo>
              </a:path>
            </a:pathLst>
          </a:custGeom>
          <a:noFill/>
          <a:ln w="50800" cap="rnd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6300192" y="1124744"/>
            <a:ext cx="2520280" cy="1938992"/>
          </a:xfrm>
          <a:prstGeom prst="rect">
            <a:avLst/>
          </a:prstGeom>
          <a:solidFill>
            <a:srgbClr val="66CC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For your interest only</a:t>
            </a:r>
            <a:r>
              <a:rPr lang="en-US" sz="2000" b="1" dirty="0" smtClean="0">
                <a:latin typeface="Calibri" pitchFamily="34" charset="0"/>
              </a:rPr>
              <a:t>:</a:t>
            </a:r>
          </a:p>
          <a:p>
            <a:r>
              <a:rPr lang="en-AU" sz="2000" dirty="0" smtClean="0">
                <a:latin typeface="Calibri" pitchFamily="34" charset="0"/>
              </a:rPr>
              <a:t>A unit elastic demand curve is a rectangular hyperbola, such that </a:t>
            </a:r>
          </a:p>
          <a:p>
            <a:r>
              <a:rPr lang="en-AU" sz="2000" dirty="0" smtClean="0">
                <a:latin typeface="Calibri" pitchFamily="34" charset="0"/>
              </a:rPr>
              <a:t>P * Q is a constant </a:t>
            </a:r>
          </a:p>
          <a:p>
            <a:r>
              <a:rPr lang="en-AU" sz="2000" dirty="0" smtClean="0">
                <a:latin typeface="Calibri" pitchFamily="34" charset="0"/>
              </a:rPr>
              <a:t>[i.e., P * Q = c]</a:t>
            </a:r>
            <a:endParaRPr lang="en-AU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</Template>
  <TotalTime>1933</TotalTime>
  <Words>832</Words>
  <Application>Microsoft Office PowerPoint</Application>
  <PresentationFormat>On-screen Show (4:3)</PresentationFormat>
  <Paragraphs>220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Lecture 1</vt:lpstr>
      <vt:lpstr>Microsoft Equation 3.0</vt:lpstr>
      <vt:lpstr>Principles of Microeconomics</vt:lpstr>
      <vt:lpstr>Overview</vt:lpstr>
      <vt:lpstr>Price elasticity of demand</vt:lpstr>
      <vt:lpstr>Price elasticity of demand</vt:lpstr>
      <vt:lpstr>Price elasticity of demand</vt:lpstr>
      <vt:lpstr>Price elasticity of demand</vt:lpstr>
      <vt:lpstr>Price elasticity of demand</vt:lpstr>
      <vt:lpstr>Price elasticity of demand</vt:lpstr>
      <vt:lpstr>Price elasticity of demand</vt:lpstr>
      <vt:lpstr>Price elasticity of demand</vt:lpstr>
      <vt:lpstr>Slide 10</vt:lpstr>
      <vt:lpstr>Price elasticity of demand</vt:lpstr>
      <vt:lpstr>Price elasticity of demand</vt:lpstr>
      <vt:lpstr>Cross-price elasticity of demand</vt:lpstr>
      <vt:lpstr>Cross-price elasticity of demand</vt:lpstr>
      <vt:lpstr>Income elasticity of demand</vt:lpstr>
      <vt:lpstr>Income elasticity of demand</vt:lpstr>
      <vt:lpstr>Price elasticity of supply</vt:lpstr>
      <vt:lpstr>Price elasticity of supply</vt:lpstr>
      <vt:lpstr>Price elasticity of supply</vt:lpstr>
      <vt:lpstr>Price elasticity of supply</vt:lpstr>
      <vt:lpstr>Price elasticity of supply</vt:lpstr>
      <vt:lpstr>Price elasticity of supply</vt:lpstr>
      <vt:lpstr>Price elasticity of supply</vt:lpstr>
      <vt:lpstr>Price elasticity of supply</vt:lpstr>
    </vt:vector>
  </TitlesOfParts>
  <Company>Grizli777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Laoreet Dolore Magna Aliquam</dc:title>
  <dc:subject>The University of Adelaide</dc:subject>
  <dc:creator>Cornish</dc:creator>
  <cp:lastModifiedBy>Michael Cornish</cp:lastModifiedBy>
  <cp:revision>239</cp:revision>
  <cp:lastPrinted>2016-03-01T01:35:13Z</cp:lastPrinted>
  <dcterms:created xsi:type="dcterms:W3CDTF">2011-01-27T06:03:15Z</dcterms:created>
  <dcterms:modified xsi:type="dcterms:W3CDTF">2016-03-24T04:29:30Z</dcterms:modified>
</cp:coreProperties>
</file>