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trictFirstAndLastChars="0" saveSubsetFonts="1" autoCompressPictures="0">
  <p:sldMasterIdLst>
    <p:sldMasterId id="2147483648" r:id="rId1"/>
  </p:sldMasterIdLst>
  <p:notesMasterIdLst>
    <p:notesMasterId r:id="rId24"/>
  </p:notesMasterIdLst>
  <p:sldIdLst>
    <p:sldId id="260" r:id="rId2"/>
    <p:sldId id="257" r:id="rId3"/>
    <p:sldId id="263" r:id="rId4"/>
    <p:sldId id="264" r:id="rId5"/>
    <p:sldId id="265" r:id="rId6"/>
    <p:sldId id="266" r:id="rId7"/>
    <p:sldId id="267" r:id="rId8"/>
    <p:sldId id="272" r:id="rId9"/>
    <p:sldId id="261" r:id="rId10"/>
    <p:sldId id="269" r:id="rId11"/>
    <p:sldId id="270" r:id="rId12"/>
    <p:sldId id="281" r:id="rId13"/>
    <p:sldId id="271" r:id="rId14"/>
    <p:sldId id="273" r:id="rId15"/>
    <p:sldId id="274" r:id="rId16"/>
    <p:sldId id="275" r:id="rId17"/>
    <p:sldId id="268" r:id="rId18"/>
    <p:sldId id="276" r:id="rId19"/>
    <p:sldId id="277" r:id="rId20"/>
    <p:sldId id="278" r:id="rId21"/>
    <p:sldId id="280" r:id="rId22"/>
    <p:sldId id="279" r:id="rId2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-128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orient="horz" pos="288">
          <p15:clr>
            <a:srgbClr val="A4A3A4"/>
          </p15:clr>
        </p15:guide>
        <p15:guide id="3" orient="horz" pos="3456">
          <p15:clr>
            <a:srgbClr val="A4A3A4"/>
          </p15:clr>
        </p15:guide>
        <p15:guide id="4" orient="horz" pos="4176">
          <p15:clr>
            <a:srgbClr val="A4A3A4"/>
          </p15:clr>
        </p15:guide>
        <p15:guide id="5" pos="2880">
          <p15:clr>
            <a:srgbClr val="A4A3A4"/>
          </p15:clr>
        </p15:guide>
        <p15:guide id="6" pos="288">
          <p15:clr>
            <a:srgbClr val="A4A3A4"/>
          </p15:clr>
        </p15:guide>
        <p15:guide id="7" pos="5616">
          <p15:clr>
            <a:srgbClr val="A4A3A4"/>
          </p15:clr>
        </p15:guide>
        <p15:guide id="8" pos="4512">
          <p15:clr>
            <a:srgbClr val="A4A3A4"/>
          </p15:clr>
        </p15:guide>
        <p15:guide id="9" pos="144">
          <p15:clr>
            <a:srgbClr val="A4A3A4"/>
          </p15:clr>
        </p15:guide>
        <p15:guide id="10" pos="5472">
          <p15:clr>
            <a:srgbClr val="A4A3A4"/>
          </p15:clr>
        </p15:guide>
        <p15:guide id="11" pos="1920">
          <p15:clr>
            <a:srgbClr val="A4A3A4"/>
          </p15:clr>
        </p15:guide>
        <p15:guide id="12" pos="206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A81FC"/>
    <a:srgbClr val="69A5FD"/>
    <a:srgbClr val="6699FF"/>
    <a:srgbClr val="3399FF"/>
    <a:srgbClr val="9F7E19"/>
    <a:srgbClr val="000041"/>
    <a:srgbClr val="B4CADC"/>
    <a:srgbClr val="A7BED2"/>
    <a:srgbClr val="93AEC6"/>
    <a:srgbClr val="4D4A4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 autoAdjust="0"/>
    <p:restoredTop sz="94624" autoAdjust="0"/>
  </p:normalViewPr>
  <p:slideViewPr>
    <p:cSldViewPr>
      <p:cViewPr>
        <p:scale>
          <a:sx n="66" d="100"/>
          <a:sy n="66" d="100"/>
        </p:scale>
        <p:origin x="-1264" y="-52"/>
      </p:cViewPr>
      <p:guideLst>
        <p:guide orient="horz" pos="2160"/>
        <p:guide orient="horz" pos="288"/>
        <p:guide orient="horz" pos="3456"/>
        <p:guide orient="horz" pos="4176"/>
        <p:guide pos="2880"/>
        <p:guide pos="288"/>
        <p:guide pos="5616"/>
        <p:guide pos="4512"/>
        <p:guide pos="144"/>
        <p:guide pos="5472"/>
        <p:guide pos="1920"/>
        <p:guide pos="206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-2700" y="-7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F8DC469F-7B78-4923-802E-3DF01715EC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579769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2" name="Picture 4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18012" y="4197205"/>
            <a:ext cx="8674468" cy="2339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66"/>
          <p:cNvSpPr txBox="1">
            <a:spLocks noChangeArrowheads="1"/>
          </p:cNvSpPr>
          <p:nvPr userDrawn="1"/>
        </p:nvSpPr>
        <p:spPr bwMode="gray">
          <a:xfrm>
            <a:off x="228600" y="6013450"/>
            <a:ext cx="84582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r">
              <a:spcBef>
                <a:spcPct val="50000"/>
              </a:spcBef>
              <a:defRPr/>
            </a:pPr>
            <a:r>
              <a:rPr lang="en-US" sz="1500" dirty="0" smtClean="0">
                <a:solidFill>
                  <a:schemeClr val="bg1"/>
                </a:solidFill>
                <a:latin typeface="Arial" charset="0"/>
              </a:rPr>
              <a:t>University of</a:t>
            </a:r>
            <a:r>
              <a:rPr lang="en-US" sz="1500" baseline="0" dirty="0" smtClean="0">
                <a:solidFill>
                  <a:schemeClr val="bg1"/>
                </a:solidFill>
                <a:latin typeface="Arial" charset="0"/>
              </a:rPr>
              <a:t> Papua New Guinea</a:t>
            </a:r>
            <a:endParaRPr lang="en-US" sz="1500" dirty="0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7" name="Line 75"/>
          <p:cNvSpPr>
            <a:spLocks noChangeShapeType="1"/>
          </p:cNvSpPr>
          <p:nvPr userDrawn="1"/>
        </p:nvSpPr>
        <p:spPr bwMode="white">
          <a:xfrm>
            <a:off x="228600" y="4191000"/>
            <a:ext cx="8686800" cy="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8" name="Line 76"/>
          <p:cNvSpPr>
            <a:spLocks noChangeShapeType="1"/>
          </p:cNvSpPr>
          <p:nvPr userDrawn="1"/>
        </p:nvSpPr>
        <p:spPr bwMode="white">
          <a:xfrm>
            <a:off x="4572000" y="1905000"/>
            <a:ext cx="0" cy="228600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9" name="Line 35"/>
          <p:cNvSpPr>
            <a:spLocks noChangeShapeType="1"/>
          </p:cNvSpPr>
          <p:nvPr userDrawn="1"/>
        </p:nvSpPr>
        <p:spPr bwMode="auto">
          <a:xfrm flipH="1">
            <a:off x="7095356" y="260648"/>
            <a:ext cx="0" cy="1368152"/>
          </a:xfrm>
          <a:prstGeom prst="line">
            <a:avLst/>
          </a:prstGeom>
          <a:noFill/>
          <a:ln w="9525">
            <a:solidFill>
              <a:srgbClr val="4B5A69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11277" name="Rectangle 13"/>
          <p:cNvSpPr>
            <a:spLocks noGrp="1" noChangeArrowheads="1"/>
          </p:cNvSpPr>
          <p:nvPr>
            <p:ph type="ctrTitle"/>
          </p:nvPr>
        </p:nvSpPr>
        <p:spPr>
          <a:xfrm>
            <a:off x="971600" y="251595"/>
            <a:ext cx="6019800" cy="685800"/>
          </a:xfrm>
        </p:spPr>
        <p:txBody>
          <a:bodyPr/>
          <a:lstStyle>
            <a:lvl1pPr algn="r">
              <a:lnSpc>
                <a:spcPts val="1800"/>
              </a:lnSpc>
              <a:defRPr sz="1800">
                <a:solidFill>
                  <a:srgbClr val="4D4A46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278" name="Rectangle 14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1981200" y="4648200"/>
            <a:ext cx="4191000" cy="762000"/>
          </a:xfrm>
          <a:solidFill>
            <a:srgbClr val="69A5FD"/>
          </a:solidFill>
        </p:spPr>
        <p:txBody>
          <a:bodyPr/>
          <a:lstStyle>
            <a:lvl1pPr marL="0" indent="0" algn="r">
              <a:lnSpc>
                <a:spcPts val="1600"/>
              </a:lnSpc>
              <a:buFontTx/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pic>
        <p:nvPicPr>
          <p:cNvPr id="37890" name="Picture 2" descr="https://slyvestery.files.wordpress.com/2014/08/50th-anniversary-draft-04a.png?w=810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092281" y="250142"/>
            <a:ext cx="1728192" cy="1506364"/>
          </a:xfrm>
          <a:prstGeom prst="rect">
            <a:avLst/>
          </a:prstGeom>
          <a:noFill/>
        </p:spPr>
      </p:pic>
      <p:pic>
        <p:nvPicPr>
          <p:cNvPr id="37891" name="Picture 3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224360" y="1799975"/>
            <a:ext cx="8668120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 descr="sth cross motif.png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532596" y="3810000"/>
            <a:ext cx="1018334" cy="69785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56241760"/>
      </p:ext>
    </p:extLst>
  </p:cSld>
  <p:clrMapOvr>
    <a:masterClrMapping/>
  </p:clrMapOvr>
  <p:transition>
    <p:pull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36798669"/>
      </p:ext>
    </p:extLst>
  </p:cSld>
  <p:clrMapOvr>
    <a:masterClrMapping/>
  </p:clrMapOvr>
  <p:transition>
    <p:pull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34250" y="1143000"/>
            <a:ext cx="1352550" cy="4038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76600" y="1143000"/>
            <a:ext cx="3905250" cy="4038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22548847"/>
      </p:ext>
    </p:extLst>
  </p:cSld>
  <p:clrMapOvr>
    <a:masterClrMapping/>
  </p:clrMapOvr>
  <p:transition>
    <p:pull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97393370"/>
      </p:ext>
    </p:extLst>
  </p:cSld>
  <p:clrMapOvr>
    <a:masterClrMapping/>
  </p:clrMapOvr>
  <p:transition>
    <p:pull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lnSpc>
                <a:spcPct val="100000"/>
              </a:lnSpc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3461902366"/>
      </p:ext>
    </p:extLst>
  </p:cSld>
  <p:clrMapOvr>
    <a:masterClrMapping/>
  </p:clrMapOvr>
  <p:transition>
    <p:pull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76600" y="2133600"/>
            <a:ext cx="2628900" cy="3048000"/>
          </a:xfrm>
        </p:spPr>
        <p:txBody>
          <a:bodyPr/>
          <a:lstStyle>
            <a:lvl1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 sz="2800"/>
            </a:lvl1pPr>
            <a:lvl2pPr marL="742950" marR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–"/>
              <a:tabLst/>
              <a:defRPr sz="2400"/>
            </a:lvl2pPr>
            <a:lvl3pPr marL="11430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 sz="2000"/>
            </a:lvl3pPr>
            <a:lvl4pPr marL="16002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–"/>
              <a:tabLst/>
              <a:defRPr sz="1800"/>
            </a:lvl4pPr>
            <a:lvl5pPr marL="20574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»"/>
              <a:tabLst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Click to edit Master text styles</a:t>
            </a:r>
          </a:p>
          <a:p>
            <a:pPr marL="342900" marR="0" lvl="1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Second level</a:t>
            </a:r>
          </a:p>
          <a:p>
            <a:pPr marL="342900" marR="0" lvl="2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Third level</a:t>
            </a:r>
          </a:p>
          <a:p>
            <a:pPr marL="342900" marR="0" lvl="3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Fourth level</a:t>
            </a:r>
          </a:p>
          <a:p>
            <a:pPr marL="342900" marR="0" lvl="4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Fifth level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rgbClr val="4D4A46"/>
              </a:solidFill>
              <a:effectLst/>
              <a:uLnTx/>
              <a:uFillTx/>
              <a:latin typeface="+mn-lt"/>
              <a:ea typeface="ＭＳ Ｐゴシック" charset="-128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57900" y="2133600"/>
            <a:ext cx="2628900" cy="3048000"/>
          </a:xfrm>
        </p:spPr>
        <p:txBody>
          <a:bodyPr/>
          <a:lstStyle>
            <a:lvl1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 sz="2800"/>
            </a:lvl1pPr>
            <a:lvl2pPr marL="742950" marR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–"/>
              <a:tabLst/>
              <a:defRPr sz="2400"/>
            </a:lvl2pPr>
            <a:lvl3pPr marL="11430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 sz="2000"/>
            </a:lvl3pPr>
            <a:lvl4pPr marL="16002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–"/>
              <a:tabLst/>
              <a:defRPr sz="1800"/>
            </a:lvl4pPr>
            <a:lvl5pPr marL="20574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»"/>
              <a:tabLst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Click to edit Master text styles</a:t>
            </a:r>
          </a:p>
          <a:p>
            <a:pPr marL="342900" marR="0" lvl="1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Second level</a:t>
            </a:r>
          </a:p>
          <a:p>
            <a:pPr marL="342900" marR="0" lvl="2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Third level</a:t>
            </a:r>
          </a:p>
          <a:p>
            <a:pPr marL="342900" marR="0" lvl="3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Fourth level</a:t>
            </a:r>
          </a:p>
          <a:p>
            <a:pPr marL="342900" marR="0" lvl="4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Fifth level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rgbClr val="4D4A46"/>
              </a:solidFill>
              <a:effectLst/>
              <a:uLnTx/>
              <a:uFillTx/>
              <a:latin typeface="+mn-lt"/>
              <a:ea typeface="ＭＳ Ｐゴシック" charset="-12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70770836"/>
      </p:ext>
    </p:extLst>
  </p:cSld>
  <p:clrMapOvr>
    <a:masterClrMapping/>
  </p:clrMapOvr>
  <p:transition>
    <p:pull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724942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0" lang="en-A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Arial"/>
                <a:ea typeface="ＭＳ Ｐゴシック" charset="-128"/>
                <a:cs typeface="+mj-cs"/>
              </a:rPr>
              <a:t>Click to edit Master title style</a:t>
            </a:r>
            <a:endParaRPr lang="en-AU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 sz="2400"/>
            </a:lvl1pPr>
            <a:lvl2pPr marL="742950" marR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–"/>
              <a:tabLst/>
              <a:defRPr sz="2000"/>
            </a:lvl2pPr>
            <a:lvl3pPr marL="11430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 sz="1800"/>
            </a:lvl3pPr>
            <a:lvl4pPr marL="16002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–"/>
              <a:tabLst/>
              <a:defRPr sz="1600"/>
            </a:lvl4pPr>
            <a:lvl5pPr marL="20574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»"/>
              <a:tabLst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Click to edit Master text styles</a:t>
            </a:r>
          </a:p>
          <a:p>
            <a:pPr marL="342900" marR="0" lvl="1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Second level</a:t>
            </a:r>
          </a:p>
          <a:p>
            <a:pPr marL="342900" marR="0" lvl="2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Third level</a:t>
            </a:r>
          </a:p>
          <a:p>
            <a:pPr marL="342900" marR="0" lvl="3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Fourth level</a:t>
            </a:r>
          </a:p>
          <a:p>
            <a:pPr marL="342900" marR="0" lvl="4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Fifth level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rgbClr val="4D4A46"/>
              </a:solidFill>
              <a:effectLst/>
              <a:uLnTx/>
              <a:uFillTx/>
              <a:latin typeface="+mn-lt"/>
              <a:ea typeface="ＭＳ Ｐゴシック" charset="-128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0" lang="en-A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Arial"/>
                <a:ea typeface="ＭＳ Ｐゴシック" charset="-128"/>
                <a:cs typeface="+mj-cs"/>
              </a:rPr>
              <a:t>Click to edit Master title style</a:t>
            </a:r>
            <a:endParaRPr lang="en-AU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 sz="2400"/>
            </a:lvl1pPr>
            <a:lvl2pPr marL="742950" marR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–"/>
              <a:tabLst/>
              <a:defRPr sz="2000"/>
            </a:lvl2pPr>
            <a:lvl3pPr marL="11430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 sz="1800"/>
            </a:lvl3pPr>
            <a:lvl4pPr marL="16002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–"/>
              <a:tabLst/>
              <a:defRPr sz="1600"/>
            </a:lvl4pPr>
            <a:lvl5pPr marL="20574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»"/>
              <a:tabLst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Click to edit Master text styles</a:t>
            </a:r>
          </a:p>
          <a:p>
            <a:pPr marL="342900" marR="0" lvl="1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Second level</a:t>
            </a:r>
          </a:p>
          <a:p>
            <a:pPr marL="342900" marR="0" lvl="2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Third level</a:t>
            </a:r>
          </a:p>
          <a:p>
            <a:pPr marL="342900" marR="0" lvl="3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Fourth level</a:t>
            </a:r>
          </a:p>
          <a:p>
            <a:pPr marL="342900" marR="0" lvl="4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Fifth level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rgbClr val="4D4A46"/>
              </a:solidFill>
              <a:effectLst/>
              <a:uLnTx/>
              <a:uFillTx/>
              <a:latin typeface="+mn-lt"/>
              <a:ea typeface="ＭＳ Ｐゴシック" charset="-12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36132401"/>
      </p:ext>
    </p:extLst>
  </p:cSld>
  <p:clrMapOvr>
    <a:masterClrMapping/>
  </p:clrMapOvr>
  <p:transition>
    <p:pull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57677083"/>
      </p:ext>
    </p:extLst>
  </p:cSld>
  <p:clrMapOvr>
    <a:masterClrMapping/>
  </p:clrMapOvr>
  <p:transition>
    <p:pull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4074125847"/>
      </p:ext>
    </p:extLst>
  </p:cSld>
  <p:clrMapOvr>
    <a:masterClrMapping/>
  </p:clrMapOvr>
  <p:transition>
    <p:pull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20688"/>
            <a:ext cx="5111750" cy="5505475"/>
          </a:xfrm>
        </p:spPr>
        <p:txBody>
          <a:bodyPr/>
          <a:lstStyle>
            <a:lvl1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 sz="3200"/>
            </a:lvl1pPr>
            <a:lvl2pPr marL="742950" marR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–"/>
              <a:tabLst/>
              <a:defRPr sz="2800"/>
            </a:lvl2pPr>
            <a:lvl3pPr marL="11430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 sz="2400"/>
            </a:lvl3pPr>
            <a:lvl4pPr marL="16002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–"/>
              <a:tabLst/>
              <a:defRPr sz="2000"/>
            </a:lvl4pPr>
            <a:lvl5pPr marL="20574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»"/>
              <a:tabLst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Click to edit Master text styles</a:t>
            </a:r>
          </a:p>
          <a:p>
            <a:pPr marL="342900" marR="0" lvl="1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Second level</a:t>
            </a:r>
          </a:p>
          <a:p>
            <a:pPr marL="342900" marR="0" lvl="2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Third level</a:t>
            </a:r>
          </a:p>
          <a:p>
            <a:pPr marL="342900" marR="0" lvl="3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Fourth level</a:t>
            </a:r>
          </a:p>
          <a:p>
            <a:pPr marL="342900" marR="0" lvl="4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Fifth level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rgbClr val="4D4A46"/>
              </a:solidFill>
              <a:effectLst/>
              <a:uLnTx/>
              <a:uFillTx/>
              <a:latin typeface="+mn-lt"/>
              <a:ea typeface="ＭＳ Ｐゴシック" charset="-128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2938466429"/>
      </p:ext>
    </p:extLst>
  </p:cSld>
  <p:clrMapOvr>
    <a:masterClrMapping/>
  </p:clrMapOvr>
  <p:transition>
    <p:pull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3664347618"/>
      </p:ext>
    </p:extLst>
  </p:cSld>
  <p:clrMapOvr>
    <a:masterClrMapping/>
  </p:clrMapOvr>
  <p:transition>
    <p:pull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82"/>
          <p:cNvSpPr>
            <a:spLocks noChangeArrowheads="1"/>
          </p:cNvSpPr>
          <p:nvPr/>
        </p:nvSpPr>
        <p:spPr bwMode="auto">
          <a:xfrm>
            <a:off x="228600" y="609600"/>
            <a:ext cx="8686800" cy="5562600"/>
          </a:xfrm>
          <a:prstGeom prst="rect">
            <a:avLst/>
          </a:prstGeom>
          <a:solidFill>
            <a:srgbClr val="EDEEE8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7" name="Rectangle 84"/>
          <p:cNvSpPr>
            <a:spLocks noChangeArrowheads="1"/>
          </p:cNvSpPr>
          <p:nvPr/>
        </p:nvSpPr>
        <p:spPr bwMode="auto">
          <a:xfrm>
            <a:off x="214282" y="223818"/>
            <a:ext cx="8686800" cy="381000"/>
          </a:xfrm>
          <a:prstGeom prst="rect">
            <a:avLst/>
          </a:prstGeom>
          <a:solidFill>
            <a:srgbClr val="31465C"/>
          </a:solidFill>
          <a:ln w="635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028" name="Picture 85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228600"/>
            <a:ext cx="381000" cy="381000"/>
          </a:xfrm>
          <a:prstGeom prst="rect">
            <a:avLst/>
          </a:prstGeom>
          <a:solidFill>
            <a:srgbClr val="4B5A69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81400" y="1143000"/>
            <a:ext cx="5105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76600" y="2133600"/>
            <a:ext cx="54102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05" name="Text Box 81"/>
          <p:cNvSpPr txBox="1">
            <a:spLocks noChangeArrowheads="1"/>
          </p:cNvSpPr>
          <p:nvPr/>
        </p:nvSpPr>
        <p:spPr bwMode="auto">
          <a:xfrm>
            <a:off x="381000" y="6248400"/>
            <a:ext cx="838200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r">
              <a:lnSpc>
                <a:spcPts val="1500"/>
              </a:lnSpc>
              <a:defRPr/>
            </a:pPr>
            <a:r>
              <a:rPr lang="en-US" sz="1400" dirty="0" smtClean="0">
                <a:solidFill>
                  <a:srgbClr val="000041"/>
                </a:solidFill>
                <a:latin typeface="Arial" charset="0"/>
              </a:rPr>
              <a:t>The University of Papua New Guinea</a:t>
            </a:r>
          </a:p>
        </p:txBody>
      </p:sp>
      <p:sp>
        <p:nvSpPr>
          <p:cNvPr id="1094" name="Text Box 70"/>
          <p:cNvSpPr txBox="1">
            <a:spLocks noChangeArrowheads="1"/>
          </p:cNvSpPr>
          <p:nvPr/>
        </p:nvSpPr>
        <p:spPr bwMode="auto">
          <a:xfrm>
            <a:off x="381000" y="6172200"/>
            <a:ext cx="3962400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>
              <a:lnSpc>
                <a:spcPts val="2000"/>
              </a:lnSpc>
              <a:spcBef>
                <a:spcPct val="50000"/>
              </a:spcBef>
              <a:defRPr/>
            </a:pPr>
            <a:r>
              <a:rPr lang="en-US" sz="1400" smtClean="0">
                <a:solidFill>
                  <a:schemeClr val="bg2"/>
                </a:solidFill>
                <a:latin typeface="Arial" charset="0"/>
              </a:rPr>
              <a:t>Slide </a:t>
            </a:r>
            <a:fld id="{DCC1F5D4-0809-4D7C-8EF2-DE5581AF1E4E}" type="slidenum">
              <a:rPr lang="en-US" sz="1400" smtClean="0">
                <a:solidFill>
                  <a:schemeClr val="bg2"/>
                </a:solidFill>
                <a:latin typeface="Arial" charset="0"/>
              </a:rPr>
              <a:pPr>
                <a:lnSpc>
                  <a:spcPts val="2000"/>
                </a:lnSpc>
                <a:spcBef>
                  <a:spcPct val="50000"/>
                </a:spcBef>
                <a:defRPr/>
              </a:pPr>
              <a:t>‹#›</a:t>
            </a:fld>
            <a:endParaRPr lang="en-US" sz="1400" smtClean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1110" name="Text Box 86"/>
          <p:cNvSpPr txBox="1">
            <a:spLocks noChangeArrowheads="1"/>
          </p:cNvSpPr>
          <p:nvPr/>
        </p:nvSpPr>
        <p:spPr bwMode="auto">
          <a:xfrm>
            <a:off x="685800" y="228600"/>
            <a:ext cx="5600712" cy="342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>
              <a:lnSpc>
                <a:spcPts val="1800"/>
              </a:lnSpc>
              <a:defRPr/>
            </a:pPr>
            <a:r>
              <a:rPr lang="en-US" sz="1400" dirty="0" smtClean="0">
                <a:solidFill>
                  <a:schemeClr val="bg1"/>
                </a:solidFill>
                <a:latin typeface="Arial" charset="0"/>
              </a:rPr>
              <a:t>Lecture 14: </a:t>
            </a:r>
            <a:r>
              <a:rPr lang="en-US" sz="1400" baseline="0" dirty="0" smtClean="0">
                <a:solidFill>
                  <a:schemeClr val="bg1"/>
                </a:solidFill>
                <a:latin typeface="Arial" charset="0"/>
              </a:rPr>
              <a:t> Competition policy</a:t>
            </a:r>
            <a:endParaRPr lang="en-US" sz="1400" dirty="0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034" name="Rectangle 60"/>
          <p:cNvSpPr>
            <a:spLocks noChangeArrowheads="1"/>
          </p:cNvSpPr>
          <p:nvPr/>
        </p:nvSpPr>
        <p:spPr bwMode="auto">
          <a:xfrm>
            <a:off x="219075" y="228600"/>
            <a:ext cx="8686800" cy="6400800"/>
          </a:xfrm>
          <a:prstGeom prst="rect">
            <a:avLst/>
          </a:prstGeom>
          <a:noFill/>
          <a:ln w="9525">
            <a:solidFill>
              <a:srgbClr val="91A1B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>
              <a:solidFill>
                <a:srgbClr val="31465C"/>
              </a:solidFill>
            </a:endParaRPr>
          </a:p>
        </p:txBody>
      </p:sp>
      <p:pic>
        <p:nvPicPr>
          <p:cNvPr id="12" name="Picture 11" descr="sth cross grey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643032" y="5562600"/>
            <a:ext cx="1043768" cy="715283"/>
          </a:xfrm>
          <a:prstGeom prst="rect">
            <a:avLst/>
          </a:prstGeom>
        </p:spPr>
      </p:pic>
      <p:sp>
        <p:nvSpPr>
          <p:cNvPr id="13" name="Text Box 86"/>
          <p:cNvSpPr txBox="1">
            <a:spLocks noChangeArrowheads="1"/>
          </p:cNvSpPr>
          <p:nvPr userDrawn="1"/>
        </p:nvSpPr>
        <p:spPr bwMode="auto">
          <a:xfrm>
            <a:off x="7358082" y="252390"/>
            <a:ext cx="1500198" cy="342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>
              <a:lnSpc>
                <a:spcPts val="1800"/>
              </a:lnSpc>
              <a:defRPr/>
            </a:pPr>
            <a:r>
              <a:rPr lang="en-US" sz="1400" i="1" dirty="0" smtClean="0">
                <a:solidFill>
                  <a:schemeClr val="bg1"/>
                </a:solidFill>
                <a:latin typeface="Arial" charset="0"/>
              </a:rPr>
              <a:t>Michael Cornish</a:t>
            </a:r>
            <a:r>
              <a:rPr lang="en-US" sz="1400" baseline="0" dirty="0" smtClean="0">
                <a:solidFill>
                  <a:schemeClr val="bg1"/>
                </a:solidFill>
                <a:latin typeface="Arial" charset="0"/>
              </a:rPr>
              <a:t>	</a:t>
            </a:r>
            <a:endParaRPr lang="en-US" sz="1400" dirty="0" smtClean="0">
              <a:solidFill>
                <a:schemeClr val="bg1"/>
              </a:solidFill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pull dir="r"/>
  </p:transition>
  <p:txStyles>
    <p:titleStyle>
      <a:lvl1pPr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defRPr sz="2000">
          <a:solidFill>
            <a:srgbClr val="660033"/>
          </a:solidFill>
          <a:latin typeface="+mj-lt"/>
          <a:ea typeface="ＭＳ Ｐゴシック" charset="-128"/>
          <a:cs typeface="+mj-cs"/>
        </a:defRPr>
      </a:lvl1pPr>
      <a:lvl2pPr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defRPr sz="2000">
          <a:solidFill>
            <a:srgbClr val="660033"/>
          </a:solidFill>
          <a:latin typeface="Arial" charset="0"/>
          <a:ea typeface="ＭＳ Ｐゴシック" charset="-128"/>
        </a:defRPr>
      </a:lvl2pPr>
      <a:lvl3pPr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defRPr sz="2000">
          <a:solidFill>
            <a:srgbClr val="660033"/>
          </a:solidFill>
          <a:latin typeface="Arial" charset="0"/>
          <a:ea typeface="ＭＳ Ｐゴシック" charset="-128"/>
        </a:defRPr>
      </a:lvl3pPr>
      <a:lvl4pPr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defRPr sz="2000">
          <a:solidFill>
            <a:srgbClr val="660033"/>
          </a:solidFill>
          <a:latin typeface="Arial" charset="0"/>
          <a:ea typeface="ＭＳ Ｐゴシック" charset="-128"/>
        </a:defRPr>
      </a:lvl4pPr>
      <a:lvl5pPr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defRPr sz="2000">
          <a:solidFill>
            <a:srgbClr val="660033"/>
          </a:solidFill>
          <a:latin typeface="Arial" charset="0"/>
          <a:ea typeface="ＭＳ Ｐゴシック" charset="-128"/>
        </a:defRPr>
      </a:lvl5pPr>
      <a:lvl6pPr marL="457200"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defRPr sz="2000">
          <a:solidFill>
            <a:srgbClr val="660033"/>
          </a:solidFill>
          <a:latin typeface="Arial" charset="0"/>
        </a:defRPr>
      </a:lvl6pPr>
      <a:lvl7pPr marL="914400"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defRPr sz="2000">
          <a:solidFill>
            <a:srgbClr val="660033"/>
          </a:solidFill>
          <a:latin typeface="Arial" charset="0"/>
        </a:defRPr>
      </a:lvl7pPr>
      <a:lvl8pPr marL="1371600"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defRPr sz="2000">
          <a:solidFill>
            <a:srgbClr val="660033"/>
          </a:solidFill>
          <a:latin typeface="Arial" charset="0"/>
        </a:defRPr>
      </a:lvl8pPr>
      <a:lvl9pPr marL="1828800"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defRPr sz="2000">
          <a:solidFill>
            <a:srgbClr val="660033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•"/>
        <a:defRPr sz="1400">
          <a:solidFill>
            <a:srgbClr val="4D4A46"/>
          </a:solidFill>
          <a:latin typeface="+mn-lt"/>
          <a:ea typeface="ＭＳ Ｐゴシック" charset="-128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–"/>
        <a:defRPr sz="1400">
          <a:solidFill>
            <a:srgbClr val="4D4A46"/>
          </a:solidFill>
          <a:latin typeface="+mn-lt"/>
          <a:ea typeface="ＭＳ Ｐゴシック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•"/>
        <a:defRPr sz="1400">
          <a:solidFill>
            <a:srgbClr val="4D4A46"/>
          </a:solidFill>
          <a:latin typeface="+mn-lt"/>
          <a:ea typeface="ＭＳ Ｐゴシック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–"/>
        <a:defRPr sz="1400">
          <a:solidFill>
            <a:srgbClr val="4D4A46"/>
          </a:solidFill>
          <a:latin typeface="+mn-lt"/>
          <a:ea typeface="ＭＳ Ｐゴシック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1400">
          <a:solidFill>
            <a:srgbClr val="4D4A46"/>
          </a:solidFill>
          <a:latin typeface="+mn-lt"/>
          <a:ea typeface="ＭＳ Ｐゴシック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1400">
          <a:solidFill>
            <a:srgbClr val="4D4A46"/>
          </a:solidFill>
          <a:latin typeface="+mn-lt"/>
          <a:ea typeface="ＭＳ Ｐゴシック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1400">
          <a:solidFill>
            <a:srgbClr val="4D4A46"/>
          </a:solidFill>
          <a:latin typeface="+mn-lt"/>
          <a:ea typeface="ＭＳ Ｐゴシック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1400">
          <a:solidFill>
            <a:srgbClr val="4D4A46"/>
          </a:solidFill>
          <a:latin typeface="+mn-lt"/>
          <a:ea typeface="ＭＳ Ｐゴシック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1400">
          <a:solidFill>
            <a:srgbClr val="4D4A46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 smtClean="0"/>
              <a:t>Principles of Microeconomics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3648" y="4648200"/>
            <a:ext cx="5544616" cy="352436"/>
          </a:xfrm>
          <a:noFill/>
        </p:spPr>
        <p:txBody>
          <a:bodyPr/>
          <a:lstStyle/>
          <a:p>
            <a:r>
              <a:rPr lang="en-AU" sz="2000" b="1" dirty="0" smtClean="0"/>
              <a:t>Lecture 14:  Competition policy</a:t>
            </a: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85786" y="1142984"/>
            <a:ext cx="7429552" cy="6858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Abuse of market power</a:t>
            </a:r>
            <a:endParaRPr lang="en-US" dirty="0" smtClean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142976" y="1714488"/>
            <a:ext cx="7101432" cy="3262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Tx/>
              <a:tabLst/>
              <a:defRPr/>
            </a:pPr>
            <a:r>
              <a:rPr lang="en-US" b="1" u="sng" kern="0" dirty="0" smtClean="0">
                <a:solidFill>
                  <a:srgbClr val="4D4A46"/>
                </a:solidFill>
                <a:latin typeface="+mn-lt"/>
              </a:rPr>
              <a:t>Collusion</a:t>
            </a:r>
          </a:p>
          <a:p>
            <a:pPr marL="342900" indent="-342900" eaLnBrk="1" hangingPunct="1">
              <a:lnSpc>
                <a:spcPct val="150000"/>
              </a:lnSpc>
              <a:spcBef>
                <a:spcPct val="20000"/>
              </a:spcBef>
              <a:buClr>
                <a:schemeClr val="folHlink"/>
              </a:buClr>
              <a:buFontTx/>
              <a:buChar char="•"/>
              <a:defRPr/>
            </a:pPr>
            <a:r>
              <a:rPr lang="en-US" sz="2200" kern="0" dirty="0" smtClean="0">
                <a:solidFill>
                  <a:srgbClr val="4D4A46"/>
                </a:solidFill>
                <a:latin typeface="+mn-lt"/>
              </a:rPr>
              <a:t>We talked about this in the Oligopoly lecture…</a:t>
            </a:r>
          </a:p>
          <a:p>
            <a:pPr marL="342900" indent="-342900" eaLnBrk="1" hangingPunct="1">
              <a:lnSpc>
                <a:spcPct val="150000"/>
              </a:lnSpc>
              <a:spcBef>
                <a:spcPct val="20000"/>
              </a:spcBef>
              <a:buClr>
                <a:schemeClr val="folHlink"/>
              </a:buClr>
              <a:buFontTx/>
              <a:buChar char="•"/>
              <a:defRPr/>
            </a:pPr>
            <a:r>
              <a:rPr lang="en-AU" sz="2200" kern="0" dirty="0" smtClean="0">
                <a:solidFill>
                  <a:srgbClr val="4D4A46"/>
                </a:solidFill>
                <a:latin typeface="+mn-lt"/>
              </a:rPr>
              <a:t>This was where firms coordinate their behaviour to maximise profits</a:t>
            </a:r>
          </a:p>
          <a:p>
            <a:pPr marL="342900" indent="-342900" eaLnBrk="1" hangingPunct="1">
              <a:lnSpc>
                <a:spcPct val="150000"/>
              </a:lnSpc>
              <a:spcBef>
                <a:spcPct val="20000"/>
              </a:spcBef>
              <a:buClr>
                <a:schemeClr val="folHlink"/>
              </a:buClr>
              <a:buFontTx/>
              <a:buChar char="•"/>
              <a:defRPr/>
            </a:pPr>
            <a:r>
              <a:rPr lang="en-AU" sz="2200" kern="0" dirty="0" smtClean="0">
                <a:solidFill>
                  <a:srgbClr val="4D4A46"/>
                </a:solidFill>
                <a:latin typeface="+mn-lt"/>
              </a:rPr>
              <a:t>Illegal in most countries!</a:t>
            </a:r>
          </a:p>
          <a:p>
            <a:pPr marL="342900" indent="-342900" eaLnBrk="1" hangingPunct="1">
              <a:lnSpc>
                <a:spcPct val="150000"/>
              </a:lnSpc>
              <a:spcBef>
                <a:spcPct val="20000"/>
              </a:spcBef>
              <a:buClr>
                <a:schemeClr val="folHlink"/>
              </a:buClr>
              <a:buFontTx/>
              <a:buChar char="•"/>
              <a:defRPr/>
            </a:pPr>
            <a:r>
              <a:rPr lang="en-AU" sz="2200" kern="0" dirty="0" smtClean="0">
                <a:solidFill>
                  <a:srgbClr val="4D4A46"/>
                </a:solidFill>
                <a:latin typeface="+mn-lt"/>
              </a:rPr>
              <a:t>Tacit</a:t>
            </a:r>
            <a:r>
              <a:rPr lang="en-US" sz="2200" kern="0" dirty="0" smtClean="0">
                <a:solidFill>
                  <a:srgbClr val="4D4A46"/>
                </a:solidFill>
                <a:latin typeface="+mn-lt"/>
              </a:rPr>
              <a:t> collusion was where </a:t>
            </a:r>
            <a:r>
              <a:rPr lang="en-AU" sz="2200" kern="0" dirty="0" smtClean="0">
                <a:solidFill>
                  <a:srgbClr val="4D4A46"/>
                </a:solidFill>
                <a:latin typeface="+mn-lt"/>
              </a:rPr>
              <a:t>firms agree to a certain strategy without </a:t>
            </a:r>
            <a:r>
              <a:rPr lang="en-AU" sz="2200" i="1" kern="0" dirty="0" smtClean="0">
                <a:solidFill>
                  <a:srgbClr val="4D4A46"/>
                </a:solidFill>
                <a:latin typeface="+mn-lt"/>
              </a:rPr>
              <a:t>explicitly</a:t>
            </a:r>
            <a:r>
              <a:rPr lang="en-AU" sz="2200" kern="0" dirty="0" smtClean="0">
                <a:solidFill>
                  <a:srgbClr val="4D4A46"/>
                </a:solidFill>
                <a:latin typeface="+mn-lt"/>
              </a:rPr>
              <a:t> saying so</a:t>
            </a:r>
            <a:endParaRPr lang="en-US" sz="2200" kern="0" dirty="0" smtClean="0">
              <a:solidFill>
                <a:srgbClr val="4D4A46"/>
              </a:solidFill>
              <a:latin typeface="+mn-lt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Tx/>
              <a:buFontTx/>
              <a:buChar char="–"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4D4A46"/>
              </a:solidFill>
              <a:effectLst/>
              <a:uLnTx/>
              <a:uFillTx/>
              <a:latin typeface="+mn-lt"/>
              <a:ea typeface="ＭＳ Ｐゴシック" charset="-128"/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85786" y="1142984"/>
            <a:ext cx="7429552" cy="6858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Abuse of market power</a:t>
            </a:r>
            <a:endParaRPr lang="en-US" dirty="0" smtClean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142976" y="1714488"/>
            <a:ext cx="6741392" cy="3262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Tx/>
              <a:tabLst/>
              <a:defRPr/>
            </a:pPr>
            <a:r>
              <a:rPr lang="en-US" b="1" u="sng" kern="0" dirty="0" smtClean="0">
                <a:solidFill>
                  <a:srgbClr val="4D4A46"/>
                </a:solidFill>
                <a:latin typeface="+mn-lt"/>
              </a:rPr>
              <a:t>Predatory pricing</a:t>
            </a:r>
          </a:p>
          <a:p>
            <a:pPr marL="342900" indent="-342900" eaLnBrk="1" hangingPunct="1">
              <a:lnSpc>
                <a:spcPct val="150000"/>
              </a:lnSpc>
              <a:spcBef>
                <a:spcPct val="20000"/>
              </a:spcBef>
              <a:buClr>
                <a:schemeClr val="folHlink"/>
              </a:buClr>
              <a:buFontTx/>
              <a:buChar char="•"/>
              <a:defRPr/>
            </a:pPr>
            <a:r>
              <a:rPr lang="en-US" sz="2200" kern="0" dirty="0" smtClean="0">
                <a:solidFill>
                  <a:srgbClr val="4D4A46"/>
                </a:solidFill>
                <a:latin typeface="+mn-lt"/>
              </a:rPr>
              <a:t>Where firms deliberately undercut competitors (especially new competitors!) in order to force them out of the market</a:t>
            </a:r>
          </a:p>
          <a:p>
            <a:pPr marL="342900" indent="-342900" eaLnBrk="1" hangingPunct="1">
              <a:lnSpc>
                <a:spcPct val="150000"/>
              </a:lnSpc>
              <a:spcBef>
                <a:spcPct val="20000"/>
              </a:spcBef>
              <a:buClr>
                <a:schemeClr val="folHlink"/>
              </a:buClr>
              <a:buFontTx/>
              <a:buChar char="•"/>
              <a:defRPr/>
            </a:pPr>
            <a:r>
              <a:rPr lang="en-US" sz="2200" kern="0" dirty="0" smtClean="0">
                <a:solidFill>
                  <a:srgbClr val="4D4A46"/>
                </a:solidFill>
                <a:latin typeface="+mn-lt"/>
              </a:rPr>
              <a:t>Usually results in a loss for the predatory pricing firm in the short-run</a:t>
            </a:r>
          </a:p>
          <a:p>
            <a:pPr marL="342900" indent="-342900" eaLnBrk="1" hangingPunct="1">
              <a:lnSpc>
                <a:spcPct val="150000"/>
              </a:lnSpc>
              <a:spcBef>
                <a:spcPct val="20000"/>
              </a:spcBef>
              <a:buClr>
                <a:schemeClr val="folHlink"/>
              </a:buClr>
              <a:buFontTx/>
              <a:buChar char="•"/>
              <a:defRPr/>
            </a:pPr>
            <a:r>
              <a:rPr lang="en-US" sz="2200" kern="0" dirty="0" smtClean="0">
                <a:solidFill>
                  <a:srgbClr val="4D4A46"/>
                </a:solidFill>
                <a:latin typeface="+mn-lt"/>
              </a:rPr>
              <a:t>Illegal in most countries!</a:t>
            </a:r>
            <a:endParaRPr lang="en-US" sz="2200" kern="0" dirty="0" smtClean="0">
              <a:solidFill>
                <a:srgbClr val="4D4A46"/>
              </a:solidFill>
              <a:latin typeface="+mn-lt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Tx/>
              <a:buFontTx/>
              <a:buChar char="–"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4D4A46"/>
              </a:solidFill>
              <a:effectLst/>
              <a:uLnTx/>
              <a:uFillTx/>
              <a:latin typeface="+mn-lt"/>
              <a:ea typeface="ＭＳ Ｐゴシック" charset="-128"/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blogs.ubc.ca/beier0816/files/2011/03/2008-04-28-Predatory-pricing-new-law-226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95736" y="855962"/>
            <a:ext cx="4968552" cy="5122448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85786" y="1142984"/>
            <a:ext cx="7429552" cy="6858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Abuse of market power</a:t>
            </a:r>
            <a:endParaRPr lang="en-US" dirty="0" smtClean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142976" y="1714488"/>
            <a:ext cx="6741392" cy="3262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Tx/>
              <a:tabLst/>
              <a:defRPr/>
            </a:pPr>
            <a:r>
              <a:rPr lang="en-US" b="1" u="sng" kern="0" dirty="0" smtClean="0">
                <a:solidFill>
                  <a:srgbClr val="4D4A46"/>
                </a:solidFill>
                <a:latin typeface="+mn-lt"/>
              </a:rPr>
              <a:t>Insider trading</a:t>
            </a:r>
          </a:p>
          <a:p>
            <a:pPr marL="342900" indent="-342900" eaLnBrk="1" hangingPunct="1">
              <a:lnSpc>
                <a:spcPct val="200000"/>
              </a:lnSpc>
              <a:spcBef>
                <a:spcPct val="20000"/>
              </a:spcBef>
              <a:buClr>
                <a:schemeClr val="folHlink"/>
              </a:buClr>
              <a:buFontTx/>
              <a:buChar char="•"/>
              <a:defRPr/>
            </a:pPr>
            <a:r>
              <a:rPr lang="en-US" sz="2200" kern="0" dirty="0" smtClean="0">
                <a:solidFill>
                  <a:srgbClr val="4D4A46"/>
                </a:solidFill>
                <a:latin typeface="+mn-lt"/>
              </a:rPr>
              <a:t>The trading of publicly listed shares, bonds, and other financial derivatives by people or firms with inside information that is </a:t>
            </a:r>
            <a:r>
              <a:rPr lang="en-US" sz="2200" i="1" kern="0" dirty="0" smtClean="0">
                <a:solidFill>
                  <a:srgbClr val="4D4A46"/>
                </a:solidFill>
                <a:latin typeface="+mn-lt"/>
              </a:rPr>
              <a:t>not</a:t>
            </a:r>
            <a:r>
              <a:rPr lang="en-US" sz="2200" kern="0" dirty="0" smtClean="0">
                <a:solidFill>
                  <a:srgbClr val="4D4A46"/>
                </a:solidFill>
                <a:latin typeface="+mn-lt"/>
              </a:rPr>
              <a:t> available to the public</a:t>
            </a:r>
          </a:p>
          <a:p>
            <a:pPr marL="342900" indent="-342900" eaLnBrk="1" hangingPunct="1">
              <a:lnSpc>
                <a:spcPct val="150000"/>
              </a:lnSpc>
              <a:spcBef>
                <a:spcPct val="20000"/>
              </a:spcBef>
              <a:buClr>
                <a:schemeClr val="folHlink"/>
              </a:buClr>
              <a:buFontTx/>
              <a:buChar char="•"/>
              <a:defRPr/>
            </a:pPr>
            <a:endParaRPr lang="en-US" sz="2200" kern="0" dirty="0" smtClean="0">
              <a:solidFill>
                <a:srgbClr val="4D4A46"/>
              </a:solidFill>
              <a:latin typeface="+mn-lt"/>
            </a:endParaRPr>
          </a:p>
          <a:p>
            <a:pPr marL="285750" indent="-285750" eaLnBrk="1" hangingPunct="1">
              <a:lnSpc>
                <a:spcPct val="150000"/>
              </a:lnSpc>
              <a:spcBef>
                <a:spcPct val="20000"/>
              </a:spcBef>
              <a:buClr>
                <a:schemeClr val="folHlink"/>
              </a:buClr>
              <a:buFontTx/>
              <a:buChar char="–"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4D4A46"/>
              </a:solidFill>
              <a:effectLst/>
              <a:uLnTx/>
              <a:uFillTx/>
              <a:latin typeface="+mn-lt"/>
              <a:ea typeface="ＭＳ Ｐゴシック" charset="-128"/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85786" y="1142984"/>
            <a:ext cx="7429552" cy="6858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Abuse of market power</a:t>
            </a:r>
            <a:endParaRPr lang="en-US" dirty="0" smtClean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142976" y="1714488"/>
            <a:ext cx="6741392" cy="3262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Tx/>
              <a:tabLst/>
              <a:defRPr/>
            </a:pPr>
            <a:r>
              <a:rPr lang="en-US" b="1" u="sng" kern="0" dirty="0" smtClean="0">
                <a:solidFill>
                  <a:srgbClr val="4D4A46"/>
                </a:solidFill>
                <a:latin typeface="+mn-lt"/>
              </a:rPr>
              <a:t>B</a:t>
            </a:r>
            <a:r>
              <a:rPr lang="en-US" b="1" u="sng" kern="0" dirty="0" smtClean="0">
                <a:solidFill>
                  <a:srgbClr val="4D4A46"/>
                </a:solidFill>
                <a:latin typeface="+mn-lt"/>
              </a:rPr>
              <a:t>undling</a:t>
            </a:r>
            <a:endParaRPr lang="en-US" b="1" u="sng" kern="0" dirty="0" smtClean="0">
              <a:solidFill>
                <a:srgbClr val="4D4A46"/>
              </a:solidFill>
              <a:latin typeface="+mn-lt"/>
            </a:endParaRPr>
          </a:p>
          <a:p>
            <a:pPr marL="342900" indent="-342900" eaLnBrk="1" hangingPunct="1">
              <a:lnSpc>
                <a:spcPct val="150000"/>
              </a:lnSpc>
              <a:spcBef>
                <a:spcPct val="20000"/>
              </a:spcBef>
              <a:buClr>
                <a:schemeClr val="folHlink"/>
              </a:buClr>
              <a:buFontTx/>
              <a:buChar char="•"/>
              <a:defRPr/>
            </a:pPr>
            <a:r>
              <a:rPr lang="en-US" sz="2200" kern="0" dirty="0" smtClean="0">
                <a:solidFill>
                  <a:srgbClr val="4D4A46"/>
                </a:solidFill>
                <a:latin typeface="+mn-lt"/>
              </a:rPr>
              <a:t>Where firms sell multiple products together in a bundle in order to </a:t>
            </a:r>
            <a:r>
              <a:rPr lang="en-US" sz="2200" kern="0" dirty="0" err="1" smtClean="0">
                <a:solidFill>
                  <a:srgbClr val="4D4A46"/>
                </a:solidFill>
                <a:latin typeface="+mn-lt"/>
              </a:rPr>
              <a:t>maximise</a:t>
            </a:r>
            <a:r>
              <a:rPr lang="en-US" sz="2200" kern="0" dirty="0" smtClean="0">
                <a:solidFill>
                  <a:srgbClr val="4D4A46"/>
                </a:solidFill>
                <a:latin typeface="+mn-lt"/>
              </a:rPr>
              <a:t> profits</a:t>
            </a:r>
          </a:p>
          <a:p>
            <a:pPr marL="742950" lvl="1" indent="-285750" eaLnBrk="1" hangingPunct="1">
              <a:lnSpc>
                <a:spcPct val="150000"/>
              </a:lnSpc>
              <a:spcBef>
                <a:spcPct val="20000"/>
              </a:spcBef>
              <a:buClr>
                <a:schemeClr val="folHlink"/>
              </a:buClr>
              <a:buFontTx/>
              <a:buChar char="–"/>
              <a:defRPr/>
            </a:pPr>
            <a:r>
              <a:rPr lang="en-US" sz="2200" kern="0" dirty="0" smtClean="0">
                <a:solidFill>
                  <a:srgbClr val="4D4A46"/>
                </a:solidFill>
                <a:latin typeface="+mn-lt"/>
              </a:rPr>
              <a:t>E.g</a:t>
            </a:r>
            <a:r>
              <a:rPr lang="en-US" sz="2200" kern="0" dirty="0" smtClean="0">
                <a:solidFill>
                  <a:srgbClr val="4D4A46"/>
                </a:solidFill>
                <a:latin typeface="+mn-lt"/>
              </a:rPr>
              <a:t>. Microsoft Office; movies sold to cinemas</a:t>
            </a:r>
            <a:endParaRPr lang="en-US" sz="2200" kern="0" dirty="0" smtClean="0">
              <a:solidFill>
                <a:srgbClr val="4D4A46"/>
              </a:solidFill>
              <a:latin typeface="+mn-lt"/>
            </a:endParaRPr>
          </a:p>
          <a:p>
            <a:pPr marL="342900" indent="-342900" eaLnBrk="1" hangingPunct="1">
              <a:lnSpc>
                <a:spcPct val="150000"/>
              </a:lnSpc>
              <a:spcBef>
                <a:spcPct val="20000"/>
              </a:spcBef>
              <a:buClr>
                <a:schemeClr val="folHlink"/>
              </a:buClr>
              <a:buFontTx/>
              <a:buChar char="•"/>
              <a:defRPr/>
            </a:pPr>
            <a:r>
              <a:rPr lang="en-US" sz="2200" kern="0" dirty="0" smtClean="0">
                <a:solidFill>
                  <a:srgbClr val="4D4A46"/>
                </a:solidFill>
                <a:latin typeface="+mn-lt"/>
              </a:rPr>
              <a:t>Not usually illegal</a:t>
            </a:r>
            <a:endParaRPr lang="en-US" sz="2200" kern="0" dirty="0" smtClean="0">
              <a:solidFill>
                <a:srgbClr val="4D4A46"/>
              </a:solidFill>
              <a:latin typeface="+mn-lt"/>
            </a:endParaRPr>
          </a:p>
          <a:p>
            <a:pPr marL="285750" indent="-285750" eaLnBrk="1" hangingPunct="1">
              <a:lnSpc>
                <a:spcPct val="150000"/>
              </a:lnSpc>
              <a:spcBef>
                <a:spcPct val="20000"/>
              </a:spcBef>
              <a:buClr>
                <a:schemeClr val="folHlink"/>
              </a:buClr>
              <a:buFontTx/>
              <a:buChar char="–"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4D4A46"/>
              </a:solidFill>
              <a:effectLst/>
              <a:uLnTx/>
              <a:uFillTx/>
              <a:latin typeface="+mn-lt"/>
              <a:ea typeface="ＭＳ Ｐゴシック" charset="-128"/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85786" y="1142984"/>
            <a:ext cx="7429552" cy="6858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Abuse of market power</a:t>
            </a:r>
            <a:endParaRPr lang="en-US" dirty="0" smtClean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142976" y="1714488"/>
            <a:ext cx="6741392" cy="3262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Tx/>
              <a:tabLst/>
              <a:defRPr/>
            </a:pPr>
            <a:r>
              <a:rPr lang="en-US" b="1" u="sng" kern="0" dirty="0" smtClean="0">
                <a:solidFill>
                  <a:srgbClr val="4D4A46"/>
                </a:solidFill>
                <a:latin typeface="+mn-lt"/>
              </a:rPr>
              <a:t>‘Refusal to deal’</a:t>
            </a:r>
            <a:endParaRPr lang="en-US" b="1" u="sng" kern="0" dirty="0" smtClean="0">
              <a:solidFill>
                <a:srgbClr val="4D4A46"/>
              </a:solidFill>
              <a:latin typeface="+mn-lt"/>
            </a:endParaRPr>
          </a:p>
          <a:p>
            <a:pPr marL="342900" indent="-342900" eaLnBrk="1" hangingPunct="1">
              <a:lnSpc>
                <a:spcPct val="200000"/>
              </a:lnSpc>
              <a:spcBef>
                <a:spcPct val="20000"/>
              </a:spcBef>
              <a:buClr>
                <a:schemeClr val="folHlink"/>
              </a:buClr>
              <a:buFontTx/>
              <a:buChar char="•"/>
              <a:defRPr/>
            </a:pPr>
            <a:r>
              <a:rPr lang="en-US" sz="2200" kern="0" dirty="0" smtClean="0">
                <a:solidFill>
                  <a:srgbClr val="4D4A46"/>
                </a:solidFill>
                <a:latin typeface="+mn-lt"/>
              </a:rPr>
              <a:t>Where a firm requires a supplier to agree not to deal with any of their competitors</a:t>
            </a:r>
          </a:p>
          <a:p>
            <a:pPr marL="342900" indent="-342900" eaLnBrk="1" hangingPunct="1">
              <a:lnSpc>
                <a:spcPct val="200000"/>
              </a:lnSpc>
              <a:spcBef>
                <a:spcPct val="20000"/>
              </a:spcBef>
              <a:buClr>
                <a:schemeClr val="folHlink"/>
              </a:buClr>
              <a:buFontTx/>
              <a:buChar char="•"/>
              <a:defRPr/>
            </a:pPr>
            <a:r>
              <a:rPr lang="en-US" sz="2200" kern="0" dirty="0" smtClean="0">
                <a:solidFill>
                  <a:srgbClr val="4D4A46"/>
                </a:solidFill>
                <a:latin typeface="+mn-lt"/>
              </a:rPr>
              <a:t>Also known as </a:t>
            </a:r>
            <a:r>
              <a:rPr lang="en-US" sz="2200" i="1" kern="0" dirty="0" smtClean="0">
                <a:solidFill>
                  <a:srgbClr val="4D4A46"/>
                </a:solidFill>
                <a:latin typeface="+mn-lt"/>
              </a:rPr>
              <a:t>boycotts</a:t>
            </a:r>
          </a:p>
          <a:p>
            <a:pPr marL="285750" indent="-285750" eaLnBrk="1" hangingPunct="1">
              <a:lnSpc>
                <a:spcPct val="150000"/>
              </a:lnSpc>
              <a:spcBef>
                <a:spcPct val="20000"/>
              </a:spcBef>
              <a:buClr>
                <a:schemeClr val="folHlink"/>
              </a:buClr>
              <a:buFontTx/>
              <a:buChar char="–"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4D4A46"/>
              </a:solidFill>
              <a:effectLst/>
              <a:uLnTx/>
              <a:uFillTx/>
              <a:latin typeface="+mn-lt"/>
              <a:ea typeface="ＭＳ Ｐゴシック" charset="-128"/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85786" y="1142984"/>
            <a:ext cx="7429552" cy="6858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Abuse of market power</a:t>
            </a:r>
            <a:endParaRPr lang="en-US" dirty="0" smtClean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142976" y="1714488"/>
            <a:ext cx="6286544" cy="3262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1" hangingPunct="1">
              <a:lnSpc>
                <a:spcPct val="150000"/>
              </a:lnSpc>
              <a:spcBef>
                <a:spcPct val="20000"/>
              </a:spcBef>
              <a:buClr>
                <a:schemeClr val="folHlink"/>
              </a:buClr>
              <a:buFontTx/>
              <a:buChar char="•"/>
              <a:defRPr/>
            </a:pPr>
            <a:r>
              <a:rPr lang="en-US" sz="2200" kern="0" dirty="0" smtClean="0">
                <a:solidFill>
                  <a:srgbClr val="4D4A46"/>
                </a:solidFill>
                <a:latin typeface="+mn-lt"/>
              </a:rPr>
              <a:t>What are the solutions?</a:t>
            </a:r>
            <a:endParaRPr lang="en-US" sz="2200" kern="0" dirty="0" smtClean="0">
              <a:solidFill>
                <a:srgbClr val="4D4A46"/>
              </a:solidFill>
              <a:latin typeface="+mn-lt"/>
            </a:endParaRPr>
          </a:p>
          <a:p>
            <a:pPr marL="742950" lvl="1" indent="-285750" eaLnBrk="1" hangingPunct="1">
              <a:lnSpc>
                <a:spcPct val="150000"/>
              </a:lnSpc>
              <a:spcBef>
                <a:spcPct val="20000"/>
              </a:spcBef>
              <a:buClr>
                <a:schemeClr val="folHlink"/>
              </a:buClr>
              <a:buFontTx/>
              <a:buChar char="–"/>
              <a:defRPr/>
            </a:pPr>
            <a:r>
              <a:rPr lang="en-US" sz="2200" b="1" kern="0" dirty="0" smtClean="0">
                <a:solidFill>
                  <a:srgbClr val="4D4A46"/>
                </a:solidFill>
                <a:latin typeface="+mn-lt"/>
              </a:rPr>
              <a:t>Competition </a:t>
            </a:r>
            <a:r>
              <a:rPr lang="en-US" sz="2200" b="1" kern="0" dirty="0" smtClean="0">
                <a:solidFill>
                  <a:srgbClr val="4D4A46"/>
                </a:solidFill>
                <a:latin typeface="+mn-lt"/>
              </a:rPr>
              <a:t>policy</a:t>
            </a:r>
          </a:p>
          <a:p>
            <a:pPr marL="1200150" lvl="2" indent="-285750" eaLnBrk="1" hangingPunct="1">
              <a:lnSpc>
                <a:spcPct val="150000"/>
              </a:lnSpc>
              <a:spcBef>
                <a:spcPct val="20000"/>
              </a:spcBef>
              <a:buClr>
                <a:schemeClr val="folHlink"/>
              </a:buClr>
              <a:buFontTx/>
              <a:buChar char="–"/>
              <a:defRPr/>
            </a:pPr>
            <a:r>
              <a:rPr lang="en-US" sz="2200" kern="0" dirty="0" smtClean="0">
                <a:solidFill>
                  <a:srgbClr val="4D4A46"/>
                </a:solidFill>
                <a:latin typeface="+mn-lt"/>
              </a:rPr>
              <a:t>For example, through </a:t>
            </a:r>
            <a:r>
              <a:rPr lang="en-US" sz="2200" b="1" kern="0" dirty="0" smtClean="0">
                <a:solidFill>
                  <a:srgbClr val="4D4A46"/>
                </a:solidFill>
                <a:latin typeface="+mn-lt"/>
              </a:rPr>
              <a:t>market regulation</a:t>
            </a:r>
            <a:endParaRPr lang="en-US" sz="2200" b="1" kern="0" dirty="0" smtClean="0">
              <a:solidFill>
                <a:srgbClr val="4D4A46"/>
              </a:solidFill>
              <a:latin typeface="+mn-lt"/>
            </a:endParaRPr>
          </a:p>
          <a:p>
            <a:pPr marL="742950" lvl="1" indent="-285750" eaLnBrk="1" hangingPunct="1">
              <a:lnSpc>
                <a:spcPct val="150000"/>
              </a:lnSpc>
              <a:spcBef>
                <a:spcPct val="20000"/>
              </a:spcBef>
              <a:buClr>
                <a:schemeClr val="folHlink"/>
              </a:buClr>
              <a:buFontTx/>
              <a:buChar char="–"/>
              <a:defRPr/>
            </a:pPr>
            <a:r>
              <a:rPr lang="en-US" sz="2200" b="1" kern="0" dirty="0" err="1" smtClean="0">
                <a:solidFill>
                  <a:srgbClr val="4D4A46"/>
                </a:solidFill>
                <a:latin typeface="+mn-lt"/>
              </a:rPr>
              <a:t>Criminalise</a:t>
            </a:r>
            <a:r>
              <a:rPr lang="en-US" sz="2200" kern="0" dirty="0" smtClean="0">
                <a:solidFill>
                  <a:srgbClr val="4D4A46"/>
                </a:solidFill>
                <a:latin typeface="+mn-lt"/>
              </a:rPr>
              <a:t> the worst examples of abuse</a:t>
            </a:r>
          </a:p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Tx/>
              <a:buFontTx/>
              <a:buChar char="•"/>
              <a:tabLst/>
              <a:defRPr/>
            </a:pPr>
            <a:endParaRPr lang="en-US" sz="2200" kern="0" dirty="0" smtClean="0">
              <a:solidFill>
                <a:srgbClr val="4D4A46"/>
              </a:solidFill>
              <a:latin typeface="+mn-lt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Tx/>
              <a:buFontTx/>
              <a:buChar char="–"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4D4A46"/>
              </a:solidFill>
              <a:effectLst/>
              <a:uLnTx/>
              <a:uFillTx/>
              <a:latin typeface="+mn-lt"/>
              <a:ea typeface="ＭＳ Ｐゴシック" charset="-128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Tx/>
              <a:buFontTx/>
              <a:buChar char="–"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4D4A46"/>
              </a:solidFill>
              <a:effectLst/>
              <a:uLnTx/>
              <a:uFillTx/>
              <a:latin typeface="+mn-lt"/>
              <a:ea typeface="ＭＳ Ｐゴシック" charset="-128"/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85786" y="1142984"/>
            <a:ext cx="7429552" cy="6858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Competition policy</a:t>
            </a:r>
            <a:endParaRPr lang="en-US" dirty="0" smtClean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133350" y="1714488"/>
            <a:ext cx="6967041" cy="3262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1" hangingPunct="1">
              <a:lnSpc>
                <a:spcPct val="150000"/>
              </a:lnSpc>
              <a:spcBef>
                <a:spcPct val="20000"/>
              </a:spcBef>
              <a:buClr>
                <a:schemeClr val="folHlink"/>
              </a:buClr>
              <a:buFontTx/>
              <a:buChar char="•"/>
              <a:defRPr/>
            </a:pPr>
            <a:r>
              <a:rPr lang="en-US" sz="2200" kern="0" dirty="0" smtClean="0">
                <a:solidFill>
                  <a:srgbClr val="4D4A46"/>
                </a:solidFill>
                <a:latin typeface="+mn-lt"/>
              </a:rPr>
              <a:t>Lots of options:</a:t>
            </a:r>
          </a:p>
          <a:p>
            <a:pPr marL="742950" lvl="1" indent="-285750" eaLnBrk="1" hangingPunct="1">
              <a:lnSpc>
                <a:spcPct val="150000"/>
              </a:lnSpc>
              <a:spcBef>
                <a:spcPct val="20000"/>
              </a:spcBef>
              <a:buClr>
                <a:schemeClr val="folHlink"/>
              </a:buClr>
              <a:buFontTx/>
              <a:buChar char="–"/>
              <a:defRPr/>
            </a:pPr>
            <a:r>
              <a:rPr lang="en-US" sz="2200" kern="0" dirty="0" smtClean="0">
                <a:solidFill>
                  <a:srgbClr val="4D4A46"/>
                </a:solidFill>
                <a:latin typeface="+mn-lt"/>
              </a:rPr>
              <a:t>Break-up monopolies and oligopolies</a:t>
            </a:r>
          </a:p>
          <a:p>
            <a:pPr marL="742950" lvl="1" indent="-285750" eaLnBrk="1" hangingPunct="1">
              <a:lnSpc>
                <a:spcPct val="150000"/>
              </a:lnSpc>
              <a:spcBef>
                <a:spcPct val="20000"/>
              </a:spcBef>
              <a:buClr>
                <a:schemeClr val="folHlink"/>
              </a:buClr>
              <a:buFontTx/>
              <a:buChar char="–"/>
              <a:defRPr/>
            </a:pPr>
            <a:r>
              <a:rPr lang="en-US" sz="2200" kern="0" dirty="0" smtClean="0">
                <a:solidFill>
                  <a:srgbClr val="4D4A46"/>
                </a:solidFill>
                <a:latin typeface="+mn-lt"/>
              </a:rPr>
              <a:t>Do </a:t>
            </a:r>
            <a:r>
              <a:rPr lang="en-US" sz="2200" u="sng" kern="0" dirty="0" smtClean="0">
                <a:solidFill>
                  <a:srgbClr val="4D4A46"/>
                </a:solidFill>
                <a:latin typeface="+mn-lt"/>
              </a:rPr>
              <a:t>not</a:t>
            </a:r>
            <a:r>
              <a:rPr lang="en-US" sz="2200" kern="0" dirty="0" smtClean="0">
                <a:solidFill>
                  <a:srgbClr val="4D4A46"/>
                </a:solidFill>
                <a:latin typeface="+mn-lt"/>
              </a:rPr>
              <a:t> restrict non-government entry into the market (e.g. schools, telecommunications, banks)</a:t>
            </a:r>
          </a:p>
          <a:p>
            <a:pPr marL="1200150" lvl="2" indent="-285750" eaLnBrk="1" hangingPunct="1">
              <a:lnSpc>
                <a:spcPct val="150000"/>
              </a:lnSpc>
              <a:spcBef>
                <a:spcPct val="20000"/>
              </a:spcBef>
              <a:buClr>
                <a:schemeClr val="folHlink"/>
              </a:buClr>
              <a:buFontTx/>
              <a:buChar char="–"/>
              <a:defRPr/>
            </a:pPr>
            <a:r>
              <a:rPr lang="en-US" sz="2200" kern="0" dirty="0" smtClean="0">
                <a:solidFill>
                  <a:srgbClr val="4D4A46"/>
                </a:solidFill>
                <a:latin typeface="+mn-lt"/>
              </a:rPr>
              <a:t>Can be accompanied by regulation to make sure – where it is relevant – the public interest is still served</a:t>
            </a:r>
          </a:p>
          <a:p>
            <a:pPr marL="742950" lvl="1" indent="-285750" eaLnBrk="1" hangingPunct="1">
              <a:lnSpc>
                <a:spcPct val="150000"/>
              </a:lnSpc>
              <a:spcBef>
                <a:spcPct val="20000"/>
              </a:spcBef>
              <a:buClr>
                <a:schemeClr val="folHlink"/>
              </a:buClr>
              <a:buFontTx/>
              <a:buChar char="–"/>
              <a:defRPr/>
            </a:pPr>
            <a:endParaRPr lang="en-US" sz="2200" kern="0" dirty="0" smtClean="0">
              <a:solidFill>
                <a:srgbClr val="4D4A46"/>
              </a:solidFill>
              <a:latin typeface="+mn-lt"/>
            </a:endParaRPr>
          </a:p>
          <a:p>
            <a:pPr marL="742950" lvl="1" indent="-285750" eaLnBrk="1" hangingPunct="1">
              <a:lnSpc>
                <a:spcPct val="150000"/>
              </a:lnSpc>
              <a:spcBef>
                <a:spcPct val="20000"/>
              </a:spcBef>
              <a:buClr>
                <a:schemeClr val="folHlink"/>
              </a:buClr>
              <a:buFontTx/>
              <a:buChar char="–"/>
              <a:defRPr/>
            </a:pPr>
            <a:endParaRPr lang="en-US" sz="2200" kern="0" dirty="0" smtClean="0">
              <a:solidFill>
                <a:srgbClr val="4D4A46"/>
              </a:solidFill>
              <a:latin typeface="+mn-lt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Tx/>
              <a:buFontTx/>
              <a:buChar char="•"/>
              <a:tabLst/>
              <a:defRPr/>
            </a:pPr>
            <a:endParaRPr lang="en-US" sz="2200" kern="0" dirty="0" smtClean="0">
              <a:solidFill>
                <a:srgbClr val="4D4A46"/>
              </a:solidFill>
              <a:latin typeface="+mn-lt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Tx/>
              <a:buFontTx/>
              <a:buChar char="–"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4D4A46"/>
              </a:solidFill>
              <a:effectLst/>
              <a:uLnTx/>
              <a:uFillTx/>
              <a:latin typeface="+mn-lt"/>
              <a:ea typeface="ＭＳ Ｐゴシック" charset="-128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Tx/>
              <a:buFontTx/>
              <a:buChar char="–"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4D4A46"/>
              </a:solidFill>
              <a:effectLst/>
              <a:uLnTx/>
              <a:uFillTx/>
              <a:latin typeface="+mn-lt"/>
              <a:ea typeface="ＭＳ Ｐゴシック" charset="-128"/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85786" y="1142984"/>
            <a:ext cx="7429552" cy="6858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Competition policy</a:t>
            </a:r>
            <a:endParaRPr lang="en-US" dirty="0" smtClean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133350" y="1714488"/>
            <a:ext cx="6967041" cy="3262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1" hangingPunct="1">
              <a:lnSpc>
                <a:spcPct val="150000"/>
              </a:lnSpc>
              <a:spcBef>
                <a:spcPct val="20000"/>
              </a:spcBef>
              <a:buClr>
                <a:schemeClr val="folHlink"/>
              </a:buClr>
              <a:buFontTx/>
              <a:buChar char="•"/>
              <a:defRPr/>
            </a:pPr>
            <a:r>
              <a:rPr lang="en-US" sz="2200" kern="0" dirty="0" smtClean="0">
                <a:solidFill>
                  <a:srgbClr val="4D4A46"/>
                </a:solidFill>
                <a:latin typeface="+mn-lt"/>
              </a:rPr>
              <a:t>Should governments own businesses (SOEs)?</a:t>
            </a:r>
          </a:p>
          <a:p>
            <a:pPr marL="742950" lvl="1" indent="-285750" eaLnBrk="1" hangingPunct="1">
              <a:lnSpc>
                <a:spcPct val="150000"/>
              </a:lnSpc>
              <a:spcBef>
                <a:spcPct val="20000"/>
              </a:spcBef>
              <a:buClr>
                <a:schemeClr val="folHlink"/>
              </a:buClr>
              <a:buFontTx/>
              <a:buChar char="–"/>
              <a:defRPr/>
            </a:pPr>
            <a:r>
              <a:rPr lang="en-US" sz="2200" kern="0" dirty="0" smtClean="0">
                <a:solidFill>
                  <a:srgbClr val="4D4A46"/>
                </a:solidFill>
                <a:latin typeface="+mn-lt"/>
              </a:rPr>
              <a:t>My opinion?  Use a </a:t>
            </a:r>
            <a:r>
              <a:rPr lang="en-US" sz="2200" b="1" kern="0" dirty="0" smtClean="0">
                <a:solidFill>
                  <a:srgbClr val="4D4A46"/>
                </a:solidFill>
                <a:latin typeface="+mn-lt"/>
              </a:rPr>
              <a:t>public interest</a:t>
            </a:r>
            <a:r>
              <a:rPr lang="en-US" sz="2200" kern="0" dirty="0" smtClean="0">
                <a:solidFill>
                  <a:srgbClr val="4D4A46"/>
                </a:solidFill>
                <a:latin typeface="+mn-lt"/>
              </a:rPr>
              <a:t> test</a:t>
            </a:r>
          </a:p>
          <a:p>
            <a:pPr marL="742950" lvl="1" indent="-285750" eaLnBrk="1" hangingPunct="1">
              <a:lnSpc>
                <a:spcPct val="150000"/>
              </a:lnSpc>
              <a:spcBef>
                <a:spcPct val="20000"/>
              </a:spcBef>
              <a:buClr>
                <a:schemeClr val="folHlink"/>
              </a:buClr>
              <a:buFontTx/>
              <a:buChar char="–"/>
              <a:defRPr/>
            </a:pPr>
            <a:r>
              <a:rPr lang="en-US" sz="2200" kern="0" dirty="0" smtClean="0">
                <a:solidFill>
                  <a:srgbClr val="4D4A46"/>
                </a:solidFill>
                <a:latin typeface="+mn-lt"/>
              </a:rPr>
              <a:t>Is the product of the SOE in the public interest AND is it unlikely that a private sector firm could be properly regulated by the government?</a:t>
            </a:r>
          </a:p>
          <a:p>
            <a:pPr marL="1200150" lvl="2" indent="-285750" eaLnBrk="1" hangingPunct="1">
              <a:lnSpc>
                <a:spcPct val="150000"/>
              </a:lnSpc>
              <a:spcBef>
                <a:spcPct val="20000"/>
              </a:spcBef>
              <a:buClr>
                <a:schemeClr val="folHlink"/>
              </a:buClr>
              <a:buFontTx/>
              <a:buChar char="–"/>
              <a:defRPr/>
            </a:pPr>
            <a:r>
              <a:rPr lang="en-US" sz="2200" kern="0" dirty="0" smtClean="0">
                <a:solidFill>
                  <a:srgbClr val="4D4A46"/>
                </a:solidFill>
                <a:latin typeface="+mn-lt"/>
              </a:rPr>
              <a:t>I</a:t>
            </a:r>
            <a:r>
              <a:rPr lang="en-US" sz="2200" kern="0" dirty="0" smtClean="0">
                <a:solidFill>
                  <a:srgbClr val="4D4A46"/>
                </a:solidFill>
                <a:latin typeface="+mn-lt"/>
              </a:rPr>
              <a:t>.e. is it too </a:t>
            </a:r>
            <a:r>
              <a:rPr lang="en-US" sz="2200" i="1" kern="0" dirty="0" smtClean="0">
                <a:solidFill>
                  <a:srgbClr val="4D4A46"/>
                </a:solidFill>
                <a:latin typeface="+mn-lt"/>
              </a:rPr>
              <a:t>hard</a:t>
            </a:r>
            <a:r>
              <a:rPr lang="en-US" sz="2200" kern="0" dirty="0" smtClean="0">
                <a:solidFill>
                  <a:srgbClr val="4D4A46"/>
                </a:solidFill>
                <a:latin typeface="+mn-lt"/>
              </a:rPr>
              <a:t> to prevent abuse of market power?</a:t>
            </a:r>
          </a:p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Tx/>
              <a:buFontTx/>
              <a:buChar char="•"/>
              <a:tabLst/>
              <a:defRPr/>
            </a:pPr>
            <a:endParaRPr lang="en-US" sz="2200" kern="0" dirty="0" smtClean="0">
              <a:solidFill>
                <a:srgbClr val="4D4A46"/>
              </a:solidFill>
              <a:latin typeface="+mn-lt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Tx/>
              <a:buFontTx/>
              <a:buChar char="–"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4D4A46"/>
              </a:solidFill>
              <a:effectLst/>
              <a:uLnTx/>
              <a:uFillTx/>
              <a:latin typeface="+mn-lt"/>
              <a:ea typeface="ＭＳ Ｐゴシック" charset="-128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Tx/>
              <a:buFontTx/>
              <a:buChar char="–"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4D4A46"/>
              </a:solidFill>
              <a:effectLst/>
              <a:uLnTx/>
              <a:uFillTx/>
              <a:latin typeface="+mn-lt"/>
              <a:ea typeface="ＭＳ Ｐゴシック" charset="-128"/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85786" y="1142984"/>
            <a:ext cx="7429552" cy="6858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Competition policy</a:t>
            </a:r>
            <a:endParaRPr lang="en-US" dirty="0" smtClean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133350" y="1714488"/>
            <a:ext cx="6967041" cy="3262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1" hangingPunct="1">
              <a:lnSpc>
                <a:spcPct val="150000"/>
              </a:lnSpc>
              <a:spcBef>
                <a:spcPct val="20000"/>
              </a:spcBef>
              <a:buClr>
                <a:schemeClr val="folHlink"/>
              </a:buClr>
              <a:buFontTx/>
              <a:buChar char="•"/>
              <a:defRPr/>
            </a:pPr>
            <a:r>
              <a:rPr lang="en-US" sz="2200" kern="0" dirty="0" smtClean="0">
                <a:solidFill>
                  <a:srgbClr val="4D4A46"/>
                </a:solidFill>
                <a:latin typeface="+mn-lt"/>
              </a:rPr>
              <a:t>If it passes the public interest test, keep it as an SOE / </a:t>
            </a:r>
            <a:r>
              <a:rPr lang="en-US" sz="2200" kern="0" dirty="0" err="1" smtClean="0">
                <a:solidFill>
                  <a:srgbClr val="4D4A46"/>
                </a:solidFill>
                <a:latin typeface="+mn-lt"/>
              </a:rPr>
              <a:t>nationalise</a:t>
            </a:r>
            <a:r>
              <a:rPr lang="en-US" sz="2200" kern="0" dirty="0" smtClean="0">
                <a:solidFill>
                  <a:srgbClr val="4D4A46"/>
                </a:solidFill>
                <a:latin typeface="+mn-lt"/>
              </a:rPr>
              <a:t> the private firm</a:t>
            </a:r>
          </a:p>
          <a:p>
            <a:pPr marL="742950" lvl="1" indent="-285750" eaLnBrk="1" hangingPunct="1">
              <a:lnSpc>
                <a:spcPct val="150000"/>
              </a:lnSpc>
              <a:spcBef>
                <a:spcPct val="20000"/>
              </a:spcBef>
              <a:buClr>
                <a:schemeClr val="folHlink"/>
              </a:buClr>
              <a:buFontTx/>
              <a:buChar char="–"/>
              <a:defRPr/>
            </a:pPr>
            <a:r>
              <a:rPr lang="en-US" sz="2200" kern="0" dirty="0" err="1" smtClean="0">
                <a:solidFill>
                  <a:srgbClr val="4D4A46"/>
                </a:solidFill>
                <a:latin typeface="+mn-lt"/>
              </a:rPr>
              <a:t>Nationalise</a:t>
            </a:r>
            <a:r>
              <a:rPr lang="en-US" sz="2200" kern="0" dirty="0" smtClean="0">
                <a:solidFill>
                  <a:srgbClr val="4D4A46"/>
                </a:solidFill>
                <a:latin typeface="+mn-lt"/>
              </a:rPr>
              <a:t> = firm is compulsorily acquired by the government</a:t>
            </a:r>
            <a:endParaRPr lang="en-US" sz="2200" kern="0" dirty="0" smtClean="0">
              <a:solidFill>
                <a:srgbClr val="4D4A46"/>
              </a:solidFill>
              <a:latin typeface="+mn-lt"/>
            </a:endParaRPr>
          </a:p>
          <a:p>
            <a:pPr marL="342900" lvl="0" indent="-342900" eaLnBrk="1" hangingPunct="1">
              <a:lnSpc>
                <a:spcPct val="150000"/>
              </a:lnSpc>
              <a:spcBef>
                <a:spcPct val="20000"/>
              </a:spcBef>
              <a:buClr>
                <a:schemeClr val="folHlink"/>
              </a:buClr>
              <a:buFontTx/>
              <a:buChar char="•"/>
              <a:defRPr/>
            </a:pPr>
            <a:endParaRPr lang="en-US" sz="2200" kern="0" dirty="0" smtClean="0">
              <a:solidFill>
                <a:srgbClr val="4D4A46"/>
              </a:solidFill>
              <a:latin typeface="+mn-lt"/>
            </a:endParaRPr>
          </a:p>
          <a:p>
            <a:pPr marL="342900" lvl="0" indent="-342900" eaLnBrk="1" hangingPunct="1">
              <a:lnSpc>
                <a:spcPct val="150000"/>
              </a:lnSpc>
              <a:spcBef>
                <a:spcPct val="20000"/>
              </a:spcBef>
              <a:buClr>
                <a:schemeClr val="folHlink"/>
              </a:buClr>
              <a:buFontTx/>
              <a:buChar char="•"/>
              <a:defRPr/>
            </a:pPr>
            <a:r>
              <a:rPr lang="en-US" sz="2200" kern="0" dirty="0" smtClean="0">
                <a:solidFill>
                  <a:srgbClr val="4D4A46"/>
                </a:solidFill>
                <a:latin typeface="+mn-lt"/>
              </a:rPr>
              <a:t>If not, </a:t>
            </a:r>
            <a:r>
              <a:rPr lang="en-US" sz="2200" kern="0" dirty="0" err="1" smtClean="0">
                <a:solidFill>
                  <a:srgbClr val="4D4A46"/>
                </a:solidFill>
                <a:latin typeface="+mn-lt"/>
              </a:rPr>
              <a:t>privatise</a:t>
            </a:r>
            <a:r>
              <a:rPr lang="en-US" sz="2200" kern="0" dirty="0" smtClean="0">
                <a:solidFill>
                  <a:srgbClr val="4D4A46"/>
                </a:solidFill>
                <a:latin typeface="+mn-lt"/>
              </a:rPr>
              <a:t> and (potentially) regulate it!</a:t>
            </a:r>
          </a:p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Tx/>
              <a:buFontTx/>
              <a:buChar char="•"/>
              <a:tabLst/>
              <a:defRPr/>
            </a:pPr>
            <a:endParaRPr lang="en-US" sz="2200" kern="0" dirty="0" smtClean="0">
              <a:solidFill>
                <a:srgbClr val="4D4A46"/>
              </a:solidFill>
              <a:latin typeface="+mn-lt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Tx/>
              <a:buFontTx/>
              <a:buChar char="–"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4D4A46"/>
              </a:solidFill>
              <a:effectLst/>
              <a:uLnTx/>
              <a:uFillTx/>
              <a:latin typeface="+mn-lt"/>
              <a:ea typeface="ＭＳ Ｐゴシック" charset="-128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Tx/>
              <a:buFontTx/>
              <a:buChar char="–"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4D4A46"/>
              </a:solidFill>
              <a:effectLst/>
              <a:uLnTx/>
              <a:uFillTx/>
              <a:latin typeface="+mn-lt"/>
              <a:ea typeface="ＭＳ Ｐゴシック" charset="-128"/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85786" y="1142984"/>
            <a:ext cx="7429552" cy="6858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Overview</a:t>
            </a:r>
            <a:endParaRPr lang="en-US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9632" y="1729683"/>
            <a:ext cx="6552728" cy="3262314"/>
          </a:xfrm>
        </p:spPr>
        <p:txBody>
          <a:bodyPr/>
          <a:lstStyle/>
          <a:p>
            <a:pPr eaLnBrk="1" hangingPunct="1">
              <a:lnSpc>
                <a:spcPct val="200000"/>
              </a:lnSpc>
            </a:pPr>
            <a:r>
              <a:rPr lang="en-US" sz="2400" dirty="0" smtClean="0"/>
              <a:t>Market power</a:t>
            </a:r>
          </a:p>
          <a:p>
            <a:pPr eaLnBrk="1" hangingPunct="1">
              <a:lnSpc>
                <a:spcPct val="200000"/>
              </a:lnSpc>
            </a:pPr>
            <a:r>
              <a:rPr lang="en-US" sz="2400" dirty="0" smtClean="0"/>
              <a:t>Abuse of market power</a:t>
            </a:r>
          </a:p>
          <a:p>
            <a:pPr eaLnBrk="1" hangingPunct="1">
              <a:lnSpc>
                <a:spcPct val="200000"/>
              </a:lnSpc>
            </a:pPr>
            <a:r>
              <a:rPr lang="en-US" sz="2400" dirty="0" smtClean="0"/>
              <a:t>Competition policy</a:t>
            </a:r>
            <a:endParaRPr lang="en-US" sz="2400" dirty="0" smtClean="0"/>
          </a:p>
          <a:p>
            <a:pPr eaLnBrk="1" hangingPunct="1">
              <a:lnSpc>
                <a:spcPct val="200000"/>
              </a:lnSpc>
              <a:buNone/>
            </a:pPr>
            <a:endParaRPr lang="en-US" sz="2000" dirty="0" smtClean="0"/>
          </a:p>
          <a:p>
            <a:pPr eaLnBrk="1" hangingPunct="1">
              <a:lnSpc>
                <a:spcPct val="200000"/>
              </a:lnSpc>
            </a:pPr>
            <a:endParaRPr lang="en-US" sz="2000" dirty="0" smtClean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85786" y="1142984"/>
            <a:ext cx="7429552" cy="6858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Competition policy</a:t>
            </a:r>
            <a:endParaRPr lang="en-US" dirty="0" smtClean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043608" y="1628800"/>
            <a:ext cx="7200800" cy="3262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1" hangingPunct="1">
              <a:lnSpc>
                <a:spcPct val="150000"/>
              </a:lnSpc>
              <a:spcBef>
                <a:spcPct val="20000"/>
              </a:spcBef>
              <a:buClr>
                <a:schemeClr val="folHlink"/>
              </a:buClr>
              <a:defRPr/>
            </a:pPr>
            <a:r>
              <a:rPr lang="en-US" sz="2200" b="1" u="sng" kern="0" dirty="0" smtClean="0">
                <a:solidFill>
                  <a:srgbClr val="4D4A46"/>
                </a:solidFill>
                <a:latin typeface="+mn-lt"/>
              </a:rPr>
              <a:t>Dangers of SOEs:</a:t>
            </a:r>
          </a:p>
          <a:p>
            <a:pPr marL="342900" indent="-342900" eaLnBrk="1" hangingPunct="1">
              <a:lnSpc>
                <a:spcPct val="150000"/>
              </a:lnSpc>
              <a:spcBef>
                <a:spcPct val="20000"/>
              </a:spcBef>
              <a:buClr>
                <a:schemeClr val="folHlink"/>
              </a:buClr>
              <a:buFontTx/>
              <a:buChar char="•"/>
              <a:defRPr/>
            </a:pPr>
            <a:r>
              <a:rPr lang="en-US" sz="2200" kern="0" dirty="0" smtClean="0">
                <a:solidFill>
                  <a:srgbClr val="4D4A46"/>
                </a:solidFill>
                <a:latin typeface="+mn-lt"/>
              </a:rPr>
              <a:t>Cost-inefficient because there is not the same incentive to </a:t>
            </a:r>
            <a:r>
              <a:rPr lang="en-US" sz="2200" kern="0" dirty="0" err="1" smtClean="0">
                <a:solidFill>
                  <a:srgbClr val="4D4A46"/>
                </a:solidFill>
                <a:latin typeface="+mn-lt"/>
              </a:rPr>
              <a:t>maximise</a:t>
            </a:r>
            <a:r>
              <a:rPr lang="en-US" sz="2200" kern="0" dirty="0" smtClean="0">
                <a:solidFill>
                  <a:srgbClr val="4D4A46"/>
                </a:solidFill>
                <a:latin typeface="+mn-lt"/>
              </a:rPr>
              <a:t> profits</a:t>
            </a:r>
          </a:p>
          <a:p>
            <a:pPr marL="742950" lvl="1" indent="-285750" eaLnBrk="1" hangingPunct="1">
              <a:lnSpc>
                <a:spcPct val="150000"/>
              </a:lnSpc>
              <a:spcBef>
                <a:spcPct val="20000"/>
              </a:spcBef>
              <a:buClr>
                <a:schemeClr val="folHlink"/>
              </a:buClr>
              <a:buFontTx/>
              <a:buChar char="–"/>
              <a:defRPr/>
            </a:pPr>
            <a:r>
              <a:rPr lang="en-US" sz="2100" kern="0" dirty="0" smtClean="0">
                <a:solidFill>
                  <a:srgbClr val="4D4A46"/>
                </a:solidFill>
                <a:latin typeface="+mn-lt"/>
              </a:rPr>
              <a:t>I.e. can always rely on government handouts!</a:t>
            </a:r>
          </a:p>
          <a:p>
            <a:pPr marL="342900" indent="-342900" eaLnBrk="1" hangingPunct="1">
              <a:lnSpc>
                <a:spcPct val="150000"/>
              </a:lnSpc>
              <a:spcBef>
                <a:spcPct val="20000"/>
              </a:spcBef>
              <a:buClr>
                <a:schemeClr val="folHlink"/>
              </a:buClr>
              <a:buFontTx/>
              <a:buChar char="•"/>
              <a:defRPr/>
            </a:pPr>
            <a:r>
              <a:rPr lang="en-US" sz="2200" kern="0" dirty="0" smtClean="0">
                <a:solidFill>
                  <a:srgbClr val="4D4A46"/>
                </a:solidFill>
                <a:latin typeface="+mn-lt"/>
              </a:rPr>
              <a:t>Can be captured by political elite and used for personal purposes (i.e. personal slush funds!)</a:t>
            </a:r>
          </a:p>
          <a:p>
            <a:pPr marL="342900" indent="-342900" eaLnBrk="1" hangingPunct="1">
              <a:lnSpc>
                <a:spcPct val="150000"/>
              </a:lnSpc>
              <a:spcBef>
                <a:spcPct val="20000"/>
              </a:spcBef>
              <a:buClr>
                <a:schemeClr val="folHlink"/>
              </a:buClr>
              <a:buFontTx/>
              <a:buChar char="•"/>
              <a:defRPr/>
            </a:pPr>
            <a:r>
              <a:rPr lang="en-US" sz="2200" kern="0" dirty="0" smtClean="0">
                <a:solidFill>
                  <a:srgbClr val="4D4A46"/>
                </a:solidFill>
                <a:latin typeface="+mn-lt"/>
              </a:rPr>
              <a:t>Quality of service is usually </a:t>
            </a:r>
            <a:r>
              <a:rPr lang="en-US" sz="2200" kern="0" dirty="0" smtClean="0">
                <a:solidFill>
                  <a:srgbClr val="4D4A46"/>
                </a:solidFill>
                <a:latin typeface="+mn-lt"/>
              </a:rPr>
              <a:t>poor (just think PNG Power!!)</a:t>
            </a:r>
            <a:endParaRPr lang="en-US" sz="2200" kern="0" dirty="0" smtClean="0">
              <a:solidFill>
                <a:srgbClr val="4D4A46"/>
              </a:solidFill>
              <a:latin typeface="+mn-lt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Tx/>
              <a:buFontTx/>
              <a:buChar char="•"/>
              <a:tabLst/>
              <a:defRPr/>
            </a:pPr>
            <a:endParaRPr lang="en-US" sz="2200" kern="0" dirty="0" smtClean="0">
              <a:solidFill>
                <a:srgbClr val="4D4A46"/>
              </a:solidFill>
              <a:latin typeface="+mn-lt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Tx/>
              <a:buFontTx/>
              <a:buChar char="–"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4D4A46"/>
              </a:solidFill>
              <a:effectLst/>
              <a:uLnTx/>
              <a:uFillTx/>
              <a:latin typeface="+mn-lt"/>
              <a:ea typeface="ＭＳ Ｐゴシック" charset="-128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Tx/>
              <a:buFontTx/>
              <a:buChar char="–"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4D4A46"/>
              </a:solidFill>
              <a:effectLst/>
              <a:uLnTx/>
              <a:uFillTx/>
              <a:latin typeface="+mn-lt"/>
              <a:ea typeface="ＭＳ Ｐゴシック" charset="-128"/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85786" y="1142984"/>
            <a:ext cx="7429552" cy="6858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Competition policy</a:t>
            </a:r>
            <a:endParaRPr lang="en-US" dirty="0" smtClean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043608" y="1628800"/>
            <a:ext cx="7200800" cy="3262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Tx/>
              <a:buFontTx/>
              <a:buChar char="•"/>
              <a:tabLst/>
              <a:defRPr/>
            </a:pPr>
            <a:r>
              <a:rPr lang="en-US" sz="2200" kern="0" dirty="0" smtClean="0">
                <a:solidFill>
                  <a:srgbClr val="4D4A46"/>
                </a:solidFill>
                <a:latin typeface="+mn-lt"/>
              </a:rPr>
              <a:t>Other ideas for competition policy:</a:t>
            </a:r>
          </a:p>
          <a:p>
            <a:pPr marL="742950" lvl="1" indent="-285750" eaLnBrk="1" hangingPunct="1">
              <a:lnSpc>
                <a:spcPct val="150000"/>
              </a:lnSpc>
              <a:spcBef>
                <a:spcPct val="20000"/>
              </a:spcBef>
              <a:buClr>
                <a:schemeClr val="folHlink"/>
              </a:buClr>
              <a:buFontTx/>
              <a:buChar char="–"/>
              <a:defRPr/>
            </a:pPr>
            <a:r>
              <a:rPr lang="en-US" sz="2200" kern="0" dirty="0" smtClean="0">
                <a:solidFill>
                  <a:srgbClr val="4D4A46"/>
                </a:solidFill>
                <a:latin typeface="+mn-lt"/>
              </a:rPr>
              <a:t>Consumer watchdogs / ombudsman</a:t>
            </a:r>
          </a:p>
          <a:p>
            <a:pPr marL="742950" lvl="1" indent="-285750" eaLnBrk="1" hangingPunct="1">
              <a:lnSpc>
                <a:spcPct val="150000"/>
              </a:lnSpc>
              <a:spcBef>
                <a:spcPct val="20000"/>
              </a:spcBef>
              <a:buClr>
                <a:schemeClr val="folHlink"/>
              </a:buClr>
              <a:buFontTx/>
              <a:buChar char="–"/>
              <a:defRPr/>
            </a:pPr>
            <a:r>
              <a:rPr lang="en-US" sz="2200" kern="0" dirty="0" smtClean="0">
                <a:solidFill>
                  <a:srgbClr val="4D4A46"/>
                </a:solidFill>
                <a:latin typeface="+mn-lt"/>
              </a:rPr>
              <a:t>Consumer protection law</a:t>
            </a:r>
            <a:endParaRPr lang="en-US" sz="2200" kern="0" dirty="0" smtClean="0">
              <a:solidFill>
                <a:srgbClr val="4D4A46"/>
              </a:solidFill>
              <a:latin typeface="+mn-lt"/>
            </a:endParaRPr>
          </a:p>
          <a:p>
            <a:pPr marL="742950" lvl="1" indent="-285750" eaLnBrk="1" hangingPunct="1">
              <a:lnSpc>
                <a:spcPct val="150000"/>
              </a:lnSpc>
              <a:spcBef>
                <a:spcPct val="20000"/>
              </a:spcBef>
              <a:buClr>
                <a:schemeClr val="folHlink"/>
              </a:buClr>
              <a:buFontTx/>
              <a:buChar char="–"/>
              <a:defRPr/>
            </a:pPr>
            <a:r>
              <a:rPr lang="en-US" sz="2200" kern="0" dirty="0" smtClean="0">
                <a:solidFill>
                  <a:srgbClr val="4D4A46"/>
                </a:solidFill>
                <a:latin typeface="+mn-lt"/>
              </a:rPr>
              <a:t>Preventing </a:t>
            </a:r>
            <a:r>
              <a:rPr lang="en-US" sz="2200" kern="0" dirty="0" smtClean="0">
                <a:solidFill>
                  <a:srgbClr val="4D4A46"/>
                </a:solidFill>
                <a:latin typeface="+mn-lt"/>
              </a:rPr>
              <a:t>/ regulating mergers and acquisitions in oligopoly </a:t>
            </a:r>
            <a:r>
              <a:rPr lang="en-US" sz="2200" kern="0" dirty="0" smtClean="0">
                <a:solidFill>
                  <a:srgbClr val="4D4A46"/>
                </a:solidFill>
                <a:latin typeface="+mn-lt"/>
              </a:rPr>
              <a:t>markets</a:t>
            </a:r>
          </a:p>
          <a:p>
            <a:pPr marL="742950" lvl="1" indent="-285750" eaLnBrk="1" hangingPunct="1">
              <a:lnSpc>
                <a:spcPct val="150000"/>
              </a:lnSpc>
              <a:spcBef>
                <a:spcPct val="20000"/>
              </a:spcBef>
              <a:buClr>
                <a:schemeClr val="folHlink"/>
              </a:buClr>
              <a:buFontTx/>
              <a:buChar char="–"/>
              <a:defRPr/>
            </a:pPr>
            <a:r>
              <a:rPr lang="en-US" sz="2200" kern="0" dirty="0" smtClean="0">
                <a:solidFill>
                  <a:srgbClr val="4D4A46"/>
                </a:solidFill>
                <a:latin typeface="+mn-lt"/>
              </a:rPr>
              <a:t>Competition law (in the US it is called ‘</a:t>
            </a:r>
            <a:r>
              <a:rPr lang="en-US" sz="2200" i="1" kern="0" dirty="0" smtClean="0">
                <a:solidFill>
                  <a:srgbClr val="4D4A46"/>
                </a:solidFill>
                <a:latin typeface="+mn-lt"/>
              </a:rPr>
              <a:t>Anti-trust law</a:t>
            </a:r>
            <a:r>
              <a:rPr lang="en-US" sz="2200" kern="0" dirty="0" smtClean="0">
                <a:solidFill>
                  <a:srgbClr val="4D4A46"/>
                </a:solidFill>
                <a:latin typeface="+mn-lt"/>
              </a:rPr>
              <a:t>’)</a:t>
            </a:r>
          </a:p>
          <a:p>
            <a:pPr marL="742950" lvl="1" indent="-285750" eaLnBrk="1" hangingPunct="1">
              <a:lnSpc>
                <a:spcPct val="150000"/>
              </a:lnSpc>
              <a:spcBef>
                <a:spcPct val="20000"/>
              </a:spcBef>
              <a:buClr>
                <a:schemeClr val="folHlink"/>
              </a:buClr>
              <a:buFontTx/>
              <a:buChar char="–"/>
              <a:defRPr/>
            </a:pPr>
            <a:r>
              <a:rPr lang="en-US" sz="2200" kern="0" dirty="0" smtClean="0">
                <a:solidFill>
                  <a:srgbClr val="4D4A46"/>
                </a:solidFill>
                <a:latin typeface="+mn-lt"/>
              </a:rPr>
              <a:t>Time limit to intellectual property rights</a:t>
            </a:r>
          </a:p>
          <a:p>
            <a:pPr marL="742950" lvl="1" indent="-285750" eaLnBrk="1" hangingPunct="1">
              <a:lnSpc>
                <a:spcPct val="150000"/>
              </a:lnSpc>
              <a:spcBef>
                <a:spcPct val="20000"/>
              </a:spcBef>
              <a:buClr>
                <a:schemeClr val="folHlink"/>
              </a:buClr>
              <a:buFontTx/>
              <a:buChar char="–"/>
              <a:defRPr/>
            </a:pPr>
            <a:endParaRPr lang="en-US" sz="2200" kern="0" dirty="0" smtClean="0">
              <a:solidFill>
                <a:srgbClr val="4D4A46"/>
              </a:solidFill>
              <a:latin typeface="+mn-lt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Tx/>
              <a:buFontTx/>
              <a:buChar char="–"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4D4A46"/>
              </a:solidFill>
              <a:effectLst/>
              <a:uLnTx/>
              <a:uFillTx/>
              <a:latin typeface="+mn-lt"/>
              <a:ea typeface="ＭＳ Ｐゴシック" charset="-128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Tx/>
              <a:buFontTx/>
              <a:buChar char="–"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4D4A46"/>
              </a:solidFill>
              <a:effectLst/>
              <a:uLnTx/>
              <a:uFillTx/>
              <a:latin typeface="+mn-lt"/>
              <a:ea typeface="ＭＳ Ｐゴシック" charset="-128"/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85786" y="1142984"/>
            <a:ext cx="7429552" cy="6858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Competition policy</a:t>
            </a:r>
            <a:endParaRPr lang="en-US" dirty="0" smtClean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142976" y="1714488"/>
            <a:ext cx="6957416" cy="3262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AU" sz="2000" dirty="0" smtClean="0">
                <a:latin typeface="+mn-lt"/>
              </a:rPr>
              <a:t>An example of </a:t>
            </a:r>
            <a:r>
              <a:rPr lang="en-AU" sz="2000" b="1" dirty="0" smtClean="0">
                <a:latin typeface="+mn-lt"/>
              </a:rPr>
              <a:t>market regulation</a:t>
            </a:r>
            <a:r>
              <a:rPr lang="en-AU" sz="2000" dirty="0" smtClean="0">
                <a:latin typeface="+mn-lt"/>
              </a:rPr>
              <a:t> from Australia:</a:t>
            </a:r>
            <a:endParaRPr lang="en-AU" sz="2000" dirty="0" smtClean="0">
              <a:latin typeface="+mn-lt"/>
            </a:endParaRPr>
          </a:p>
          <a:p>
            <a:endParaRPr lang="en-AU" sz="1600" i="1" dirty="0" smtClean="0"/>
          </a:p>
          <a:p>
            <a:r>
              <a:rPr lang="en-AU" sz="2200" i="1" dirty="0" smtClean="0"/>
              <a:t>Competition and Consumer Act 2010</a:t>
            </a:r>
            <a:r>
              <a:rPr lang="en-AU" sz="2200" dirty="0" smtClean="0"/>
              <a:t>  (</a:t>
            </a:r>
            <a:r>
              <a:rPr lang="en-AU" sz="2200" dirty="0" err="1" smtClean="0"/>
              <a:t>Cth</a:t>
            </a:r>
            <a:r>
              <a:rPr lang="en-AU" sz="2200" dirty="0" smtClean="0"/>
              <a:t>)</a:t>
            </a:r>
          </a:p>
          <a:p>
            <a:endParaRPr lang="en-AU" sz="1000" dirty="0" smtClean="0"/>
          </a:p>
          <a:p>
            <a:r>
              <a:rPr lang="en-AU" sz="2200" dirty="0" smtClean="0"/>
              <a:t>Section 46(1) prohibits a corporation with substantial market power </a:t>
            </a:r>
            <a:r>
              <a:rPr lang="en-AU" sz="2200" i="1" dirty="0" smtClean="0"/>
              <a:t>taking advantage </a:t>
            </a:r>
            <a:r>
              <a:rPr lang="en-AU" sz="2200" dirty="0" smtClean="0"/>
              <a:t>of that market power for a prohibited purpose. The prohibited purposes include </a:t>
            </a:r>
          </a:p>
          <a:p>
            <a:r>
              <a:rPr lang="en-AU" sz="2200" dirty="0" smtClean="0"/>
              <a:t>(a) Eliminating or substantially damaging a competitor … </a:t>
            </a:r>
            <a:r>
              <a:rPr lang="en-AU" sz="2200" i="1" dirty="0" smtClean="0"/>
              <a:t>in that or any other market</a:t>
            </a:r>
            <a:endParaRPr lang="en-AU" sz="2200" dirty="0" smtClean="0"/>
          </a:p>
          <a:p>
            <a:r>
              <a:rPr lang="en-AU" sz="2200" dirty="0" smtClean="0"/>
              <a:t>(b) Preventing entry of a person into that </a:t>
            </a:r>
            <a:r>
              <a:rPr lang="en-AU" sz="2200" i="1" dirty="0" smtClean="0"/>
              <a:t>or any other market</a:t>
            </a:r>
            <a:endParaRPr lang="en-AU" sz="2200" dirty="0" smtClean="0"/>
          </a:p>
          <a:p>
            <a:r>
              <a:rPr lang="en-AU" sz="2200" dirty="0" smtClean="0"/>
              <a:t>(c) Deterring or preventing a person from engaging in competitive conduct </a:t>
            </a:r>
            <a:r>
              <a:rPr lang="en-AU" sz="2200" i="1" dirty="0" smtClean="0"/>
              <a:t>in that or any other market</a:t>
            </a:r>
            <a:endParaRPr lang="en-AU" sz="2200" dirty="0" smtClean="0"/>
          </a:p>
          <a:p>
            <a:pPr marL="800100" lvl="1" indent="-342900" eaLnBrk="1" hangingPunct="1">
              <a:lnSpc>
                <a:spcPct val="150000"/>
              </a:lnSpc>
              <a:spcBef>
                <a:spcPct val="20000"/>
              </a:spcBef>
              <a:buClr>
                <a:schemeClr val="folHlink"/>
              </a:buClr>
              <a:buFontTx/>
              <a:buChar char="•"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4D4A46"/>
              </a:solidFill>
              <a:effectLst/>
              <a:uLnTx/>
              <a:uFillTx/>
              <a:latin typeface="+mn-lt"/>
              <a:ea typeface="ＭＳ Ｐゴシック" charset="-128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Tx/>
              <a:buFontTx/>
              <a:buChar char="•"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4D4A46"/>
              </a:solidFill>
              <a:effectLst/>
              <a:uLnTx/>
              <a:uFillTx/>
              <a:latin typeface="+mn-lt"/>
              <a:ea typeface="ＭＳ Ｐゴシック" charset="-128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Tx/>
              <a:buFontTx/>
              <a:buChar char="–"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4D4A46"/>
              </a:solidFill>
              <a:effectLst/>
              <a:uLnTx/>
              <a:uFillTx/>
              <a:latin typeface="+mn-lt"/>
              <a:ea typeface="ＭＳ Ｐゴシック" charset="-128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Tx/>
              <a:buFontTx/>
              <a:buChar char="–"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4D4A46"/>
              </a:solidFill>
              <a:effectLst/>
              <a:uLnTx/>
              <a:uFillTx/>
              <a:latin typeface="+mn-lt"/>
              <a:ea typeface="ＭＳ Ｐゴシック" charset="-128"/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85786" y="1142984"/>
            <a:ext cx="7429552" cy="6858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Market power</a:t>
            </a:r>
            <a:endParaRPr lang="en-US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9632" y="1729683"/>
            <a:ext cx="6552728" cy="3262314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sz="2400" dirty="0" smtClean="0"/>
              <a:t>Market power is where a firm has power to raise prices so that they are </a:t>
            </a:r>
            <a:r>
              <a:rPr lang="en-US" sz="2400" i="1" dirty="0" smtClean="0"/>
              <a:t>above </a:t>
            </a:r>
            <a:r>
              <a:rPr lang="en-US" sz="2400" dirty="0" smtClean="0"/>
              <a:t>their marginal cost curves</a:t>
            </a:r>
          </a:p>
          <a:p>
            <a:pPr eaLnBrk="1" hangingPunct="1">
              <a:lnSpc>
                <a:spcPct val="150000"/>
              </a:lnSpc>
            </a:pPr>
            <a:r>
              <a:rPr lang="en-US" sz="2400" dirty="0" smtClean="0"/>
              <a:t>We see this in:</a:t>
            </a:r>
          </a:p>
          <a:p>
            <a:pPr lvl="1">
              <a:lnSpc>
                <a:spcPct val="150000"/>
              </a:lnSpc>
            </a:pPr>
            <a:r>
              <a:rPr lang="en-US" sz="2400" dirty="0" smtClean="0"/>
              <a:t>Monopolistic competition  (a little)</a:t>
            </a:r>
          </a:p>
          <a:p>
            <a:pPr lvl="1">
              <a:lnSpc>
                <a:spcPct val="150000"/>
              </a:lnSpc>
            </a:pPr>
            <a:r>
              <a:rPr lang="en-US" sz="2400" dirty="0" smtClean="0"/>
              <a:t>Oligopoly  (a moderate amount)</a:t>
            </a:r>
          </a:p>
          <a:p>
            <a:pPr lvl="1">
              <a:lnSpc>
                <a:spcPct val="150000"/>
              </a:lnSpc>
            </a:pPr>
            <a:r>
              <a:rPr lang="en-US" sz="2400" dirty="0" smtClean="0"/>
              <a:t>Monopoly  (a lot!)</a:t>
            </a:r>
            <a:endParaRPr lang="en-US" sz="2400" dirty="0" smtClean="0"/>
          </a:p>
          <a:p>
            <a:pPr eaLnBrk="1" hangingPunct="1">
              <a:lnSpc>
                <a:spcPct val="200000"/>
              </a:lnSpc>
            </a:pPr>
            <a:endParaRPr lang="en-US" sz="2000" dirty="0" smtClean="0"/>
          </a:p>
          <a:p>
            <a:pPr eaLnBrk="1" hangingPunct="1">
              <a:lnSpc>
                <a:spcPct val="200000"/>
              </a:lnSpc>
            </a:pPr>
            <a:endParaRPr lang="en-US" sz="2000" dirty="0" smtClean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85786" y="1142984"/>
            <a:ext cx="7429552" cy="6858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Market power</a:t>
            </a:r>
            <a:endParaRPr lang="en-US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9632" y="1729683"/>
            <a:ext cx="6552728" cy="3262314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sz="2400" dirty="0" smtClean="0"/>
              <a:t>Thus, a measure of market power is:</a:t>
            </a:r>
          </a:p>
          <a:p>
            <a:pPr lvl="1">
              <a:spcBef>
                <a:spcPts val="0"/>
              </a:spcBef>
              <a:buNone/>
            </a:pPr>
            <a:r>
              <a:rPr lang="en-US" sz="2400" dirty="0" smtClean="0"/>
              <a:t>			</a:t>
            </a:r>
            <a:endParaRPr lang="en-US" sz="1000" dirty="0" smtClean="0"/>
          </a:p>
          <a:p>
            <a:pPr lvl="1">
              <a:spcBef>
                <a:spcPts val="0"/>
              </a:spcBef>
              <a:buNone/>
            </a:pPr>
            <a:r>
              <a:rPr lang="en-US" sz="1000" b="1" dirty="0" smtClean="0"/>
              <a:t>			</a:t>
            </a:r>
            <a:r>
              <a:rPr lang="en-US" sz="2400" b="1" dirty="0" smtClean="0"/>
              <a:t>(P – MC)/P</a:t>
            </a:r>
          </a:p>
          <a:p>
            <a:pPr algn="ctr">
              <a:lnSpc>
                <a:spcPct val="150000"/>
              </a:lnSpc>
              <a:buNone/>
            </a:pPr>
            <a:endParaRPr lang="en-US" sz="1000" dirty="0" smtClean="0"/>
          </a:p>
          <a:p>
            <a:pPr algn="ctr">
              <a:lnSpc>
                <a:spcPct val="150000"/>
              </a:lnSpc>
              <a:buNone/>
            </a:pPr>
            <a:r>
              <a:rPr lang="en-US" sz="2400" dirty="0" smtClean="0"/>
              <a:t>[The difference between price and </a:t>
            </a:r>
          </a:p>
          <a:p>
            <a:pPr algn="ctr">
              <a:lnSpc>
                <a:spcPct val="150000"/>
              </a:lnSpc>
              <a:buNone/>
            </a:pPr>
            <a:r>
              <a:rPr lang="en-US" sz="2400" dirty="0" smtClean="0"/>
              <a:t>marginal cost, relative to the price so </a:t>
            </a:r>
          </a:p>
          <a:p>
            <a:pPr algn="ctr">
              <a:lnSpc>
                <a:spcPct val="150000"/>
              </a:lnSpc>
              <a:buNone/>
            </a:pPr>
            <a:r>
              <a:rPr lang="en-US" sz="2400" dirty="0" smtClean="0"/>
              <a:t>that we have it as a %]</a:t>
            </a:r>
            <a:endParaRPr lang="en-US" sz="2400" dirty="0" smtClean="0"/>
          </a:p>
          <a:p>
            <a:pPr lvl="1">
              <a:lnSpc>
                <a:spcPct val="150000"/>
              </a:lnSpc>
            </a:pPr>
            <a:endParaRPr lang="en-US" sz="2400" dirty="0" smtClean="0"/>
          </a:p>
          <a:p>
            <a:pPr eaLnBrk="1" hangingPunct="1">
              <a:lnSpc>
                <a:spcPct val="200000"/>
              </a:lnSpc>
            </a:pPr>
            <a:endParaRPr lang="en-US" sz="2000" dirty="0" smtClean="0"/>
          </a:p>
          <a:p>
            <a:pPr eaLnBrk="1" hangingPunct="1">
              <a:lnSpc>
                <a:spcPct val="200000"/>
              </a:lnSpc>
            </a:pPr>
            <a:endParaRPr lang="en-US" sz="2000" dirty="0" smtClean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980728"/>
            <a:ext cx="7429552" cy="6858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Market power</a:t>
            </a:r>
            <a:endParaRPr lang="en-US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9632" y="1556792"/>
            <a:ext cx="6768752" cy="3262314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AU" sz="2400" dirty="0" smtClean="0"/>
              <a:t>What is it?</a:t>
            </a:r>
          </a:p>
          <a:p>
            <a:pPr lvl="1">
              <a:lnSpc>
                <a:spcPct val="150000"/>
              </a:lnSpc>
            </a:pPr>
            <a:r>
              <a:rPr lang="en-AU" sz="2200" dirty="0" smtClean="0"/>
              <a:t>The </a:t>
            </a:r>
            <a:r>
              <a:rPr lang="en-AU" sz="2200" dirty="0" smtClean="0"/>
              <a:t>degree to which a firm can raise price above marginal cost depends on the shape of the demand </a:t>
            </a:r>
            <a:r>
              <a:rPr lang="en-AU" sz="2200" dirty="0" smtClean="0"/>
              <a:t>curve </a:t>
            </a:r>
            <a:r>
              <a:rPr lang="en-AU" sz="2200" dirty="0" smtClean="0"/>
              <a:t>at the profit maximizing </a:t>
            </a:r>
            <a:r>
              <a:rPr lang="en-AU" sz="2200" dirty="0" smtClean="0"/>
              <a:t>output</a:t>
            </a:r>
          </a:p>
          <a:p>
            <a:pPr>
              <a:lnSpc>
                <a:spcPct val="150000"/>
              </a:lnSpc>
            </a:pPr>
            <a:r>
              <a:rPr lang="en-AU" sz="2400" dirty="0" smtClean="0"/>
              <a:t>This means that </a:t>
            </a:r>
            <a:r>
              <a:rPr lang="en-AU" sz="2400" b="1" u="sng" dirty="0" smtClean="0"/>
              <a:t>price elasticity of demand</a:t>
            </a:r>
            <a:r>
              <a:rPr lang="en-AU" sz="2400" dirty="0" smtClean="0"/>
              <a:t> </a:t>
            </a:r>
            <a:r>
              <a:rPr lang="en-AU" sz="2400" dirty="0" smtClean="0"/>
              <a:t>is </a:t>
            </a:r>
            <a:r>
              <a:rPr lang="en-AU" sz="2400" dirty="0" smtClean="0"/>
              <a:t>the critical </a:t>
            </a:r>
            <a:r>
              <a:rPr lang="en-AU" sz="2400" dirty="0" smtClean="0"/>
              <a:t>factor in determining </a:t>
            </a:r>
            <a:r>
              <a:rPr lang="en-AU" sz="2400" dirty="0" smtClean="0"/>
              <a:t>a firm’s market power</a:t>
            </a:r>
            <a:endParaRPr lang="en-US" sz="2000" dirty="0" smtClean="0"/>
          </a:p>
          <a:p>
            <a:pPr eaLnBrk="1" hangingPunct="1">
              <a:lnSpc>
                <a:spcPct val="200000"/>
              </a:lnSpc>
            </a:pPr>
            <a:endParaRPr lang="en-US" sz="2000" dirty="0" smtClean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85786" y="1142984"/>
            <a:ext cx="7429552" cy="6858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Market power</a:t>
            </a:r>
            <a:endParaRPr lang="en-US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9632" y="1729683"/>
            <a:ext cx="6552728" cy="3262314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AU" sz="2400" dirty="0" smtClean="0"/>
              <a:t>The </a:t>
            </a:r>
            <a:r>
              <a:rPr lang="en-AU" sz="2400" dirty="0" smtClean="0"/>
              <a:t>relationship between market power and the price elasticity of demand (PED</a:t>
            </a:r>
            <a:r>
              <a:rPr lang="en-AU" sz="2400" dirty="0" smtClean="0"/>
              <a:t>) is:</a:t>
            </a:r>
          </a:p>
          <a:p>
            <a:pPr>
              <a:lnSpc>
                <a:spcPct val="150000"/>
              </a:lnSpc>
            </a:pPr>
            <a:endParaRPr lang="en-AU" sz="2400" dirty="0" smtClean="0"/>
          </a:p>
          <a:p>
            <a:pPr>
              <a:lnSpc>
                <a:spcPct val="150000"/>
              </a:lnSpc>
            </a:pPr>
            <a:endParaRPr lang="en-AU" sz="1600" dirty="0" smtClean="0"/>
          </a:p>
          <a:p>
            <a:pPr eaLnBrk="1" hangingPunct="1">
              <a:lnSpc>
                <a:spcPct val="200000"/>
              </a:lnSpc>
              <a:buNone/>
            </a:pPr>
            <a:endParaRPr lang="en-US" sz="2000" dirty="0" smtClean="0"/>
          </a:p>
          <a:p>
            <a:pPr eaLnBrk="1" hangingPunct="1">
              <a:lnSpc>
                <a:spcPct val="200000"/>
              </a:lnSpc>
            </a:pPr>
            <a:endParaRPr lang="en-US" sz="2000" dirty="0" smtClean="0"/>
          </a:p>
        </p:txBody>
      </p:sp>
      <p:pic>
        <p:nvPicPr>
          <p:cNvPr id="1028" name="Picture 4" descr="\frac{P}{MC}=\frac{PED}{1+PED}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59832" y="3573016"/>
            <a:ext cx="2836780" cy="79208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051720" y="4725144"/>
            <a:ext cx="5040560" cy="1107996"/>
          </a:xfrm>
          <a:prstGeom prst="rect">
            <a:avLst/>
          </a:prstGeom>
          <a:solidFill>
            <a:srgbClr val="66CC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sz="2000" b="1" u="sng" dirty="0" smtClean="0">
                <a:latin typeface="Calibri" pitchFamily="34" charset="0"/>
              </a:rPr>
              <a:t>Note: </a:t>
            </a:r>
          </a:p>
          <a:p>
            <a:r>
              <a:rPr lang="en-AU" sz="2000" dirty="0" smtClean="0">
                <a:latin typeface="Calibri" pitchFamily="34" charset="0"/>
              </a:rPr>
              <a:t>Because P</a:t>
            </a:r>
            <a:r>
              <a:rPr lang="el-GR" sz="2600" dirty="0" smtClean="0">
                <a:latin typeface="Calibri" pitchFamily="34" charset="0"/>
              </a:rPr>
              <a:t>ε</a:t>
            </a:r>
            <a:r>
              <a:rPr lang="en-AU" sz="2000" dirty="0" smtClean="0">
                <a:latin typeface="Calibri" pitchFamily="34" charset="0"/>
              </a:rPr>
              <a:t>D is negative</a:t>
            </a:r>
            <a:r>
              <a:rPr lang="en-AU" sz="2000" dirty="0" smtClean="0">
                <a:latin typeface="Calibri" pitchFamily="34" charset="0"/>
              </a:rPr>
              <a:t>, </a:t>
            </a:r>
            <a:r>
              <a:rPr lang="en-AU" sz="2000" b="1" dirty="0" smtClean="0">
                <a:latin typeface="Calibri" pitchFamily="34" charset="0"/>
              </a:rPr>
              <a:t>P</a:t>
            </a:r>
            <a:r>
              <a:rPr lang="el-GR" sz="2600" b="1" dirty="0" smtClean="0">
                <a:latin typeface="Calibri" pitchFamily="34" charset="0"/>
              </a:rPr>
              <a:t>ε</a:t>
            </a:r>
            <a:r>
              <a:rPr lang="en-AU" sz="2000" b="1" dirty="0" smtClean="0">
                <a:latin typeface="Calibri" pitchFamily="34" charset="0"/>
              </a:rPr>
              <a:t>D / (1 + </a:t>
            </a:r>
            <a:r>
              <a:rPr lang="en-AU" sz="2000" b="1" dirty="0" smtClean="0">
                <a:latin typeface="Calibri" pitchFamily="34" charset="0"/>
              </a:rPr>
              <a:t>P</a:t>
            </a:r>
            <a:r>
              <a:rPr lang="el-GR" sz="2600" b="1" dirty="0" smtClean="0">
                <a:latin typeface="Calibri" pitchFamily="34" charset="0"/>
              </a:rPr>
              <a:t>ε</a:t>
            </a:r>
            <a:r>
              <a:rPr lang="en-AU" sz="2000" b="1" dirty="0" smtClean="0">
                <a:latin typeface="Calibri" pitchFamily="34" charset="0"/>
              </a:rPr>
              <a:t>D)</a:t>
            </a:r>
            <a:r>
              <a:rPr lang="en-AU" sz="2000" dirty="0" smtClean="0">
                <a:latin typeface="Calibri" pitchFamily="34" charset="0"/>
              </a:rPr>
              <a:t> will always be greater </a:t>
            </a:r>
            <a:r>
              <a:rPr lang="en-AU" sz="2000" dirty="0" smtClean="0">
                <a:latin typeface="Calibri" pitchFamily="34" charset="0"/>
              </a:rPr>
              <a:t>than </a:t>
            </a:r>
            <a:r>
              <a:rPr lang="en-AU" sz="2000" dirty="0" smtClean="0">
                <a:latin typeface="Calibri" pitchFamily="34" charset="0"/>
              </a:rPr>
              <a:t>one!</a:t>
            </a:r>
            <a:endParaRPr lang="en-AU" sz="2000" dirty="0" smtClean="0">
              <a:latin typeface="Calibri" pitchFamily="34" charset="0"/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980728"/>
            <a:ext cx="7429552" cy="6858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Market power</a:t>
            </a:r>
            <a:endParaRPr lang="en-US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9632" y="1556792"/>
            <a:ext cx="6768752" cy="3262314"/>
          </a:xfrm>
        </p:spPr>
        <p:txBody>
          <a:bodyPr/>
          <a:lstStyle/>
          <a:p>
            <a:pPr>
              <a:lnSpc>
                <a:spcPct val="150000"/>
              </a:lnSpc>
            </a:pPr>
            <a:endParaRPr lang="en-AU" sz="1800" dirty="0" smtClean="0"/>
          </a:p>
          <a:p>
            <a:pPr>
              <a:lnSpc>
                <a:spcPct val="150000"/>
              </a:lnSpc>
            </a:pPr>
            <a:r>
              <a:rPr lang="en-AU" sz="2800" dirty="0" smtClean="0"/>
              <a:t>So where </a:t>
            </a:r>
            <a:r>
              <a:rPr lang="en-AU" sz="2800" dirty="0" smtClean="0"/>
              <a:t>does market power come from</a:t>
            </a:r>
            <a:r>
              <a:rPr lang="en-AU" sz="2800" dirty="0" smtClean="0"/>
              <a:t>??</a:t>
            </a:r>
            <a:endParaRPr lang="en-AU" sz="2800" dirty="0" smtClean="0"/>
          </a:p>
          <a:p>
            <a:pPr lvl="1">
              <a:lnSpc>
                <a:spcPct val="150000"/>
              </a:lnSpc>
            </a:pPr>
            <a:endParaRPr lang="en-AU" sz="2800" dirty="0" smtClean="0"/>
          </a:p>
          <a:p>
            <a:pPr lvl="4">
              <a:lnSpc>
                <a:spcPct val="150000"/>
              </a:lnSpc>
            </a:pPr>
            <a:r>
              <a:rPr lang="en-AU" sz="2800" dirty="0" smtClean="0"/>
              <a:t>Barriers </a:t>
            </a:r>
            <a:r>
              <a:rPr lang="en-AU" sz="2800" dirty="0" smtClean="0"/>
              <a:t>to entry in the </a:t>
            </a:r>
            <a:r>
              <a:rPr lang="en-AU" sz="2800" dirty="0" smtClean="0"/>
              <a:t>market!</a:t>
            </a:r>
            <a:endParaRPr lang="en-AU" sz="2800" dirty="0" smtClean="0"/>
          </a:p>
          <a:p>
            <a:pPr>
              <a:lnSpc>
                <a:spcPct val="150000"/>
              </a:lnSpc>
            </a:pPr>
            <a:endParaRPr lang="en-AU" sz="2200" dirty="0" smtClean="0"/>
          </a:p>
          <a:p>
            <a:pPr>
              <a:lnSpc>
                <a:spcPct val="150000"/>
              </a:lnSpc>
            </a:pPr>
            <a:endParaRPr lang="en-AU" sz="2200" dirty="0" smtClean="0"/>
          </a:p>
          <a:p>
            <a:pPr lvl="1">
              <a:lnSpc>
                <a:spcPct val="150000"/>
              </a:lnSpc>
            </a:pPr>
            <a:endParaRPr lang="en-AU" sz="2400" dirty="0" smtClean="0"/>
          </a:p>
          <a:p>
            <a:pPr>
              <a:lnSpc>
                <a:spcPct val="150000"/>
              </a:lnSpc>
            </a:pPr>
            <a:endParaRPr lang="en-AU" sz="2400" dirty="0" smtClean="0"/>
          </a:p>
          <a:p>
            <a:pPr>
              <a:lnSpc>
                <a:spcPct val="150000"/>
              </a:lnSpc>
            </a:pPr>
            <a:endParaRPr lang="en-AU" sz="1600" dirty="0" smtClean="0"/>
          </a:p>
          <a:p>
            <a:pPr eaLnBrk="1" hangingPunct="1">
              <a:lnSpc>
                <a:spcPct val="200000"/>
              </a:lnSpc>
              <a:buNone/>
            </a:pPr>
            <a:endParaRPr lang="en-US" sz="2000" dirty="0" smtClean="0"/>
          </a:p>
          <a:p>
            <a:pPr eaLnBrk="1" hangingPunct="1">
              <a:lnSpc>
                <a:spcPct val="200000"/>
              </a:lnSpc>
            </a:pPr>
            <a:endParaRPr lang="en-US" sz="2000" dirty="0" smtClean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980728"/>
            <a:ext cx="7429552" cy="6858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Market power</a:t>
            </a:r>
            <a:endParaRPr lang="en-US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600" y="1556792"/>
            <a:ext cx="7416824" cy="3262314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AU" sz="2200" dirty="0" smtClean="0"/>
              <a:t>Major examples of barriers includes:</a:t>
            </a:r>
          </a:p>
          <a:p>
            <a:pPr lvl="1">
              <a:lnSpc>
                <a:spcPct val="150000"/>
              </a:lnSpc>
            </a:pPr>
            <a:r>
              <a:rPr lang="en-AU" sz="2200" dirty="0" smtClean="0"/>
              <a:t>Control of scarce resources</a:t>
            </a:r>
          </a:p>
          <a:p>
            <a:pPr lvl="1">
              <a:lnSpc>
                <a:spcPct val="150000"/>
              </a:lnSpc>
            </a:pPr>
            <a:r>
              <a:rPr lang="en-AU" sz="2200" dirty="0" smtClean="0"/>
              <a:t>Large economies </a:t>
            </a:r>
            <a:r>
              <a:rPr lang="en-AU" sz="2200" dirty="0" smtClean="0"/>
              <a:t>of scale</a:t>
            </a:r>
          </a:p>
          <a:p>
            <a:pPr lvl="2">
              <a:lnSpc>
                <a:spcPct val="150000"/>
              </a:lnSpc>
            </a:pPr>
            <a:r>
              <a:rPr lang="en-AU" sz="2000" dirty="0" smtClean="0"/>
              <a:t>Usually due to large fixed costs (e.g. electricity supply)</a:t>
            </a:r>
          </a:p>
          <a:p>
            <a:pPr lvl="1">
              <a:lnSpc>
                <a:spcPct val="150000"/>
              </a:lnSpc>
            </a:pPr>
            <a:r>
              <a:rPr lang="en-AU" sz="2200" dirty="0" smtClean="0"/>
              <a:t>Technological </a:t>
            </a:r>
            <a:r>
              <a:rPr lang="en-AU" sz="2200" dirty="0" smtClean="0"/>
              <a:t>superiority / trade secrets</a:t>
            </a:r>
          </a:p>
          <a:p>
            <a:pPr lvl="1">
              <a:lnSpc>
                <a:spcPct val="150000"/>
              </a:lnSpc>
            </a:pPr>
            <a:r>
              <a:rPr lang="en-AU" sz="2200" dirty="0" smtClean="0"/>
              <a:t>Government-imposed barriers (e.g. </a:t>
            </a:r>
            <a:r>
              <a:rPr lang="en-AU" sz="2200" dirty="0" smtClean="0"/>
              <a:t>l</a:t>
            </a:r>
            <a:r>
              <a:rPr lang="en-AU" sz="2200" dirty="0" smtClean="0"/>
              <a:t>egislated monopolies like </a:t>
            </a:r>
            <a:r>
              <a:rPr lang="en-AU" sz="2200" dirty="0" err="1" smtClean="0"/>
              <a:t>BMobile</a:t>
            </a:r>
            <a:r>
              <a:rPr lang="en-AU" sz="2200" dirty="0" smtClean="0"/>
              <a:t> pre-2007)</a:t>
            </a:r>
            <a:endParaRPr lang="en-AU" sz="2400" dirty="0" smtClean="0"/>
          </a:p>
          <a:p>
            <a:pPr>
              <a:lnSpc>
                <a:spcPct val="150000"/>
              </a:lnSpc>
            </a:pPr>
            <a:endParaRPr lang="en-AU" sz="2400" dirty="0" smtClean="0"/>
          </a:p>
          <a:p>
            <a:pPr>
              <a:lnSpc>
                <a:spcPct val="150000"/>
              </a:lnSpc>
            </a:pPr>
            <a:endParaRPr lang="en-AU" sz="1600" dirty="0" smtClean="0"/>
          </a:p>
          <a:p>
            <a:pPr eaLnBrk="1" hangingPunct="1">
              <a:lnSpc>
                <a:spcPct val="200000"/>
              </a:lnSpc>
              <a:buNone/>
            </a:pPr>
            <a:endParaRPr lang="en-US" sz="2000" dirty="0" smtClean="0"/>
          </a:p>
          <a:p>
            <a:pPr eaLnBrk="1" hangingPunct="1">
              <a:lnSpc>
                <a:spcPct val="200000"/>
              </a:lnSpc>
            </a:pPr>
            <a:endParaRPr lang="en-US" sz="2000" dirty="0" smtClean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85786" y="1142984"/>
            <a:ext cx="7429552" cy="6858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Abuse of market power</a:t>
            </a:r>
            <a:endParaRPr lang="en-US" dirty="0" smtClean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142976" y="1714488"/>
            <a:ext cx="6286544" cy="3262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Tx/>
              <a:tabLst/>
              <a:defRPr/>
            </a:pPr>
            <a:r>
              <a:rPr lang="en-US" kern="0" dirty="0" smtClean="0">
                <a:solidFill>
                  <a:srgbClr val="4D4A46"/>
                </a:solidFill>
                <a:latin typeface="+mn-lt"/>
              </a:rPr>
              <a:t>Examples include:</a:t>
            </a:r>
          </a:p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Tx/>
              <a:buFontTx/>
              <a:buChar char="•"/>
              <a:tabLst/>
              <a:defRPr/>
            </a:pPr>
            <a:r>
              <a:rPr lang="en-US" kern="0" dirty="0" smtClean="0">
                <a:solidFill>
                  <a:srgbClr val="4D4A46"/>
                </a:solidFill>
                <a:latin typeface="+mn-lt"/>
              </a:rPr>
              <a:t>Collusion</a:t>
            </a:r>
            <a:endParaRPr lang="en-US" kern="0" dirty="0" smtClean="0">
              <a:solidFill>
                <a:srgbClr val="4D4A46"/>
              </a:solidFill>
              <a:latin typeface="+mn-lt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Tx/>
              <a:buFontTx/>
              <a:buChar char="•"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Predatory pricing</a:t>
            </a:r>
          </a:p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Tx/>
              <a:buFontTx/>
              <a:buChar char="•"/>
              <a:tabLst/>
              <a:defRPr/>
            </a:pPr>
            <a:r>
              <a:rPr lang="en-US" kern="0" dirty="0" smtClean="0">
                <a:solidFill>
                  <a:srgbClr val="4D4A46"/>
                </a:solidFill>
                <a:latin typeface="+mn-lt"/>
              </a:rPr>
              <a:t>Insider trading</a:t>
            </a:r>
          </a:p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Tx/>
              <a:buFontTx/>
              <a:buChar char="•"/>
              <a:tabLst/>
              <a:defRPr/>
            </a:pPr>
            <a:r>
              <a:rPr lang="en-US" kern="0" dirty="0" smtClean="0">
                <a:solidFill>
                  <a:srgbClr val="4D4A46"/>
                </a:solidFill>
                <a:latin typeface="+mn-lt"/>
              </a:rPr>
              <a:t>Bundling</a:t>
            </a:r>
          </a:p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Tx/>
              <a:buFontTx/>
              <a:buChar char="•"/>
              <a:tabLst/>
              <a:defRPr/>
            </a:pPr>
            <a:r>
              <a:rPr lang="en-US" kern="0" dirty="0" smtClean="0">
                <a:solidFill>
                  <a:srgbClr val="4D4A46"/>
                </a:solidFill>
                <a:latin typeface="+mn-lt"/>
              </a:rPr>
              <a:t>Refusal to deal</a:t>
            </a:r>
            <a:endParaRPr lang="en-US" kern="0" dirty="0" smtClean="0">
              <a:solidFill>
                <a:srgbClr val="4D4A46"/>
              </a:solidFill>
              <a:latin typeface="+mn-lt"/>
            </a:endParaRPr>
          </a:p>
          <a:p>
            <a:pPr marL="800100" lvl="1" indent="-342900" eaLnBrk="1" hangingPunct="1">
              <a:lnSpc>
                <a:spcPct val="150000"/>
              </a:lnSpc>
              <a:spcBef>
                <a:spcPct val="20000"/>
              </a:spcBef>
              <a:buClr>
                <a:schemeClr val="folHlink"/>
              </a:buClr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	+ others!</a:t>
            </a:r>
          </a:p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Tx/>
              <a:buFontTx/>
              <a:buChar char="•"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4D4A46"/>
              </a:solidFill>
              <a:effectLst/>
              <a:uLnTx/>
              <a:uFillTx/>
              <a:latin typeface="+mn-lt"/>
              <a:ea typeface="ＭＳ Ｐゴシック" charset="-128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Tx/>
              <a:buFontTx/>
              <a:buChar char="–"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4D4A46"/>
              </a:solidFill>
              <a:effectLst/>
              <a:uLnTx/>
              <a:uFillTx/>
              <a:latin typeface="+mn-lt"/>
              <a:ea typeface="ＭＳ Ｐゴシック" charset="-128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Tx/>
              <a:buFontTx/>
              <a:buChar char="–"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4D4A46"/>
              </a:solidFill>
              <a:effectLst/>
              <a:uLnTx/>
              <a:uFillTx/>
              <a:latin typeface="+mn-lt"/>
              <a:ea typeface="ＭＳ Ｐゴシック" charset="-128"/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ecture 1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 1</Template>
  <TotalTime>2122</TotalTime>
  <Words>702</Words>
  <Application>Microsoft Office PowerPoint</Application>
  <PresentationFormat>On-screen Show (4:3)</PresentationFormat>
  <Paragraphs>134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Lecture 1</vt:lpstr>
      <vt:lpstr>Principles of Microeconomics</vt:lpstr>
      <vt:lpstr>Overview</vt:lpstr>
      <vt:lpstr>Market power</vt:lpstr>
      <vt:lpstr>Market power</vt:lpstr>
      <vt:lpstr>Market power</vt:lpstr>
      <vt:lpstr>Market power</vt:lpstr>
      <vt:lpstr>Market power</vt:lpstr>
      <vt:lpstr>Market power</vt:lpstr>
      <vt:lpstr>Abuse of market power</vt:lpstr>
      <vt:lpstr>Abuse of market power</vt:lpstr>
      <vt:lpstr>Abuse of market power</vt:lpstr>
      <vt:lpstr>Slide 11</vt:lpstr>
      <vt:lpstr>Abuse of market power</vt:lpstr>
      <vt:lpstr>Abuse of market power</vt:lpstr>
      <vt:lpstr>Abuse of market power</vt:lpstr>
      <vt:lpstr>Abuse of market power</vt:lpstr>
      <vt:lpstr>Competition policy</vt:lpstr>
      <vt:lpstr>Competition policy</vt:lpstr>
      <vt:lpstr>Competition policy</vt:lpstr>
      <vt:lpstr>Competition policy</vt:lpstr>
      <vt:lpstr>Competition policy</vt:lpstr>
      <vt:lpstr>Competition policy</vt:lpstr>
    </vt:vector>
  </TitlesOfParts>
  <Company>Grizli777</Company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Laoreet Dolore Magna Aliquam</dc:title>
  <dc:subject>The University of Adelaide</dc:subject>
  <dc:creator>Cornish</dc:creator>
  <cp:lastModifiedBy>Michael Cornish</cp:lastModifiedBy>
  <cp:revision>275</cp:revision>
  <dcterms:created xsi:type="dcterms:W3CDTF">2011-01-27T06:03:15Z</dcterms:created>
  <dcterms:modified xsi:type="dcterms:W3CDTF">2016-04-19T08:56:59Z</dcterms:modified>
</cp:coreProperties>
</file>