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 autoCompressPictures="0">
  <p:sldMasterIdLst>
    <p:sldMasterId id="2147483648" r:id="rId1"/>
  </p:sldMasterIdLst>
  <p:notesMasterIdLst>
    <p:notesMasterId r:id="rId32"/>
  </p:notesMasterIdLst>
  <p:sldIdLst>
    <p:sldId id="260" r:id="rId2"/>
    <p:sldId id="261" r:id="rId3"/>
    <p:sldId id="280" r:id="rId4"/>
    <p:sldId id="289" r:id="rId5"/>
    <p:sldId id="290" r:id="rId6"/>
    <p:sldId id="288" r:id="rId7"/>
    <p:sldId id="263" r:id="rId8"/>
    <p:sldId id="264" r:id="rId9"/>
    <p:sldId id="265" r:id="rId10"/>
    <p:sldId id="266" r:id="rId11"/>
    <p:sldId id="267" r:id="rId12"/>
    <p:sldId id="268" r:id="rId13"/>
    <p:sldId id="283" r:id="rId14"/>
    <p:sldId id="285" r:id="rId15"/>
    <p:sldId id="284" r:id="rId16"/>
    <p:sldId id="281" r:id="rId17"/>
    <p:sldId id="291" r:id="rId18"/>
    <p:sldId id="287" r:id="rId19"/>
    <p:sldId id="286" r:id="rId20"/>
    <p:sldId id="277" r:id="rId21"/>
    <p:sldId id="269" r:id="rId22"/>
    <p:sldId id="270" r:id="rId23"/>
    <p:sldId id="282" r:id="rId24"/>
    <p:sldId id="271" r:id="rId25"/>
    <p:sldId id="272" r:id="rId26"/>
    <p:sldId id="273" r:id="rId27"/>
    <p:sldId id="274" r:id="rId28"/>
    <p:sldId id="279" r:id="rId29"/>
    <p:sldId id="275" r:id="rId30"/>
    <p:sldId id="276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288">
          <p15:clr>
            <a:srgbClr val="A4A3A4"/>
          </p15:clr>
        </p15:guide>
        <p15:guide id="3" orient="horz" pos="3456">
          <p15:clr>
            <a:srgbClr val="A4A3A4"/>
          </p15:clr>
        </p15:guide>
        <p15:guide id="4" orient="horz" pos="4176">
          <p15:clr>
            <a:srgbClr val="A4A3A4"/>
          </p15:clr>
        </p15:guide>
        <p15:guide id="5" pos="2880">
          <p15:clr>
            <a:srgbClr val="A4A3A4"/>
          </p15:clr>
        </p15:guide>
        <p15:guide id="6" pos="288">
          <p15:clr>
            <a:srgbClr val="A4A3A4"/>
          </p15:clr>
        </p15:guide>
        <p15:guide id="7" pos="5616">
          <p15:clr>
            <a:srgbClr val="A4A3A4"/>
          </p15:clr>
        </p15:guide>
        <p15:guide id="8" pos="4512">
          <p15:clr>
            <a:srgbClr val="A4A3A4"/>
          </p15:clr>
        </p15:guide>
        <p15:guide id="9" pos="144">
          <p15:clr>
            <a:srgbClr val="A4A3A4"/>
          </p15:clr>
        </p15:guide>
        <p15:guide id="10" pos="5472">
          <p15:clr>
            <a:srgbClr val="A4A3A4"/>
          </p15:clr>
        </p15:guide>
        <p15:guide id="11" pos="1920">
          <p15:clr>
            <a:srgbClr val="A4A3A4"/>
          </p15:clr>
        </p15:guide>
        <p15:guide id="12" pos="20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4A81FC"/>
    <a:srgbClr val="69A5FD"/>
    <a:srgbClr val="6699FF"/>
    <a:srgbClr val="3399FF"/>
    <a:srgbClr val="9F7E19"/>
    <a:srgbClr val="000041"/>
    <a:srgbClr val="B4CADC"/>
    <a:srgbClr val="A7BED2"/>
    <a:srgbClr val="93AEC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>
        <p:scale>
          <a:sx n="66" d="100"/>
          <a:sy n="66" d="100"/>
        </p:scale>
        <p:origin x="-1264" y="-36"/>
      </p:cViewPr>
      <p:guideLst>
        <p:guide orient="horz" pos="2160"/>
        <p:guide orient="horz" pos="288"/>
        <p:guide orient="horz" pos="3456"/>
        <p:guide orient="horz" pos="4176"/>
        <p:guide pos="2880"/>
        <p:guide pos="288"/>
        <p:guide pos="5616"/>
        <p:guide pos="4512"/>
        <p:guide pos="144"/>
        <p:guide pos="5472"/>
        <p:guide pos="1920"/>
        <p:guide pos="20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700" y="-7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8DC469F-7B78-4923-802E-3DF01715E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79769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CBCA58-9331-4BE3-BFA8-8ED2DEAC2476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B0074B-9DBC-4076-ACEF-35FF96E43D09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061054-AFBC-4B2C-9BD8-1A591E48B226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782CF9-B338-4648-A384-8554B8713B00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BB4AFA-833F-43D0-A28B-CFE2473F0409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18012" y="4197205"/>
            <a:ext cx="8674468" cy="23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6"/>
          <p:cNvSpPr txBox="1">
            <a:spLocks noChangeArrowheads="1"/>
          </p:cNvSpPr>
          <p:nvPr userDrawn="1"/>
        </p:nvSpPr>
        <p:spPr bwMode="gray">
          <a:xfrm>
            <a:off x="228600" y="6013450"/>
            <a:ext cx="8458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500" dirty="0" smtClean="0">
                <a:solidFill>
                  <a:schemeClr val="bg1"/>
                </a:solidFill>
                <a:latin typeface="Arial" charset="0"/>
              </a:rPr>
              <a:t>University of</a:t>
            </a:r>
            <a:r>
              <a:rPr lang="en-US" sz="1500" baseline="0" dirty="0" smtClean="0">
                <a:solidFill>
                  <a:schemeClr val="bg1"/>
                </a:solidFill>
                <a:latin typeface="Arial" charset="0"/>
              </a:rPr>
              <a:t> Papua New Guinea</a:t>
            </a:r>
            <a:endParaRPr lang="en-US" sz="15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Line 75"/>
          <p:cNvSpPr>
            <a:spLocks noChangeShapeType="1"/>
          </p:cNvSpPr>
          <p:nvPr userDrawn="1"/>
        </p:nvSpPr>
        <p:spPr bwMode="white">
          <a:xfrm>
            <a:off x="228600" y="4191000"/>
            <a:ext cx="8686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" name="Line 76"/>
          <p:cNvSpPr>
            <a:spLocks noChangeShapeType="1"/>
          </p:cNvSpPr>
          <p:nvPr userDrawn="1"/>
        </p:nvSpPr>
        <p:spPr bwMode="white">
          <a:xfrm>
            <a:off x="4572000" y="1905000"/>
            <a:ext cx="0" cy="22860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9" name="Line 35"/>
          <p:cNvSpPr>
            <a:spLocks noChangeShapeType="1"/>
          </p:cNvSpPr>
          <p:nvPr userDrawn="1"/>
        </p:nvSpPr>
        <p:spPr bwMode="auto">
          <a:xfrm flipH="1">
            <a:off x="7095356" y="260648"/>
            <a:ext cx="0" cy="1368152"/>
          </a:xfrm>
          <a:prstGeom prst="line">
            <a:avLst/>
          </a:prstGeom>
          <a:noFill/>
          <a:ln w="9525">
            <a:solidFill>
              <a:srgbClr val="4B5A6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1277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971600" y="251595"/>
            <a:ext cx="6019800" cy="685800"/>
          </a:xfrm>
        </p:spPr>
        <p:txBody>
          <a:bodyPr/>
          <a:lstStyle>
            <a:lvl1pPr algn="r">
              <a:lnSpc>
                <a:spcPts val="1800"/>
              </a:lnSpc>
              <a:defRPr sz="1800">
                <a:solidFill>
                  <a:srgbClr val="4D4A4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278" name="Rectangle 1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981200" y="4648200"/>
            <a:ext cx="4191000" cy="762000"/>
          </a:xfrm>
          <a:solidFill>
            <a:srgbClr val="69A5FD"/>
          </a:solidFill>
        </p:spPr>
        <p:txBody>
          <a:bodyPr/>
          <a:lstStyle>
            <a:lvl1pPr marL="0" indent="0" algn="r">
              <a:lnSpc>
                <a:spcPts val="1600"/>
              </a:lnSpc>
              <a:buFontTx/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37890" name="Picture 2" descr="https://slyvestery.files.wordpress.com/2014/08/50th-anniversary-draft-04a.png?w=810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092281" y="250142"/>
            <a:ext cx="1728192" cy="1506364"/>
          </a:xfrm>
          <a:prstGeom prst="rect">
            <a:avLst/>
          </a:prstGeom>
          <a:noFill/>
        </p:spPr>
      </p:pic>
      <p:pic>
        <p:nvPicPr>
          <p:cNvPr id="37891" name="Picture 3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24360" y="1799975"/>
            <a:ext cx="866812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sth cross motif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532596" y="3810000"/>
            <a:ext cx="1018334" cy="6978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56241760"/>
      </p:ext>
    </p:extLst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36798669"/>
      </p:ext>
    </p:extLst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34250" y="1143000"/>
            <a:ext cx="1352550" cy="4038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76600" y="1143000"/>
            <a:ext cx="3905250" cy="4038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2548847"/>
      </p:ext>
    </p:extLst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7393370"/>
      </p:ext>
    </p:extLst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lnSpc>
                <a:spcPct val="100000"/>
              </a:lnSpc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461902366"/>
      </p:ext>
    </p:extLst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76600" y="2133600"/>
            <a:ext cx="2628900" cy="30480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8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4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0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18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57900" y="2133600"/>
            <a:ext cx="2628900" cy="30480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8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4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0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18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0770836"/>
      </p:ext>
    </p:extLst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0" lang="en-A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"/>
                <a:ea typeface="ＭＳ Ｐゴシック" charset="-128"/>
                <a:cs typeface="+mj-cs"/>
              </a:rPr>
              <a:t>Click to edit Master title style</a:t>
            </a:r>
            <a:endParaRPr lang="en-AU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4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0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18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16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0" lang="en-A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"/>
                <a:ea typeface="ＭＳ Ｐゴシック" charset="-128"/>
                <a:cs typeface="+mj-cs"/>
              </a:rPr>
              <a:t>Click to edit Master title style</a:t>
            </a:r>
            <a:endParaRPr lang="en-AU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4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0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18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16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6132401"/>
      </p:ext>
    </p:extLst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57677083"/>
      </p:ext>
    </p:extLst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074125847"/>
      </p:ext>
    </p:extLst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0688"/>
            <a:ext cx="5111750" cy="5505475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32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8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4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0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938466429"/>
      </p:ext>
    </p:extLst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664347618"/>
      </p:ext>
    </p:extLst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2"/>
          <p:cNvSpPr>
            <a:spLocks noChangeArrowheads="1"/>
          </p:cNvSpPr>
          <p:nvPr/>
        </p:nvSpPr>
        <p:spPr bwMode="auto">
          <a:xfrm>
            <a:off x="228600" y="609600"/>
            <a:ext cx="8686800" cy="5562600"/>
          </a:xfrm>
          <a:prstGeom prst="rect">
            <a:avLst/>
          </a:prstGeom>
          <a:solidFill>
            <a:srgbClr val="EDEEE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84"/>
          <p:cNvSpPr>
            <a:spLocks noChangeArrowheads="1"/>
          </p:cNvSpPr>
          <p:nvPr/>
        </p:nvSpPr>
        <p:spPr bwMode="auto">
          <a:xfrm>
            <a:off x="214282" y="223818"/>
            <a:ext cx="8686800" cy="381000"/>
          </a:xfrm>
          <a:prstGeom prst="rect">
            <a:avLst/>
          </a:prstGeom>
          <a:solidFill>
            <a:srgbClr val="31465C"/>
          </a:solidFill>
          <a:ln w="63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28" name="Picture 8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28600"/>
            <a:ext cx="381000" cy="381000"/>
          </a:xfrm>
          <a:prstGeom prst="rect">
            <a:avLst/>
          </a:prstGeom>
          <a:solidFill>
            <a:srgbClr val="4B5A6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1400" y="1143000"/>
            <a:ext cx="5105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76600" y="2133600"/>
            <a:ext cx="5410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05" name="Text Box 81"/>
          <p:cNvSpPr txBox="1">
            <a:spLocks noChangeArrowheads="1"/>
          </p:cNvSpPr>
          <p:nvPr/>
        </p:nvSpPr>
        <p:spPr bwMode="auto">
          <a:xfrm>
            <a:off x="381000" y="6248400"/>
            <a:ext cx="8382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>
              <a:lnSpc>
                <a:spcPts val="1500"/>
              </a:lnSpc>
              <a:defRPr/>
            </a:pPr>
            <a:r>
              <a:rPr lang="en-US" sz="1400" dirty="0" smtClean="0">
                <a:solidFill>
                  <a:srgbClr val="000041"/>
                </a:solidFill>
                <a:latin typeface="Arial" charset="0"/>
              </a:rPr>
              <a:t>The University of Papua New Guinea</a:t>
            </a:r>
          </a:p>
        </p:txBody>
      </p:sp>
      <p:sp>
        <p:nvSpPr>
          <p:cNvPr id="1094" name="Text Box 70"/>
          <p:cNvSpPr txBox="1">
            <a:spLocks noChangeArrowheads="1"/>
          </p:cNvSpPr>
          <p:nvPr/>
        </p:nvSpPr>
        <p:spPr bwMode="auto">
          <a:xfrm>
            <a:off x="381000" y="6172200"/>
            <a:ext cx="39624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lnSpc>
                <a:spcPts val="2000"/>
              </a:lnSpc>
              <a:spcBef>
                <a:spcPct val="50000"/>
              </a:spcBef>
              <a:defRPr/>
            </a:pPr>
            <a:r>
              <a:rPr lang="en-US" sz="1400" smtClean="0">
                <a:solidFill>
                  <a:schemeClr val="bg2"/>
                </a:solidFill>
                <a:latin typeface="Arial" charset="0"/>
              </a:rPr>
              <a:t>Slide </a:t>
            </a:r>
            <a:fld id="{DCC1F5D4-0809-4D7C-8EF2-DE5581AF1E4E}" type="slidenum">
              <a:rPr lang="en-US" sz="1400" smtClean="0">
                <a:solidFill>
                  <a:schemeClr val="bg2"/>
                </a:solidFill>
                <a:latin typeface="Arial" charset="0"/>
              </a:rPr>
              <a:pPr>
                <a:lnSpc>
                  <a:spcPts val="2000"/>
                </a:lnSpc>
                <a:spcBef>
                  <a:spcPct val="50000"/>
                </a:spcBef>
                <a:defRPr/>
              </a:pPr>
              <a:t>‹#›</a:t>
            </a:fld>
            <a:endParaRPr lang="en-US" sz="1400" smtClean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110" name="Text Box 86"/>
          <p:cNvSpPr txBox="1">
            <a:spLocks noChangeArrowheads="1"/>
          </p:cNvSpPr>
          <p:nvPr/>
        </p:nvSpPr>
        <p:spPr bwMode="auto">
          <a:xfrm>
            <a:off x="685800" y="228600"/>
            <a:ext cx="5600712" cy="34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lnSpc>
                <a:spcPts val="1800"/>
              </a:lnSpc>
              <a:defRPr/>
            </a:pPr>
            <a:r>
              <a:rPr lang="en-US" sz="1400" dirty="0" smtClean="0">
                <a:solidFill>
                  <a:schemeClr val="bg1"/>
                </a:solidFill>
                <a:latin typeface="Arial" charset="0"/>
              </a:rPr>
              <a:t>Lecture 13: </a:t>
            </a:r>
            <a:r>
              <a:rPr lang="en-US" sz="1400" baseline="0" dirty="0" smtClean="0">
                <a:solidFill>
                  <a:schemeClr val="bg1"/>
                </a:solidFill>
                <a:latin typeface="Arial" charset="0"/>
              </a:rPr>
              <a:t> Oligopoly</a:t>
            </a:r>
            <a:endParaRPr lang="en-US" sz="1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34" name="Rectangle 60"/>
          <p:cNvSpPr>
            <a:spLocks noChangeArrowheads="1"/>
          </p:cNvSpPr>
          <p:nvPr/>
        </p:nvSpPr>
        <p:spPr bwMode="auto">
          <a:xfrm>
            <a:off x="219075" y="228600"/>
            <a:ext cx="8686800" cy="6400800"/>
          </a:xfrm>
          <a:prstGeom prst="rect">
            <a:avLst/>
          </a:prstGeom>
          <a:noFill/>
          <a:ln w="9525">
            <a:solidFill>
              <a:srgbClr val="91A1B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31465C"/>
              </a:solidFill>
            </a:endParaRPr>
          </a:p>
        </p:txBody>
      </p:sp>
      <p:pic>
        <p:nvPicPr>
          <p:cNvPr id="12" name="Picture 11" descr="sth cross gre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43032" y="5562600"/>
            <a:ext cx="1043768" cy="715283"/>
          </a:xfrm>
          <a:prstGeom prst="rect">
            <a:avLst/>
          </a:prstGeom>
        </p:spPr>
      </p:pic>
      <p:sp>
        <p:nvSpPr>
          <p:cNvPr id="13" name="Text Box 86"/>
          <p:cNvSpPr txBox="1">
            <a:spLocks noChangeArrowheads="1"/>
          </p:cNvSpPr>
          <p:nvPr userDrawn="1"/>
        </p:nvSpPr>
        <p:spPr bwMode="auto">
          <a:xfrm>
            <a:off x="7358082" y="252390"/>
            <a:ext cx="1500198" cy="34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lnSpc>
                <a:spcPts val="1800"/>
              </a:lnSpc>
              <a:defRPr/>
            </a:pPr>
            <a:r>
              <a:rPr lang="en-US" sz="1400" i="1" dirty="0" smtClean="0">
                <a:solidFill>
                  <a:schemeClr val="bg1"/>
                </a:solidFill>
                <a:latin typeface="Arial" charset="0"/>
              </a:rPr>
              <a:t>Michael Cornish</a:t>
            </a:r>
            <a:r>
              <a:rPr lang="en-US" sz="1400" baseline="0" dirty="0" smtClean="0">
                <a:solidFill>
                  <a:schemeClr val="bg1"/>
                </a:solidFill>
                <a:latin typeface="Arial" charset="0"/>
              </a:rPr>
              <a:t>	</a:t>
            </a:r>
            <a:endParaRPr lang="en-US" sz="1400" dirty="0" smtClean="0">
              <a:solidFill>
                <a:schemeClr val="bg1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r"/>
  </p:transition>
  <p:txStyles>
    <p:titleStyle>
      <a:lvl1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+mj-lt"/>
          <a:ea typeface="ＭＳ Ｐゴシック" charset="-128"/>
          <a:cs typeface="+mj-cs"/>
        </a:defRPr>
      </a:lvl1pPr>
      <a:lvl2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  <a:ea typeface="ＭＳ Ｐゴシック" charset="-128"/>
        </a:defRPr>
      </a:lvl2pPr>
      <a:lvl3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  <a:ea typeface="ＭＳ Ｐゴシック" charset="-128"/>
        </a:defRPr>
      </a:lvl3pPr>
      <a:lvl4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  <a:ea typeface="ＭＳ Ｐゴシック" charset="-128"/>
        </a:defRPr>
      </a:lvl4pPr>
      <a:lvl5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  <a:ea typeface="ＭＳ Ｐゴシック" charset="-128"/>
        </a:defRPr>
      </a:lvl5pPr>
      <a:lvl6pPr marL="4572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</a:defRPr>
      </a:lvl6pPr>
      <a:lvl7pPr marL="9144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</a:defRPr>
      </a:lvl7pPr>
      <a:lvl8pPr marL="13716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</a:defRPr>
      </a:lvl8pPr>
      <a:lvl9pPr marL="18288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rgbClr val="4D4A46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–"/>
        <a:defRPr sz="1400">
          <a:solidFill>
            <a:srgbClr val="4D4A46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rgbClr val="4D4A46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–"/>
        <a:defRPr sz="1400">
          <a:solidFill>
            <a:srgbClr val="4D4A46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Principles of Microeconomics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648200"/>
            <a:ext cx="5544616" cy="352436"/>
          </a:xfrm>
          <a:noFill/>
        </p:spPr>
        <p:txBody>
          <a:bodyPr/>
          <a:lstStyle/>
          <a:p>
            <a:r>
              <a:rPr lang="en-AU" sz="2000" b="1" dirty="0" smtClean="0"/>
              <a:t>Lecture 13:  Oligopoly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146176" y="762000"/>
            <a:ext cx="4292600" cy="4837113"/>
            <a:chOff x="1606" y="770"/>
            <a:chExt cx="2704" cy="3047"/>
          </a:xfrm>
        </p:grpSpPr>
        <p:sp>
          <p:nvSpPr>
            <p:cNvPr id="42009" name="Line 6"/>
            <p:cNvSpPr>
              <a:spLocks noChangeShapeType="1"/>
            </p:cNvSpPr>
            <p:nvPr/>
          </p:nvSpPr>
          <p:spPr bwMode="auto">
            <a:xfrm>
              <a:off x="1606" y="770"/>
              <a:ext cx="0" cy="3047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42010" name="Line 7"/>
            <p:cNvSpPr>
              <a:spLocks noChangeShapeType="1"/>
            </p:cNvSpPr>
            <p:nvPr/>
          </p:nvSpPr>
          <p:spPr bwMode="auto">
            <a:xfrm>
              <a:off x="1616" y="3817"/>
              <a:ext cx="2694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676401" y="1049338"/>
            <a:ext cx="3719513" cy="4778375"/>
            <a:chOff x="1822" y="982"/>
            <a:chExt cx="2343" cy="3010"/>
          </a:xfrm>
        </p:grpSpPr>
        <p:sp>
          <p:nvSpPr>
            <p:cNvPr id="42007" name="Line 9"/>
            <p:cNvSpPr>
              <a:spLocks noChangeShapeType="1"/>
            </p:cNvSpPr>
            <p:nvPr/>
          </p:nvSpPr>
          <p:spPr bwMode="auto">
            <a:xfrm>
              <a:off x="2022" y="982"/>
              <a:ext cx="2143" cy="2597"/>
            </a:xfrm>
            <a:prstGeom prst="line">
              <a:avLst/>
            </a:prstGeom>
            <a:noFill/>
            <a:ln w="57150">
              <a:solidFill>
                <a:srgbClr val="FC012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42008" name="Line 10"/>
            <p:cNvSpPr>
              <a:spLocks noChangeShapeType="1"/>
            </p:cNvSpPr>
            <p:nvPr/>
          </p:nvSpPr>
          <p:spPr bwMode="auto">
            <a:xfrm>
              <a:off x="1822" y="1089"/>
              <a:ext cx="1197" cy="2903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635376" y="4903788"/>
            <a:ext cx="2616200" cy="1152525"/>
            <a:chOff x="3089" y="3475"/>
            <a:chExt cx="1648" cy="726"/>
          </a:xfrm>
        </p:grpSpPr>
        <p:sp>
          <p:nvSpPr>
            <p:cNvPr id="42005" name="Rectangle 12"/>
            <p:cNvSpPr>
              <a:spLocks noChangeArrowheads="1"/>
            </p:cNvSpPr>
            <p:nvPr/>
          </p:nvSpPr>
          <p:spPr bwMode="auto">
            <a:xfrm>
              <a:off x="4222" y="3475"/>
              <a:ext cx="515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  <a:latin typeface="Arial" charset="0"/>
                </a:rPr>
                <a:t>D</a:t>
              </a:r>
              <a:r>
                <a:rPr lang="en-US" sz="2800" baseline="-25000" dirty="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42006" name="Rectangle 13"/>
            <p:cNvSpPr>
              <a:spLocks noChangeArrowheads="1"/>
            </p:cNvSpPr>
            <p:nvPr/>
          </p:nvSpPr>
          <p:spPr bwMode="auto">
            <a:xfrm>
              <a:off x="3089" y="3876"/>
              <a:ext cx="567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  <a:latin typeface="Arial" charset="0"/>
                </a:rPr>
                <a:t>MR</a:t>
              </a:r>
              <a:r>
                <a:rPr lang="en-US" sz="2800" baseline="-2500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2660526" y="2203450"/>
            <a:ext cx="4438650" cy="2597150"/>
            <a:chOff x="1796" y="1756"/>
            <a:chExt cx="2796" cy="1636"/>
          </a:xfrm>
        </p:grpSpPr>
        <p:sp>
          <p:nvSpPr>
            <p:cNvPr id="42003" name="Line 16"/>
            <p:cNvSpPr>
              <a:spLocks noChangeShapeType="1"/>
            </p:cNvSpPr>
            <p:nvPr/>
          </p:nvSpPr>
          <p:spPr bwMode="auto">
            <a:xfrm>
              <a:off x="1836" y="1756"/>
              <a:ext cx="2756" cy="809"/>
            </a:xfrm>
            <a:prstGeom prst="line">
              <a:avLst/>
            </a:prstGeom>
            <a:noFill/>
            <a:ln w="57150">
              <a:solidFill>
                <a:srgbClr val="FFC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42004" name="Line 17"/>
            <p:cNvSpPr>
              <a:spLocks noChangeShapeType="1"/>
            </p:cNvSpPr>
            <p:nvPr/>
          </p:nvSpPr>
          <p:spPr bwMode="auto">
            <a:xfrm>
              <a:off x="1796" y="1956"/>
              <a:ext cx="2783" cy="14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7154739" y="3429000"/>
            <a:ext cx="901700" cy="1776413"/>
            <a:chOff x="4643" y="2505"/>
            <a:chExt cx="568" cy="1119"/>
          </a:xfrm>
        </p:grpSpPr>
        <p:sp>
          <p:nvSpPr>
            <p:cNvPr id="42001" name="Rectangle 19"/>
            <p:cNvSpPr>
              <a:spLocks noChangeArrowheads="1"/>
            </p:cNvSpPr>
            <p:nvPr/>
          </p:nvSpPr>
          <p:spPr bwMode="auto">
            <a:xfrm>
              <a:off x="4644" y="3299"/>
              <a:ext cx="567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  <a:latin typeface="Arial" charset="0"/>
                </a:rPr>
                <a:t>MR</a:t>
              </a:r>
              <a:r>
                <a:rPr lang="en-US" sz="2800" baseline="-25000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42002" name="Rectangle 20"/>
            <p:cNvSpPr>
              <a:spLocks noChangeArrowheads="1"/>
            </p:cNvSpPr>
            <p:nvPr/>
          </p:nvSpPr>
          <p:spPr bwMode="auto">
            <a:xfrm>
              <a:off x="4643" y="2505"/>
              <a:ext cx="515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  <a:latin typeface="Arial" charset="0"/>
                </a:rPr>
                <a:t>D</a:t>
              </a:r>
              <a:r>
                <a:rPr lang="en-US" sz="2800" baseline="-25000" dirty="0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41996" name="Rectangle 27"/>
          <p:cNvSpPr>
            <a:spLocks noChangeArrowheads="1"/>
          </p:cNvSpPr>
          <p:nvPr/>
        </p:nvSpPr>
        <p:spPr bwMode="auto">
          <a:xfrm>
            <a:off x="5046366" y="1314450"/>
            <a:ext cx="3068983" cy="4591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dirty="0">
                <a:latin typeface="Arial" charset="0"/>
              </a:rPr>
              <a:t>Effectively creating</a:t>
            </a:r>
            <a:r>
              <a:rPr lang="en-US" dirty="0" smtClean="0">
                <a:latin typeface="Arial" charset="0"/>
              </a:rPr>
              <a:t>…</a:t>
            </a:r>
            <a:endParaRPr lang="en-US" dirty="0">
              <a:latin typeface="Arial" charset="0"/>
            </a:endParaRPr>
          </a:p>
        </p:txBody>
      </p: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2556189" y="2205366"/>
            <a:ext cx="3760478" cy="2952749"/>
            <a:chOff x="1710" y="1788"/>
            <a:chExt cx="2374" cy="1805"/>
          </a:xfrm>
        </p:grpSpPr>
        <p:sp>
          <p:nvSpPr>
            <p:cNvPr id="41999" name="Line 29"/>
            <p:cNvSpPr>
              <a:spLocks noChangeShapeType="1"/>
            </p:cNvSpPr>
            <p:nvPr/>
          </p:nvSpPr>
          <p:spPr bwMode="auto">
            <a:xfrm>
              <a:off x="1710" y="1788"/>
              <a:ext cx="1091" cy="308"/>
            </a:xfrm>
            <a:prstGeom prst="line">
              <a:avLst/>
            </a:prstGeom>
            <a:noFill/>
            <a:ln w="57150">
              <a:solidFill>
                <a:srgbClr val="3333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42000" name="Line 30"/>
            <p:cNvSpPr>
              <a:spLocks noChangeShapeType="1"/>
            </p:cNvSpPr>
            <p:nvPr/>
          </p:nvSpPr>
          <p:spPr bwMode="auto">
            <a:xfrm>
              <a:off x="2811" y="2096"/>
              <a:ext cx="1273" cy="1497"/>
            </a:xfrm>
            <a:prstGeom prst="line">
              <a:avLst/>
            </a:prstGeom>
            <a:noFill/>
            <a:ln w="57150">
              <a:solidFill>
                <a:srgbClr val="3333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41998" name="AutoShape 31"/>
          <p:cNvSpPr>
            <a:spLocks noChangeArrowheads="1"/>
          </p:cNvSpPr>
          <p:nvPr/>
        </p:nvSpPr>
        <p:spPr bwMode="auto">
          <a:xfrm>
            <a:off x="4279776" y="2590800"/>
            <a:ext cx="228600" cy="2286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1619672" y="836712"/>
            <a:ext cx="43021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" charset="0"/>
              </a:rPr>
              <a:t>P</a:t>
            </a: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6156176" y="5589240"/>
            <a:ext cx="461666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" charset="0"/>
              </a:rPr>
              <a:t>Q</a:t>
            </a:r>
          </a:p>
        </p:txBody>
      </p:sp>
      <p:sp>
        <p:nvSpPr>
          <p:cNvPr id="29" name="Rectangle 20"/>
          <p:cNvSpPr>
            <a:spLocks noChangeArrowheads="1"/>
          </p:cNvSpPr>
          <p:nvPr/>
        </p:nvSpPr>
        <p:spPr bwMode="auto">
          <a:xfrm>
            <a:off x="4788024" y="4581128"/>
            <a:ext cx="1321619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r>
              <a:rPr lang="en-US" sz="2800" b="1" dirty="0" smtClean="0">
                <a:solidFill>
                  <a:srgbClr val="3333FF"/>
                </a:solidFill>
                <a:latin typeface="Arial" charset="0"/>
              </a:rPr>
              <a:t>D</a:t>
            </a:r>
            <a:r>
              <a:rPr lang="en-US" sz="2800" b="1" baseline="-25000" dirty="0" smtClean="0">
                <a:solidFill>
                  <a:srgbClr val="3333FF"/>
                </a:solidFill>
                <a:latin typeface="Arial" charset="0"/>
              </a:rPr>
              <a:t>Market</a:t>
            </a:r>
            <a:endParaRPr lang="en-US" sz="2800" b="1" baseline="-25000" dirty="0">
              <a:solidFill>
                <a:srgbClr val="3333FF"/>
              </a:solidFill>
              <a:latin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31"/>
          <p:cNvSpPr>
            <a:spLocks noChangeShapeType="1"/>
          </p:cNvSpPr>
          <p:nvPr/>
        </p:nvSpPr>
        <p:spPr bwMode="auto">
          <a:xfrm flipH="1">
            <a:off x="2195736" y="2747420"/>
            <a:ext cx="2016224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grpSp>
        <p:nvGrpSpPr>
          <p:cNvPr id="31" name="Group 28"/>
          <p:cNvGrpSpPr>
            <a:grpSpLocks/>
          </p:cNvGrpSpPr>
          <p:nvPr/>
        </p:nvGrpSpPr>
        <p:grpSpPr bwMode="auto">
          <a:xfrm>
            <a:off x="2479189" y="2224616"/>
            <a:ext cx="3760478" cy="2952749"/>
            <a:chOff x="1710" y="1788"/>
            <a:chExt cx="2374" cy="1805"/>
          </a:xfrm>
        </p:grpSpPr>
        <p:sp>
          <p:nvSpPr>
            <p:cNvPr id="32" name="Line 29"/>
            <p:cNvSpPr>
              <a:spLocks noChangeShapeType="1"/>
            </p:cNvSpPr>
            <p:nvPr/>
          </p:nvSpPr>
          <p:spPr bwMode="auto">
            <a:xfrm>
              <a:off x="1710" y="1788"/>
              <a:ext cx="1091" cy="308"/>
            </a:xfrm>
            <a:prstGeom prst="line">
              <a:avLst/>
            </a:prstGeom>
            <a:noFill/>
            <a:ln w="57150">
              <a:solidFill>
                <a:srgbClr val="3333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34" name="Line 30"/>
            <p:cNvSpPr>
              <a:spLocks noChangeShapeType="1"/>
            </p:cNvSpPr>
            <p:nvPr/>
          </p:nvSpPr>
          <p:spPr bwMode="auto">
            <a:xfrm>
              <a:off x="2811" y="2096"/>
              <a:ext cx="1273" cy="1497"/>
            </a:xfrm>
            <a:prstGeom prst="line">
              <a:avLst/>
            </a:prstGeom>
            <a:noFill/>
            <a:ln w="57150">
              <a:solidFill>
                <a:srgbClr val="3333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43013" name="Rectangle 3"/>
          <p:cNvSpPr>
            <a:spLocks noChangeArrowheads="1"/>
          </p:cNvSpPr>
          <p:nvPr/>
        </p:nvSpPr>
        <p:spPr bwMode="auto">
          <a:xfrm>
            <a:off x="1619672" y="836712"/>
            <a:ext cx="43021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" charset="0"/>
              </a:rPr>
              <a:t>P</a:t>
            </a:r>
          </a:p>
        </p:txBody>
      </p:sp>
      <p:sp>
        <p:nvSpPr>
          <p:cNvPr id="43014" name="Rectangle 4"/>
          <p:cNvSpPr>
            <a:spLocks noChangeArrowheads="1"/>
          </p:cNvSpPr>
          <p:nvPr/>
        </p:nvSpPr>
        <p:spPr bwMode="auto">
          <a:xfrm>
            <a:off x="6156176" y="5589240"/>
            <a:ext cx="461666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" charset="0"/>
              </a:rPr>
              <a:t>Q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146176" y="762000"/>
            <a:ext cx="4292600" cy="4837113"/>
            <a:chOff x="1606" y="770"/>
            <a:chExt cx="2704" cy="3047"/>
          </a:xfrm>
        </p:grpSpPr>
        <p:sp>
          <p:nvSpPr>
            <p:cNvPr id="43039" name="Line 6"/>
            <p:cNvSpPr>
              <a:spLocks noChangeShapeType="1"/>
            </p:cNvSpPr>
            <p:nvPr/>
          </p:nvSpPr>
          <p:spPr bwMode="auto">
            <a:xfrm>
              <a:off x="1606" y="770"/>
              <a:ext cx="0" cy="3047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43040" name="Line 7"/>
            <p:cNvSpPr>
              <a:spLocks noChangeShapeType="1"/>
            </p:cNvSpPr>
            <p:nvPr/>
          </p:nvSpPr>
          <p:spPr bwMode="auto">
            <a:xfrm>
              <a:off x="1616" y="3817"/>
              <a:ext cx="2694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556002" y="4903790"/>
            <a:ext cx="3113088" cy="1201738"/>
            <a:chOff x="3167" y="3475"/>
            <a:chExt cx="1961" cy="757"/>
          </a:xfrm>
        </p:grpSpPr>
        <p:sp>
          <p:nvSpPr>
            <p:cNvPr id="43037" name="Rectangle 12"/>
            <p:cNvSpPr>
              <a:spLocks noChangeArrowheads="1"/>
            </p:cNvSpPr>
            <p:nvPr/>
          </p:nvSpPr>
          <p:spPr bwMode="auto">
            <a:xfrm>
              <a:off x="4222" y="3475"/>
              <a:ext cx="906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r>
                <a:rPr lang="en-US" sz="2800" b="1" dirty="0" smtClean="0">
                  <a:solidFill>
                    <a:srgbClr val="3333FF"/>
                  </a:solidFill>
                  <a:latin typeface="Arial" charset="0"/>
                </a:rPr>
                <a:t>D</a:t>
              </a:r>
              <a:r>
                <a:rPr lang="en-US" sz="2800" b="1" baseline="-25000" dirty="0" smtClean="0">
                  <a:solidFill>
                    <a:srgbClr val="3333FF"/>
                  </a:solidFill>
                  <a:latin typeface="Arial" charset="0"/>
                </a:rPr>
                <a:t>Market</a:t>
              </a:r>
              <a:endParaRPr lang="en-US" sz="2800" b="1" baseline="-25000" dirty="0">
                <a:solidFill>
                  <a:srgbClr val="3333FF"/>
                </a:solidFill>
                <a:latin typeface="Arial" charset="0"/>
              </a:endParaRPr>
            </a:p>
          </p:txBody>
        </p:sp>
        <p:sp>
          <p:nvSpPr>
            <p:cNvPr id="43038" name="Rectangle 13"/>
            <p:cNvSpPr>
              <a:spLocks noChangeArrowheads="1"/>
            </p:cNvSpPr>
            <p:nvPr/>
          </p:nvSpPr>
          <p:spPr bwMode="auto">
            <a:xfrm>
              <a:off x="3167" y="3907"/>
              <a:ext cx="567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  <a:latin typeface="Arial" charset="0"/>
                </a:rPr>
                <a:t>MR</a:t>
              </a:r>
              <a:r>
                <a:rPr lang="en-US" sz="2800" baseline="-25000" dirty="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</p:grpSp>
      <p:sp>
        <p:nvSpPr>
          <p:cNvPr id="43017" name="Rectangle 21"/>
          <p:cNvSpPr>
            <a:spLocks noChangeArrowheads="1"/>
          </p:cNvSpPr>
          <p:nvPr/>
        </p:nvSpPr>
        <p:spPr bwMode="auto">
          <a:xfrm>
            <a:off x="4788024" y="980728"/>
            <a:ext cx="3760646" cy="4591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2400" dirty="0" smtClean="0">
                <a:latin typeface="Arial" charset="0"/>
              </a:rPr>
              <a:t>…a </a:t>
            </a:r>
            <a:r>
              <a:rPr lang="en-US" sz="2400" dirty="0">
                <a:latin typeface="Arial" charset="0"/>
              </a:rPr>
              <a:t>kinked demand </a:t>
            </a:r>
            <a:r>
              <a:rPr lang="en-US" sz="2400" dirty="0" smtClean="0">
                <a:latin typeface="Arial" charset="0"/>
              </a:rPr>
              <a:t>curve!</a:t>
            </a:r>
            <a:endParaRPr lang="en-US" sz="3200" dirty="0">
              <a:latin typeface="Arial" charset="0"/>
            </a:endParaRPr>
          </a:p>
        </p:txBody>
      </p:sp>
      <p:pic>
        <p:nvPicPr>
          <p:cNvPr id="43019" name="Picture 2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776" y="3462508"/>
            <a:ext cx="3281363" cy="173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3020" name="Picture 26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1760" y="1916832"/>
            <a:ext cx="3281362" cy="173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3021" name="Line 31"/>
          <p:cNvSpPr>
            <a:spLocks noChangeShapeType="1"/>
          </p:cNvSpPr>
          <p:nvPr/>
        </p:nvSpPr>
        <p:spPr bwMode="auto">
          <a:xfrm flipH="1">
            <a:off x="4203576" y="2780928"/>
            <a:ext cx="8384" cy="2808312"/>
          </a:xfrm>
          <a:prstGeom prst="line">
            <a:avLst/>
          </a:prstGeom>
          <a:noFill/>
          <a:ln w="2540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43022" name="Oval 32"/>
          <p:cNvSpPr>
            <a:spLocks noChangeArrowheads="1"/>
          </p:cNvSpPr>
          <p:nvPr/>
        </p:nvSpPr>
        <p:spPr bwMode="auto">
          <a:xfrm>
            <a:off x="4127376" y="2667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43024" name="Text Box 34"/>
          <p:cNvSpPr txBox="1">
            <a:spLocks noChangeArrowheads="1"/>
          </p:cNvSpPr>
          <p:nvPr/>
        </p:nvSpPr>
        <p:spPr bwMode="auto">
          <a:xfrm>
            <a:off x="1619672" y="2564904"/>
            <a:ext cx="5100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2400" b="1" dirty="0" smtClean="0">
                <a:solidFill>
                  <a:srgbClr val="CC3300"/>
                </a:solidFill>
                <a:latin typeface="Arial" charset="0"/>
              </a:rPr>
              <a:t>P*</a:t>
            </a:r>
            <a:endParaRPr lang="en-AU" sz="2400" dirty="0">
              <a:solidFill>
                <a:srgbClr val="CC3300"/>
              </a:solidFill>
            </a:endParaRPr>
          </a:p>
        </p:txBody>
      </p:sp>
      <p:sp>
        <p:nvSpPr>
          <p:cNvPr id="43026" name="Text Box 36"/>
          <p:cNvSpPr txBox="1">
            <a:spLocks noChangeArrowheads="1"/>
          </p:cNvSpPr>
          <p:nvPr/>
        </p:nvSpPr>
        <p:spPr bwMode="auto">
          <a:xfrm>
            <a:off x="3877321" y="5559644"/>
            <a:ext cx="5437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2400" b="1" dirty="0" smtClean="0">
                <a:solidFill>
                  <a:srgbClr val="CC3300"/>
                </a:solidFill>
                <a:latin typeface="Arial" charset="0"/>
              </a:rPr>
              <a:t>Q*</a:t>
            </a:r>
            <a:endParaRPr lang="en-AU" sz="2400" b="1" dirty="0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43028" name="Line 38"/>
          <p:cNvSpPr>
            <a:spLocks noChangeShapeType="1"/>
          </p:cNvSpPr>
          <p:nvPr/>
        </p:nvSpPr>
        <p:spPr bwMode="auto">
          <a:xfrm>
            <a:off x="4228894" y="4960418"/>
            <a:ext cx="343106" cy="844846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5579945" y="1773241"/>
            <a:ext cx="1116014" cy="2027240"/>
            <a:chOff x="3824" y="1357"/>
            <a:chExt cx="703" cy="1277"/>
          </a:xfrm>
        </p:grpSpPr>
        <p:sp>
          <p:nvSpPr>
            <p:cNvPr id="43033" name="Rectangle 41"/>
            <p:cNvSpPr>
              <a:spLocks noChangeArrowheads="1"/>
            </p:cNvSpPr>
            <p:nvPr/>
          </p:nvSpPr>
          <p:spPr bwMode="auto">
            <a:xfrm>
              <a:off x="3960" y="2309"/>
              <a:ext cx="567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  <a:latin typeface="Arial" charset="0"/>
                </a:rPr>
                <a:t>MC</a:t>
              </a:r>
              <a:r>
                <a:rPr lang="en-US" sz="2800" baseline="-25000" dirty="0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43034" name="Rectangle 42"/>
            <p:cNvSpPr>
              <a:spLocks noChangeArrowheads="1"/>
            </p:cNvSpPr>
            <p:nvPr/>
          </p:nvSpPr>
          <p:spPr bwMode="auto">
            <a:xfrm>
              <a:off x="3824" y="1357"/>
              <a:ext cx="567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  <a:latin typeface="Arial" charset="0"/>
                </a:rPr>
                <a:t>MC</a:t>
              </a:r>
              <a:r>
                <a:rPr lang="en-US" sz="2800" baseline="-25000" dirty="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</p:grpSp>
      <p:sp>
        <p:nvSpPr>
          <p:cNvPr id="43031" name="Rectangle 43"/>
          <p:cNvSpPr>
            <a:spLocks noChangeArrowheads="1"/>
          </p:cNvSpPr>
          <p:nvPr/>
        </p:nvSpPr>
        <p:spPr bwMode="auto">
          <a:xfrm>
            <a:off x="2289051" y="2743200"/>
            <a:ext cx="90011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Arial" charset="0"/>
              </a:rPr>
              <a:t>MR</a:t>
            </a:r>
            <a:r>
              <a:rPr lang="en-US" sz="2800" baseline="-2500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43032" name="Line 44"/>
          <p:cNvSpPr>
            <a:spLocks noChangeShapeType="1"/>
          </p:cNvSpPr>
          <p:nvPr/>
        </p:nvSpPr>
        <p:spPr bwMode="auto">
          <a:xfrm>
            <a:off x="2603376" y="2514600"/>
            <a:ext cx="1608584" cy="842392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43023" name="Oval 33"/>
          <p:cNvSpPr>
            <a:spLocks noChangeArrowheads="1"/>
          </p:cNvSpPr>
          <p:nvPr/>
        </p:nvSpPr>
        <p:spPr bwMode="auto">
          <a:xfrm>
            <a:off x="4139952" y="328498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43027" name="Oval 37"/>
          <p:cNvSpPr>
            <a:spLocks noChangeArrowheads="1"/>
          </p:cNvSpPr>
          <p:nvPr/>
        </p:nvSpPr>
        <p:spPr bwMode="auto">
          <a:xfrm>
            <a:off x="4137001" y="489428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Oligopoly: Dominant Firm Model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818" y="1700808"/>
            <a:ext cx="7714482" cy="32623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200" dirty="0" smtClean="0"/>
              <a:t>A </a:t>
            </a:r>
            <a:r>
              <a:rPr lang="en-US" sz="2200" b="1" dirty="0" smtClean="0"/>
              <a:t>dominant firm oligopoly</a:t>
            </a:r>
            <a:r>
              <a:rPr lang="en-US" sz="2200" dirty="0" smtClean="0"/>
              <a:t> is where one firm is dominant in the market because they have a big cost advantage over their smaller competitors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The small competitors are price-takers</a:t>
            </a:r>
          </a:p>
          <a:p>
            <a:pPr lvl="1">
              <a:lnSpc>
                <a:spcPct val="150000"/>
              </a:lnSpc>
            </a:pPr>
            <a:r>
              <a:rPr lang="en-US" sz="2100" dirty="0" smtClean="0"/>
              <a:t>Often called the ‘</a:t>
            </a:r>
            <a:r>
              <a:rPr lang="en-US" sz="2100" b="1" dirty="0" smtClean="0"/>
              <a:t>competitive fringe</a:t>
            </a:r>
            <a:r>
              <a:rPr lang="en-US" sz="2100" dirty="0" smtClean="0"/>
              <a:t>’</a:t>
            </a:r>
          </a:p>
          <a:p>
            <a:pPr>
              <a:lnSpc>
                <a:spcPct val="150000"/>
              </a:lnSpc>
            </a:pPr>
            <a:r>
              <a:rPr lang="en-AU" sz="2200" dirty="0" smtClean="0"/>
              <a:t>The dominant firm sets the market price as if it were a monopoly</a:t>
            </a:r>
          </a:p>
          <a:p>
            <a:pPr lvl="1">
              <a:lnSpc>
                <a:spcPct val="150000"/>
              </a:lnSpc>
            </a:pPr>
            <a:r>
              <a:rPr lang="en-AU" sz="2100" dirty="0" smtClean="0"/>
              <a:t>The competitive fringe must then adopt this price!</a:t>
            </a:r>
          </a:p>
          <a:p>
            <a:pPr eaLnBrk="1" hangingPunct="1">
              <a:lnSpc>
                <a:spcPct val="150000"/>
              </a:lnSpc>
            </a:pPr>
            <a:endParaRPr lang="en-US" sz="2000" dirty="0" smtClean="0"/>
          </a:p>
          <a:p>
            <a:pPr eaLnBrk="1" hangingPunct="1">
              <a:lnSpc>
                <a:spcPct val="150000"/>
              </a:lnSpc>
            </a:pPr>
            <a:endParaRPr lang="en-US" sz="2000" dirty="0" smtClean="0"/>
          </a:p>
          <a:p>
            <a:pPr eaLnBrk="1" hangingPunct="1">
              <a:lnSpc>
                <a:spcPct val="150000"/>
              </a:lnSpc>
            </a:pPr>
            <a:endParaRPr lang="en-US" sz="2000" dirty="0" smtClean="0"/>
          </a:p>
          <a:p>
            <a:pPr eaLnBrk="1" hangingPunct="1">
              <a:lnSpc>
                <a:spcPct val="150000"/>
              </a:lnSpc>
            </a:pPr>
            <a:endParaRPr lang="en-US" sz="20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908720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Oligopoly: Dominant Firm Model</a:t>
            </a:r>
            <a:endParaRPr lang="en-US" dirty="0" smtClean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895" y="1311892"/>
            <a:ext cx="5472608" cy="531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5364088" y="1484784"/>
            <a:ext cx="3456384" cy="3629199"/>
          </a:xfrm>
          <a:prstGeom prst="rect">
            <a:avLst/>
          </a:prstGeom>
          <a:solidFill>
            <a:srgbClr val="FFFFCC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/>
            <a:r>
              <a:rPr lang="en-US" dirty="0" smtClean="0">
                <a:latin typeface="Arial" charset="0"/>
              </a:rPr>
              <a:t>The dominant firm faces a D curve </a:t>
            </a:r>
            <a:r>
              <a:rPr lang="en-US" dirty="0" smtClean="0">
                <a:latin typeface="Arial" charset="0"/>
              </a:rPr>
              <a:t>(‘XD</a:t>
            </a:r>
            <a:r>
              <a:rPr lang="en-US" dirty="0" smtClean="0">
                <a:latin typeface="Arial" charset="0"/>
              </a:rPr>
              <a:t>’) equal to the market D curve </a:t>
            </a:r>
            <a:r>
              <a:rPr lang="en-US" b="1" i="1" dirty="0" smtClean="0">
                <a:latin typeface="Arial" charset="0"/>
              </a:rPr>
              <a:t>minus</a:t>
            </a:r>
            <a:r>
              <a:rPr lang="en-US" dirty="0" smtClean="0">
                <a:latin typeface="Arial" charset="0"/>
              </a:rPr>
              <a:t> the supply curve of the competitive fringe </a:t>
            </a:r>
            <a:r>
              <a:rPr lang="en-US" sz="2000" dirty="0" smtClean="0">
                <a:latin typeface="Arial" charset="0"/>
              </a:rPr>
              <a:t>(</a:t>
            </a:r>
            <a:r>
              <a:rPr lang="en-US" sz="2000" i="1" dirty="0" smtClean="0">
                <a:latin typeface="Arial" charset="0"/>
              </a:rPr>
              <a:t>see next slide</a:t>
            </a:r>
            <a:r>
              <a:rPr lang="en-US" sz="2000" dirty="0" smtClean="0">
                <a:latin typeface="Arial" charset="0"/>
              </a:rPr>
              <a:t>)</a:t>
            </a:r>
            <a:endParaRPr lang="en-US" dirty="0" smtClean="0">
              <a:latin typeface="Arial" charset="0"/>
            </a:endParaRPr>
          </a:p>
          <a:p>
            <a:pPr algn="ctr"/>
            <a:endParaRPr lang="en-US" sz="1000" dirty="0" smtClean="0">
              <a:latin typeface="Arial" charset="0"/>
            </a:endParaRPr>
          </a:p>
          <a:p>
            <a:pPr algn="ctr"/>
            <a:r>
              <a:rPr lang="en-US" dirty="0" smtClean="0">
                <a:latin typeface="Arial" charset="0"/>
              </a:rPr>
              <a:t>The dominant firm then sets its price just like a monopoly would…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76470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Oligopoly: Dominant Firm Model</a:t>
            </a:r>
            <a:endParaRPr lang="en-US" dirty="0" smtClean="0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268760"/>
            <a:ext cx="5794719" cy="497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5580112" y="1412776"/>
            <a:ext cx="3240360" cy="3998531"/>
          </a:xfrm>
          <a:prstGeom prst="rect">
            <a:avLst/>
          </a:prstGeom>
          <a:solidFill>
            <a:srgbClr val="FFFFCC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/>
            <a:r>
              <a:rPr lang="en-US" sz="2400" dirty="0" smtClean="0">
                <a:latin typeface="Arial" charset="0"/>
              </a:rPr>
              <a:t>The competitive fringe </a:t>
            </a:r>
          </a:p>
          <a:p>
            <a:pPr algn="ctr"/>
            <a:r>
              <a:rPr lang="en-US" sz="2200" dirty="0" smtClean="0">
                <a:latin typeface="Arial" charset="0"/>
              </a:rPr>
              <a:t>(in this case, ‘S</a:t>
            </a:r>
            <a:r>
              <a:rPr lang="en-US" sz="2200" baseline="-25000" dirty="0" smtClean="0">
                <a:latin typeface="Arial" charset="0"/>
              </a:rPr>
              <a:t>10</a:t>
            </a:r>
            <a:r>
              <a:rPr lang="en-US" sz="2200" dirty="0" smtClean="0">
                <a:latin typeface="Arial" charset="0"/>
              </a:rPr>
              <a:t>’, </a:t>
            </a:r>
            <a:r>
              <a:rPr lang="en-US" sz="2200" dirty="0" smtClean="0">
                <a:latin typeface="Arial" charset="0"/>
              </a:rPr>
              <a:t>which means ‘ten </a:t>
            </a:r>
            <a:r>
              <a:rPr lang="en-US" sz="2200" dirty="0" smtClean="0">
                <a:latin typeface="Arial" charset="0"/>
              </a:rPr>
              <a:t>firms</a:t>
            </a:r>
            <a:r>
              <a:rPr lang="en-US" sz="2200" dirty="0" smtClean="0">
                <a:latin typeface="Arial" charset="0"/>
              </a:rPr>
              <a:t>’ – but it could be many more than ten in other examples!) </a:t>
            </a:r>
            <a:endParaRPr lang="en-US" sz="2200" dirty="0" smtClean="0">
              <a:latin typeface="Arial" charset="0"/>
            </a:endParaRPr>
          </a:p>
          <a:p>
            <a:pPr algn="ctr"/>
            <a:r>
              <a:rPr lang="en-US" sz="2400" dirty="0" smtClean="0">
                <a:latin typeface="Arial" charset="0"/>
              </a:rPr>
              <a:t>then supplies the remaining quantity demanded at the price set by the dominant firm</a:t>
            </a:r>
            <a:endParaRPr lang="en-US" sz="3200" dirty="0">
              <a:latin typeface="Arial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908720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Oligopoly: Dominant Firm Model</a:t>
            </a:r>
            <a:endParaRPr 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894" y="1504034"/>
            <a:ext cx="8662243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Oligopoly: Natural oligopolies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714488"/>
            <a:ext cx="6885408" cy="32623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200" dirty="0" smtClean="0"/>
              <a:t>“</a:t>
            </a:r>
            <a:r>
              <a:rPr lang="en-AU" sz="2200" i="1" dirty="0" smtClean="0"/>
              <a:t>An industry in which </a:t>
            </a:r>
            <a:r>
              <a:rPr lang="en-AU" sz="2200" i="1" dirty="0" smtClean="0"/>
              <a:t>production by a </a:t>
            </a:r>
            <a:r>
              <a:rPr lang="en-AU" sz="2200" b="1" i="1" dirty="0" smtClean="0"/>
              <a:t>greater number of firms</a:t>
            </a:r>
            <a:r>
              <a:rPr lang="en-AU" sz="2200" i="1" dirty="0" smtClean="0"/>
              <a:t> is </a:t>
            </a:r>
            <a:r>
              <a:rPr lang="en-AU" sz="2200" i="1" dirty="0" smtClean="0"/>
              <a:t>more costly than production by </a:t>
            </a:r>
            <a:r>
              <a:rPr lang="en-AU" sz="2200" i="1" dirty="0" smtClean="0"/>
              <a:t>the existing number of firms</a:t>
            </a:r>
            <a:r>
              <a:rPr lang="en-AU" sz="2200" dirty="0" smtClean="0"/>
              <a:t>”</a:t>
            </a:r>
            <a:endParaRPr lang="en-US" sz="2200" dirty="0" smtClean="0"/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Similar to natural monopoly, except with more firms!</a:t>
            </a:r>
          </a:p>
          <a:p>
            <a:pPr>
              <a:lnSpc>
                <a:spcPct val="150000"/>
              </a:lnSpc>
            </a:pPr>
            <a:endParaRPr lang="en-AU" sz="2000" dirty="0" smtClean="0"/>
          </a:p>
          <a:p>
            <a:pPr eaLnBrk="1" hangingPunct="1">
              <a:lnSpc>
                <a:spcPct val="150000"/>
              </a:lnSpc>
            </a:pPr>
            <a:endParaRPr lang="en-US" sz="2000" dirty="0" smtClean="0"/>
          </a:p>
          <a:p>
            <a:pPr eaLnBrk="1" hangingPunct="1">
              <a:lnSpc>
                <a:spcPct val="150000"/>
              </a:lnSpc>
            </a:pPr>
            <a:endParaRPr lang="en-US" sz="2000" dirty="0" smtClean="0"/>
          </a:p>
          <a:p>
            <a:pPr eaLnBrk="1" hangingPunct="1">
              <a:lnSpc>
                <a:spcPct val="150000"/>
              </a:lnSpc>
            </a:pPr>
            <a:endParaRPr lang="en-US" sz="2000" dirty="0" smtClean="0"/>
          </a:p>
          <a:p>
            <a:pPr eaLnBrk="1" hangingPunct="1">
              <a:lnSpc>
                <a:spcPct val="150000"/>
              </a:lnSpc>
            </a:pPr>
            <a:endParaRPr lang="en-US" sz="20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Oligopoly: Natural oligopolies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714488"/>
            <a:ext cx="6885408" cy="32623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200" dirty="0" smtClean="0"/>
              <a:t>Occurs where </a:t>
            </a:r>
            <a:r>
              <a:rPr lang="en-AU" sz="2200" dirty="0" smtClean="0"/>
              <a:t>the </a:t>
            </a:r>
            <a:r>
              <a:rPr lang="en-AU" sz="2200" dirty="0" smtClean="0"/>
              <a:t>existing </a:t>
            </a:r>
            <a:r>
              <a:rPr lang="en-AU" sz="2200" dirty="0" err="1" smtClean="0"/>
              <a:t>oligopolists</a:t>
            </a:r>
            <a:r>
              <a:rPr lang="en-AU" sz="2200" dirty="0" smtClean="0"/>
              <a:t> have an </a:t>
            </a:r>
            <a:r>
              <a:rPr lang="en-AU" sz="2200" dirty="0" smtClean="0"/>
              <a:t>overwhelming cost advantage over </a:t>
            </a:r>
            <a:r>
              <a:rPr lang="en-AU" sz="2200" dirty="0" smtClean="0"/>
              <a:t>potential </a:t>
            </a:r>
            <a:r>
              <a:rPr lang="en-AU" sz="2200" dirty="0" smtClean="0"/>
              <a:t>competitors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I.e. Usually there are huge fixed costs to overcome in order to enter the market!</a:t>
            </a:r>
          </a:p>
          <a:p>
            <a:pPr>
              <a:lnSpc>
                <a:spcPct val="150000"/>
              </a:lnSpc>
            </a:pPr>
            <a:endParaRPr lang="en-US" sz="2200" dirty="0" smtClean="0"/>
          </a:p>
          <a:p>
            <a:pPr>
              <a:lnSpc>
                <a:spcPct val="150000"/>
              </a:lnSpc>
            </a:pPr>
            <a:endParaRPr lang="en-AU" sz="2000" dirty="0" smtClean="0"/>
          </a:p>
          <a:p>
            <a:pPr eaLnBrk="1" hangingPunct="1">
              <a:lnSpc>
                <a:spcPct val="150000"/>
              </a:lnSpc>
            </a:pPr>
            <a:endParaRPr lang="en-US" sz="2000" dirty="0" smtClean="0"/>
          </a:p>
          <a:p>
            <a:pPr eaLnBrk="1" hangingPunct="1">
              <a:lnSpc>
                <a:spcPct val="150000"/>
              </a:lnSpc>
            </a:pPr>
            <a:endParaRPr lang="en-US" sz="2000" dirty="0" smtClean="0"/>
          </a:p>
          <a:p>
            <a:pPr eaLnBrk="1" hangingPunct="1">
              <a:lnSpc>
                <a:spcPct val="150000"/>
              </a:lnSpc>
            </a:pPr>
            <a:endParaRPr lang="en-US" sz="2000" dirty="0" smtClean="0"/>
          </a:p>
          <a:p>
            <a:pPr eaLnBrk="1" hangingPunct="1">
              <a:lnSpc>
                <a:spcPct val="150000"/>
              </a:lnSpc>
            </a:pPr>
            <a:endParaRPr lang="en-US" sz="20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620688"/>
            <a:ext cx="5832648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4"/>
          <p:cNvSpPr>
            <a:spLocks noChangeArrowheads="1"/>
          </p:cNvSpPr>
          <p:nvPr/>
        </p:nvSpPr>
        <p:spPr bwMode="auto">
          <a:xfrm>
            <a:off x="5220072" y="1484784"/>
            <a:ext cx="2160240" cy="1936428"/>
          </a:xfrm>
          <a:prstGeom prst="rect">
            <a:avLst/>
          </a:prstGeom>
          <a:solidFill>
            <a:srgbClr val="FFFFCC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/>
            <a:r>
              <a:rPr lang="en-US" sz="2400" dirty="0" smtClean="0">
                <a:latin typeface="Arial" charset="0"/>
              </a:rPr>
              <a:t>A natural oligopoly with two firms </a:t>
            </a:r>
          </a:p>
          <a:p>
            <a:pPr algn="ctr"/>
            <a:r>
              <a:rPr lang="en-US" sz="2400" dirty="0" smtClean="0">
                <a:latin typeface="Arial" charset="0"/>
              </a:rPr>
              <a:t>(a natural duopoly)</a:t>
            </a:r>
            <a:endParaRPr lang="en-US" sz="2200" dirty="0">
              <a:latin typeface="Arial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270" y="630313"/>
            <a:ext cx="5851898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5220072" y="1484784"/>
            <a:ext cx="2390522" cy="1536318"/>
          </a:xfrm>
          <a:prstGeom prst="rect">
            <a:avLst/>
          </a:prstGeom>
          <a:solidFill>
            <a:srgbClr val="FFFFCC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/>
            <a:r>
              <a:rPr lang="en-US" sz="2400" dirty="0" smtClean="0">
                <a:latin typeface="Arial" charset="0"/>
              </a:rPr>
              <a:t>A natural oligopoly with three firms</a:t>
            </a:r>
          </a:p>
          <a:p>
            <a:pPr algn="ctr"/>
            <a:r>
              <a:rPr lang="en-US" sz="2200" dirty="0" smtClean="0">
                <a:latin typeface="Arial" charset="0"/>
              </a:rPr>
              <a:t>(a ‘</a:t>
            </a:r>
            <a:r>
              <a:rPr lang="en-US" sz="2200" dirty="0" err="1" smtClean="0">
                <a:latin typeface="Arial" charset="0"/>
              </a:rPr>
              <a:t>triopoly</a:t>
            </a:r>
            <a:r>
              <a:rPr lang="en-US" sz="2200" dirty="0" smtClean="0">
                <a:latin typeface="Arial" charset="0"/>
              </a:rPr>
              <a:t>’? </a:t>
            </a:r>
            <a:r>
              <a:rPr lang="en-US" sz="2200" dirty="0" smtClean="0">
                <a:latin typeface="Arial" charset="0"/>
                <a:sym typeface="Wingdings" pitchFamily="2" charset="2"/>
              </a:rPr>
              <a:t>)</a:t>
            </a:r>
            <a:endParaRPr lang="en-US" sz="2200" dirty="0">
              <a:latin typeface="Arial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Overview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556792"/>
            <a:ext cx="6957416" cy="32623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/>
              <a:t>Introduction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Oligopoly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Kinked demand model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Dominant firm model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Natural oligopolies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Game theory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Cartels</a:t>
            </a:r>
          </a:p>
          <a:p>
            <a:pPr eaLnBrk="1" hangingPunct="1">
              <a:lnSpc>
                <a:spcPct val="150000"/>
              </a:lnSpc>
            </a:pPr>
            <a:endParaRPr lang="en-US" sz="2000" dirty="0" smtClean="0"/>
          </a:p>
          <a:p>
            <a:pPr eaLnBrk="1" hangingPunct="1">
              <a:lnSpc>
                <a:spcPct val="150000"/>
              </a:lnSpc>
            </a:pPr>
            <a:endParaRPr lang="en-US" sz="2000" dirty="0" smtClean="0"/>
          </a:p>
          <a:p>
            <a:pPr eaLnBrk="1" hangingPunct="1">
              <a:lnSpc>
                <a:spcPct val="150000"/>
              </a:lnSpc>
            </a:pPr>
            <a:endParaRPr lang="en-US" sz="20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Oligopoly: Game theory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714488"/>
            <a:ext cx="6885408" cy="32623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200" b="1" dirty="0" smtClean="0"/>
              <a:t>Game theory:</a:t>
            </a:r>
            <a:r>
              <a:rPr lang="en-US" sz="2200" dirty="0" smtClean="0"/>
              <a:t> 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The study of how people make decisions in situations where attaining their goals depends on their interactions with others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In economics? 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The study of the decisions of firms in industries where the profits of each firm strongly depends on its </a:t>
            </a:r>
            <a:r>
              <a:rPr lang="en-US" sz="2000" i="1" dirty="0" smtClean="0"/>
              <a:t>interactions</a:t>
            </a:r>
            <a:r>
              <a:rPr lang="en-US" sz="2000" dirty="0" smtClean="0"/>
              <a:t> </a:t>
            </a:r>
            <a:r>
              <a:rPr lang="en-US" sz="2000" i="1" dirty="0" smtClean="0"/>
              <a:t>with other firms</a:t>
            </a:r>
          </a:p>
          <a:p>
            <a:pPr>
              <a:lnSpc>
                <a:spcPct val="150000"/>
              </a:lnSpc>
            </a:pPr>
            <a:endParaRPr lang="en-AU" sz="2000" dirty="0" smtClean="0"/>
          </a:p>
          <a:p>
            <a:pPr eaLnBrk="1" hangingPunct="1">
              <a:lnSpc>
                <a:spcPct val="150000"/>
              </a:lnSpc>
            </a:pPr>
            <a:endParaRPr lang="en-US" sz="2000" dirty="0" smtClean="0"/>
          </a:p>
          <a:p>
            <a:pPr eaLnBrk="1" hangingPunct="1">
              <a:lnSpc>
                <a:spcPct val="150000"/>
              </a:lnSpc>
            </a:pPr>
            <a:endParaRPr lang="en-US" sz="2000" dirty="0" smtClean="0"/>
          </a:p>
          <a:p>
            <a:pPr eaLnBrk="1" hangingPunct="1">
              <a:lnSpc>
                <a:spcPct val="150000"/>
              </a:lnSpc>
            </a:pPr>
            <a:endParaRPr lang="en-US" sz="2000" dirty="0" smtClean="0"/>
          </a:p>
          <a:p>
            <a:pPr eaLnBrk="1" hangingPunct="1">
              <a:lnSpc>
                <a:spcPct val="150000"/>
              </a:lnSpc>
            </a:pPr>
            <a:endParaRPr lang="en-US" sz="20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Oligopoly: Game theory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714488"/>
            <a:ext cx="7101432" cy="3262314"/>
          </a:xfrm>
        </p:spPr>
        <p:txBody>
          <a:bodyPr/>
          <a:lstStyle/>
          <a:p>
            <a:pPr>
              <a:lnSpc>
                <a:spcPct val="200000"/>
              </a:lnSpc>
              <a:buNone/>
            </a:pPr>
            <a:r>
              <a:rPr lang="en-US" sz="2000" u="sng" dirty="0" smtClean="0"/>
              <a:t>Key characteristics of all games</a:t>
            </a:r>
            <a:r>
              <a:rPr lang="en-US" sz="2000" dirty="0" smtClean="0"/>
              <a:t>: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/>
              <a:t>Rules</a:t>
            </a:r>
            <a:r>
              <a:rPr lang="en-US" sz="2000" dirty="0" smtClean="0"/>
              <a:t> that determine what actions are allowable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/>
              <a:t>Strategies</a:t>
            </a:r>
            <a:r>
              <a:rPr lang="en-US" sz="2000" dirty="0" smtClean="0"/>
              <a:t> that players employ to attain their objectives in the game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/>
              <a:t>Payoffs</a:t>
            </a:r>
            <a:r>
              <a:rPr lang="en-US" sz="2000" dirty="0" smtClean="0"/>
              <a:t> that are the results of the interaction between the players’ strategies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Oligopoly: Game theory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678854"/>
            <a:ext cx="7200800" cy="3262314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sz="2000" u="sng" dirty="0" smtClean="0"/>
              <a:t>Other relevant terms: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/>
              <a:t>Payoff matrix</a:t>
            </a:r>
            <a:r>
              <a:rPr lang="en-US" sz="2000" dirty="0" smtClean="0"/>
              <a:t>: A table that shows the payoffs that each firm earns from every combination of strategies adopted by the firms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/>
              <a:t>Dominant strategy</a:t>
            </a:r>
            <a:r>
              <a:rPr lang="en-US" sz="2000" dirty="0" smtClean="0"/>
              <a:t>: A strategy that is the best for a firm, regardless of what strategies other firms use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/>
              <a:t>Nash equilibrium: </a:t>
            </a:r>
            <a:r>
              <a:rPr lang="en-AU" sz="2000" dirty="0" smtClean="0"/>
              <a:t>Each firm is making the best decision that the can, taking into account the decisions of the other firms</a:t>
            </a:r>
            <a:endParaRPr lang="en-US" sz="20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Oligopoly: Game theory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678854"/>
            <a:ext cx="7200800" cy="32623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AU" sz="2400" dirty="0" smtClean="0"/>
              <a:t>We’re going to keep things simple and analyse duopolies (a 2 firm market) using game </a:t>
            </a:r>
            <a:r>
              <a:rPr lang="en-AU" sz="2400" dirty="0" smtClean="0"/>
              <a:t>theory</a:t>
            </a:r>
          </a:p>
          <a:p>
            <a:pPr>
              <a:lnSpc>
                <a:spcPct val="150000"/>
              </a:lnSpc>
            </a:pPr>
            <a:r>
              <a:rPr lang="en-AU" sz="2400" dirty="0" smtClean="0"/>
              <a:t>There are many different types of ‘games’ (and thus outcomes), but I will show you a common example – </a:t>
            </a:r>
            <a:r>
              <a:rPr lang="en-AU" sz="2400" b="1" dirty="0" smtClean="0"/>
              <a:t>the Prisoner’s Dilemma</a:t>
            </a:r>
            <a:endParaRPr lang="en-US" sz="2400" b="1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899592" y="836712"/>
            <a:ext cx="7848872" cy="46230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 defTabSz="762000" eaLnBrk="0" hangingPunct="0"/>
            <a:r>
              <a:rPr lang="en-GB" sz="2400" b="1" dirty="0" smtClean="0">
                <a:latin typeface="Arial" charset="0"/>
              </a:rPr>
              <a:t>A non-economic example: The prisoners’ dilemma</a:t>
            </a:r>
            <a:endParaRPr lang="en-GB" sz="2400" b="1" dirty="0">
              <a:latin typeface="Arial" charset="0"/>
            </a:endParaRPr>
          </a:p>
        </p:txBody>
      </p:sp>
      <p:pic>
        <p:nvPicPr>
          <p:cNvPr id="1026" name="Picture 2" descr="https://textimgs.s3.amazonaws.com/econ/section_14/e611732b4438363cff0c39b9808f32f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4425" y="1463578"/>
            <a:ext cx="5544616" cy="479711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95536" y="2204864"/>
            <a:ext cx="2376264" cy="830997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latin typeface="Calibri" pitchFamily="34" charset="0"/>
              </a:rPr>
              <a:t>Nash Equilibrium is at A</a:t>
            </a:r>
            <a:endParaRPr lang="en-AU" dirty="0">
              <a:latin typeface="Calibri" pitchFamily="34" charset="0"/>
            </a:endParaRPr>
          </a:p>
        </p:txBody>
      </p:sp>
      <p:cxnSp>
        <p:nvCxnSpPr>
          <p:cNvPr id="11" name="Straight Arrow Connector 10"/>
          <p:cNvCxnSpPr>
            <a:stCxn id="9" idx="3"/>
          </p:cNvCxnSpPr>
          <p:nvPr/>
        </p:nvCxnSpPr>
        <p:spPr bwMode="auto">
          <a:xfrm flipV="1">
            <a:off x="2771800" y="2492896"/>
            <a:ext cx="1728192" cy="127467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361668" y="3356992"/>
            <a:ext cx="2592288" cy="212365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>
                <a:latin typeface="Calibri" pitchFamily="34" charset="0"/>
              </a:rPr>
              <a:t>Dominant strategy for both prisoners is to confess (as it maximises average benefit / minimises average losses)</a:t>
            </a:r>
            <a:endParaRPr lang="en-AU" sz="2200" dirty="0">
              <a:latin typeface="Calibri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23528" y="1268760"/>
            <a:ext cx="8496944" cy="3404011"/>
          </a:xfrm>
          <a:prstGeom prst="rect">
            <a:avLst/>
          </a:prstGeom>
          <a:noFill/>
        </p:spPr>
      </p:pic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683568" y="692696"/>
            <a:ext cx="7848872" cy="831639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 defTabSz="762000" eaLnBrk="0" hangingPunct="0"/>
            <a:r>
              <a:rPr lang="en-GB" sz="2400" b="1" dirty="0" smtClean="0">
                <a:latin typeface="Arial" charset="0"/>
              </a:rPr>
              <a:t>Now making it about </a:t>
            </a:r>
            <a:r>
              <a:rPr lang="en-GB" sz="2400" b="1" dirty="0" smtClean="0">
                <a:latin typeface="Arial" charset="0"/>
              </a:rPr>
              <a:t>firms, and what price to choose for a product...</a:t>
            </a:r>
            <a:endParaRPr lang="en-GB" sz="2400" b="1" dirty="0"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72200" y="4869160"/>
            <a:ext cx="2376264" cy="46166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latin typeface="Calibri" pitchFamily="34" charset="0"/>
              </a:rPr>
              <a:t>Nash Equilibrium</a:t>
            </a:r>
            <a:endParaRPr lang="en-AU" dirty="0">
              <a:latin typeface="Calibri" pitchFamily="34" charset="0"/>
            </a:endParaRPr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 bwMode="auto">
          <a:xfrm flipH="1" flipV="1">
            <a:off x="5976156" y="4437112"/>
            <a:ext cx="396044" cy="662881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323528" y="4509120"/>
            <a:ext cx="4968552" cy="115212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>
                <a:latin typeface="Calibri" pitchFamily="34" charset="0"/>
              </a:rPr>
              <a:t>Dominant strategy for both firms is to set the lower price (as it maximises average benefit / minimises losses)</a:t>
            </a:r>
            <a:endParaRPr lang="en-AU" sz="2200" dirty="0">
              <a:latin typeface="Calibri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5220072" y="3140968"/>
            <a:ext cx="3384376" cy="1296144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37161" y="5767124"/>
            <a:ext cx="6408712" cy="76944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2200" b="1" dirty="0" smtClean="0">
                <a:latin typeface="Calibri" pitchFamily="34" charset="0"/>
              </a:rPr>
              <a:t>Note:</a:t>
            </a:r>
            <a:r>
              <a:rPr lang="en-AU" sz="2200" dirty="0" smtClean="0">
                <a:latin typeface="Calibri" pitchFamily="34" charset="0"/>
              </a:rPr>
              <a:t>  The payoff matrix does not necessarily </a:t>
            </a:r>
            <a:r>
              <a:rPr lang="en-AU" sz="2200" dirty="0" smtClean="0">
                <a:latin typeface="Calibri" pitchFamily="34" charset="0"/>
              </a:rPr>
              <a:t>follow </a:t>
            </a:r>
            <a:r>
              <a:rPr lang="en-AU" sz="2200" dirty="0" smtClean="0">
                <a:latin typeface="Calibri" pitchFamily="34" charset="0"/>
              </a:rPr>
              <a:t>the ‘prisoner dilemma’ payoff pattern! </a:t>
            </a:r>
            <a:endParaRPr lang="en-US" sz="2200" dirty="0" smtClean="0">
              <a:latin typeface="Calibri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17583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Oligopoly: Game theory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611118"/>
            <a:ext cx="7200800" cy="3262314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AU" sz="2000" b="1" dirty="0" smtClean="0"/>
              <a:t>Collusion:</a:t>
            </a:r>
          </a:p>
          <a:p>
            <a:pPr lvl="1">
              <a:spcBef>
                <a:spcPts val="1200"/>
              </a:spcBef>
            </a:pPr>
            <a:r>
              <a:rPr lang="en-AU" sz="2000" dirty="0" smtClean="0"/>
              <a:t>Firms coordinate their behaviour to maximise profits</a:t>
            </a:r>
          </a:p>
          <a:p>
            <a:pPr lvl="1">
              <a:spcBef>
                <a:spcPts val="1200"/>
              </a:spcBef>
            </a:pPr>
            <a:r>
              <a:rPr lang="en-AU" sz="2000" dirty="0" smtClean="0"/>
              <a:t>Illegal in most countries</a:t>
            </a:r>
          </a:p>
          <a:p>
            <a:pPr lvl="1">
              <a:spcBef>
                <a:spcPts val="1200"/>
              </a:spcBef>
            </a:pPr>
            <a:r>
              <a:rPr lang="en-AU" sz="2000" dirty="0" smtClean="0"/>
              <a:t>Competition policy helps to combat collusion</a:t>
            </a:r>
          </a:p>
          <a:p>
            <a:pPr>
              <a:spcBef>
                <a:spcPts val="1200"/>
              </a:spcBef>
            </a:pPr>
            <a:r>
              <a:rPr lang="en-AU" sz="2000" b="1" dirty="0" smtClean="0"/>
              <a:t>Tit-for-tat strategy:</a:t>
            </a:r>
          </a:p>
          <a:p>
            <a:pPr lvl="1">
              <a:spcBef>
                <a:spcPts val="1200"/>
              </a:spcBef>
            </a:pPr>
            <a:r>
              <a:rPr lang="en-AU" sz="2000" dirty="0" smtClean="0"/>
              <a:t>A form of </a:t>
            </a:r>
            <a:r>
              <a:rPr lang="en-AU" sz="2000" b="1" dirty="0" smtClean="0"/>
              <a:t>tacit collusion</a:t>
            </a:r>
            <a:r>
              <a:rPr lang="en-AU" sz="2000" dirty="0" smtClean="0"/>
              <a:t> (e.g. price leadership)</a:t>
            </a:r>
            <a:endParaRPr lang="en-AU" sz="2000" b="1" dirty="0" smtClean="0"/>
          </a:p>
          <a:p>
            <a:pPr lvl="1">
              <a:spcBef>
                <a:spcPts val="1200"/>
              </a:spcBef>
            </a:pPr>
            <a:r>
              <a:rPr lang="en-AU" sz="2000" dirty="0" smtClean="0"/>
              <a:t>If a firm is non-cooperative, the other firm ‘punishes them’ by undercutting them (once) </a:t>
            </a:r>
          </a:p>
          <a:p>
            <a:pPr lvl="1">
              <a:spcBef>
                <a:spcPts val="0"/>
              </a:spcBef>
              <a:buNone/>
            </a:pPr>
            <a:r>
              <a:rPr lang="en-AU" sz="2000" dirty="0" smtClean="0"/>
              <a:t>	in retaliation before adopting a cooperative strategy</a:t>
            </a:r>
          </a:p>
          <a:p>
            <a:pPr lvl="1">
              <a:lnSpc>
                <a:spcPct val="150000"/>
              </a:lnSpc>
            </a:pPr>
            <a:endParaRPr lang="en-AU" sz="2000" dirty="0" smtClean="0"/>
          </a:p>
          <a:p>
            <a:pPr lvl="1">
              <a:lnSpc>
                <a:spcPct val="150000"/>
              </a:lnSpc>
            </a:pPr>
            <a:endParaRPr lang="en-AU" sz="2000" dirty="0" smtClean="0"/>
          </a:p>
          <a:p>
            <a:pPr lvl="1">
              <a:lnSpc>
                <a:spcPct val="150000"/>
              </a:lnSpc>
            </a:pPr>
            <a:endParaRPr lang="en-AU" sz="20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26050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Oligopoly: Cartels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0067" y="1628800"/>
            <a:ext cx="7048317" cy="3262314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1000"/>
              </a:spcBef>
              <a:buNone/>
            </a:pPr>
            <a:r>
              <a:rPr lang="en-AU" sz="2400" b="1" dirty="0" smtClean="0"/>
              <a:t>Cartel:</a:t>
            </a: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AU" sz="2200" dirty="0" smtClean="0"/>
              <a:t>An collection of firms or producers that act together to exert monopoly power</a:t>
            </a: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AU" sz="2200" dirty="0" smtClean="0"/>
              <a:t>Is unstable, as it is not the dominant strategy (i.e. Risk of being undercut by a cartel member breaking ranks...)</a:t>
            </a: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AU" sz="2200" dirty="0" smtClean="0"/>
              <a:t>There are international cartels too; e.g. OPEC</a:t>
            </a:r>
            <a:endParaRPr lang="en-US" sz="22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836712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Oligopoly: Cartels (just like a monopoly!)</a:t>
            </a:r>
            <a:endParaRPr lang="en-US" dirty="0" smtClean="0"/>
          </a:p>
        </p:txBody>
      </p:sp>
      <p:grpSp>
        <p:nvGrpSpPr>
          <p:cNvPr id="2" name="Group 36"/>
          <p:cNvGrpSpPr/>
          <p:nvPr/>
        </p:nvGrpSpPr>
        <p:grpSpPr>
          <a:xfrm>
            <a:off x="240326" y="1196752"/>
            <a:ext cx="7703428" cy="5014435"/>
            <a:chOff x="249237" y="908050"/>
            <a:chExt cx="9174857" cy="5793411"/>
          </a:xfrm>
        </p:grpSpPr>
        <p:sp>
          <p:nvSpPr>
            <p:cNvPr id="38" name="Rectangle 2"/>
            <p:cNvSpPr>
              <a:spLocks noChangeArrowheads="1"/>
            </p:cNvSpPr>
            <p:nvPr/>
          </p:nvSpPr>
          <p:spPr bwMode="auto">
            <a:xfrm>
              <a:off x="2065338" y="3573463"/>
              <a:ext cx="2576512" cy="914400"/>
            </a:xfrm>
            <a:prstGeom prst="rect">
              <a:avLst/>
            </a:prstGeom>
            <a:solidFill>
              <a:srgbClr val="CCFFCC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39" name="Rectangle 3"/>
            <p:cNvSpPr>
              <a:spLocks noChangeArrowheads="1"/>
            </p:cNvSpPr>
            <p:nvPr/>
          </p:nvSpPr>
          <p:spPr bwMode="auto">
            <a:xfrm>
              <a:off x="2065338" y="3573463"/>
              <a:ext cx="2576512" cy="914400"/>
            </a:xfrm>
            <a:prstGeom prst="rect">
              <a:avLst/>
            </a:prstGeom>
            <a:solidFill>
              <a:srgbClr val="CCFFCC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40" name="Line 6"/>
            <p:cNvSpPr>
              <a:spLocks noChangeShapeType="1"/>
            </p:cNvSpPr>
            <p:nvPr/>
          </p:nvSpPr>
          <p:spPr bwMode="auto">
            <a:xfrm>
              <a:off x="2066925" y="1138238"/>
              <a:ext cx="0" cy="4824412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41" name="Line 7"/>
            <p:cNvSpPr>
              <a:spLocks noChangeShapeType="1"/>
            </p:cNvSpPr>
            <p:nvPr/>
          </p:nvSpPr>
          <p:spPr bwMode="auto">
            <a:xfrm>
              <a:off x="2066925" y="5949950"/>
              <a:ext cx="7097713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42" name="Text Box 8"/>
            <p:cNvSpPr txBox="1">
              <a:spLocks noChangeArrowheads="1"/>
            </p:cNvSpPr>
            <p:nvPr/>
          </p:nvSpPr>
          <p:spPr bwMode="auto">
            <a:xfrm>
              <a:off x="434093" y="1240827"/>
              <a:ext cx="1951038" cy="53338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Arial Narrow" pitchFamily="34" charset="0"/>
                </a:rPr>
                <a:t>Price</a:t>
              </a:r>
              <a:endParaRPr lang="en-AU" sz="2400" dirty="0">
                <a:latin typeface="Arial Narrow" pitchFamily="34" charset="0"/>
              </a:endParaRPr>
            </a:p>
          </p:txBody>
        </p:sp>
        <p:sp>
          <p:nvSpPr>
            <p:cNvPr id="43" name="Text Box 9"/>
            <p:cNvSpPr txBox="1">
              <a:spLocks noChangeArrowheads="1"/>
            </p:cNvSpPr>
            <p:nvPr/>
          </p:nvSpPr>
          <p:spPr bwMode="auto">
            <a:xfrm>
              <a:off x="7723882" y="5927725"/>
              <a:ext cx="1700212" cy="4619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Arial Narrow" pitchFamily="34" charset="0"/>
                </a:rPr>
                <a:t>Quantity</a:t>
              </a:r>
              <a:endParaRPr lang="en-AU" sz="2400" dirty="0">
                <a:latin typeface="Arial Narrow" pitchFamily="34" charset="0"/>
              </a:endParaRPr>
            </a:p>
          </p:txBody>
        </p:sp>
        <p:sp>
          <p:nvSpPr>
            <p:cNvPr id="44" name="Line 10"/>
            <p:cNvSpPr>
              <a:spLocks noChangeShapeType="1"/>
            </p:cNvSpPr>
            <p:nvPr/>
          </p:nvSpPr>
          <p:spPr bwMode="auto">
            <a:xfrm>
              <a:off x="2066925" y="1773238"/>
              <a:ext cx="4992688" cy="3529012"/>
            </a:xfrm>
            <a:prstGeom prst="line">
              <a:avLst/>
            </a:prstGeom>
            <a:noFill/>
            <a:ln w="34925">
              <a:solidFill>
                <a:srgbClr val="205F9F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45" name="Text Box 11"/>
            <p:cNvSpPr txBox="1">
              <a:spLocks noChangeArrowheads="1"/>
            </p:cNvSpPr>
            <p:nvPr/>
          </p:nvSpPr>
          <p:spPr bwMode="auto">
            <a:xfrm>
              <a:off x="7091363" y="5211763"/>
              <a:ext cx="2260600" cy="4619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Arial Narrow" pitchFamily="34" charset="0"/>
                </a:rPr>
                <a:t>Demand</a:t>
              </a:r>
              <a:endParaRPr lang="en-AU" sz="2400" baseline="-25000">
                <a:latin typeface="Arial Narrow" pitchFamily="34" charset="0"/>
              </a:endParaRPr>
            </a:p>
          </p:txBody>
        </p:sp>
        <p:sp>
          <p:nvSpPr>
            <p:cNvPr id="46" name="Line 12"/>
            <p:cNvSpPr>
              <a:spLocks noChangeShapeType="1"/>
            </p:cNvSpPr>
            <p:nvPr/>
          </p:nvSpPr>
          <p:spPr bwMode="auto">
            <a:xfrm>
              <a:off x="2103438" y="1819275"/>
              <a:ext cx="3863975" cy="4418013"/>
            </a:xfrm>
            <a:prstGeom prst="line">
              <a:avLst/>
            </a:prstGeom>
            <a:noFill/>
            <a:ln w="31750">
              <a:solidFill>
                <a:srgbClr val="3366FF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47" name="Text Box 13"/>
            <p:cNvSpPr txBox="1">
              <a:spLocks noChangeArrowheads="1"/>
            </p:cNvSpPr>
            <p:nvPr/>
          </p:nvSpPr>
          <p:spPr bwMode="auto">
            <a:xfrm>
              <a:off x="5884863" y="6178550"/>
              <a:ext cx="1092200" cy="4619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AU" sz="2400">
                  <a:latin typeface="Arial Narrow" pitchFamily="34" charset="0"/>
                </a:rPr>
                <a:t>MR</a:t>
              </a:r>
            </a:p>
          </p:txBody>
        </p:sp>
        <p:sp>
          <p:nvSpPr>
            <p:cNvPr id="48" name="Text Box 14"/>
            <p:cNvSpPr txBox="1">
              <a:spLocks noChangeArrowheads="1"/>
            </p:cNvSpPr>
            <p:nvPr/>
          </p:nvSpPr>
          <p:spPr bwMode="auto">
            <a:xfrm>
              <a:off x="1676400" y="5734050"/>
              <a:ext cx="390525" cy="4619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Arial Narrow" pitchFamily="34" charset="0"/>
                </a:rPr>
                <a:t>0</a:t>
              </a:r>
              <a:endParaRPr lang="en-AU" sz="2400">
                <a:latin typeface="Arial Narrow" pitchFamily="34" charset="0"/>
              </a:endParaRPr>
            </a:p>
          </p:txBody>
        </p:sp>
        <p:sp>
          <p:nvSpPr>
            <p:cNvPr id="49" name="Arc 4"/>
            <p:cNvSpPr>
              <a:spLocks/>
            </p:cNvSpPr>
            <p:nvPr/>
          </p:nvSpPr>
          <p:spPr bwMode="auto">
            <a:xfrm rot="480000">
              <a:off x="2846388" y="908050"/>
              <a:ext cx="3509962" cy="4348163"/>
            </a:xfrm>
            <a:custGeom>
              <a:avLst/>
              <a:gdLst>
                <a:gd name="T0" fmla="*/ 2147483647 w 26645"/>
                <a:gd name="T1" fmla="*/ 2147483647 h 21600"/>
                <a:gd name="T2" fmla="*/ 0 w 26645"/>
                <a:gd name="T3" fmla="*/ 2147483647 h 21600"/>
                <a:gd name="T4" fmla="*/ 2147483647 w 26645"/>
                <a:gd name="T5" fmla="*/ 0 h 21600"/>
                <a:gd name="T6" fmla="*/ 0 60000 65536"/>
                <a:gd name="T7" fmla="*/ 0 60000 65536"/>
                <a:gd name="T8" fmla="*/ 0 60000 65536"/>
                <a:gd name="T9" fmla="*/ 0 w 26645"/>
                <a:gd name="T10" fmla="*/ 0 h 21600"/>
                <a:gd name="T11" fmla="*/ 26645 w 2664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645" h="21600" fill="none" extrusionOk="0">
                  <a:moveTo>
                    <a:pt x="26644" y="3190"/>
                  </a:moveTo>
                  <a:cubicBezTo>
                    <a:pt x="25064" y="13770"/>
                    <a:pt x="15978" y="21599"/>
                    <a:pt x="5282" y="21600"/>
                  </a:cubicBezTo>
                  <a:cubicBezTo>
                    <a:pt x="3501" y="21600"/>
                    <a:pt x="1726" y="21379"/>
                    <a:pt x="-1" y="20944"/>
                  </a:cubicBezTo>
                </a:path>
                <a:path w="26645" h="21600" stroke="0" extrusionOk="0">
                  <a:moveTo>
                    <a:pt x="26644" y="3190"/>
                  </a:moveTo>
                  <a:cubicBezTo>
                    <a:pt x="25064" y="13770"/>
                    <a:pt x="15978" y="21599"/>
                    <a:pt x="5282" y="21600"/>
                  </a:cubicBezTo>
                  <a:cubicBezTo>
                    <a:pt x="3501" y="21600"/>
                    <a:pt x="1726" y="21379"/>
                    <a:pt x="-1" y="20944"/>
                  </a:cubicBezTo>
                  <a:lnTo>
                    <a:pt x="5282" y="0"/>
                  </a:lnTo>
                  <a:lnTo>
                    <a:pt x="26644" y="3190"/>
                  </a:lnTo>
                  <a:close/>
                </a:path>
              </a:pathLst>
            </a:custGeom>
            <a:noFill/>
            <a:ln w="38100" cap="rnd">
              <a:solidFill>
                <a:srgbClr val="8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50" name="Text Box 16"/>
            <p:cNvSpPr txBox="1">
              <a:spLocks noChangeArrowheads="1"/>
            </p:cNvSpPr>
            <p:nvPr/>
          </p:nvSpPr>
          <p:spPr bwMode="auto">
            <a:xfrm>
              <a:off x="6351687" y="1240827"/>
              <a:ext cx="1246188" cy="53338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AU" sz="2400" dirty="0" smtClean="0">
                  <a:solidFill>
                    <a:srgbClr val="080808"/>
                  </a:solidFill>
                  <a:latin typeface="Arial Narrow" pitchFamily="34" charset="0"/>
                </a:rPr>
                <a:t>S</a:t>
              </a:r>
              <a:r>
                <a:rPr lang="en-AU" sz="2400" baseline="-25000" dirty="0" smtClean="0">
                  <a:solidFill>
                    <a:srgbClr val="080808"/>
                  </a:solidFill>
                  <a:latin typeface="Arial Narrow" pitchFamily="34" charset="0"/>
                </a:rPr>
                <a:t>Cartel</a:t>
              </a:r>
              <a:endParaRPr lang="en-AU" sz="2400" baseline="-25000" dirty="0">
                <a:solidFill>
                  <a:srgbClr val="080808"/>
                </a:solidFill>
                <a:latin typeface="Arial Narrow" pitchFamily="34" charset="0"/>
              </a:endParaRPr>
            </a:p>
          </p:txBody>
        </p:sp>
        <p:sp>
          <p:nvSpPr>
            <p:cNvPr id="51" name="Text Box 17"/>
            <p:cNvSpPr txBox="1">
              <a:spLocks noChangeArrowheads="1"/>
            </p:cNvSpPr>
            <p:nvPr/>
          </p:nvSpPr>
          <p:spPr bwMode="auto">
            <a:xfrm>
              <a:off x="1446213" y="1531938"/>
              <a:ext cx="892175" cy="4619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AU" sz="2400">
                  <a:latin typeface="Arial Narrow" pitchFamily="34" charset="0"/>
                </a:rPr>
                <a:t>$60</a:t>
              </a:r>
            </a:p>
          </p:txBody>
        </p:sp>
        <p:sp>
          <p:nvSpPr>
            <p:cNvPr id="52" name="Text Box 18"/>
            <p:cNvSpPr txBox="1">
              <a:spLocks noChangeArrowheads="1"/>
            </p:cNvSpPr>
            <p:nvPr/>
          </p:nvSpPr>
          <p:spPr bwMode="auto">
            <a:xfrm>
              <a:off x="1597025" y="3306763"/>
              <a:ext cx="823913" cy="4619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AU" sz="2400">
                  <a:latin typeface="Arial Narrow" pitchFamily="34" charset="0"/>
                </a:rPr>
                <a:t>42</a:t>
              </a:r>
            </a:p>
          </p:txBody>
        </p:sp>
        <p:sp>
          <p:nvSpPr>
            <p:cNvPr id="53" name="Line 19"/>
            <p:cNvSpPr>
              <a:spLocks noChangeShapeType="1"/>
            </p:cNvSpPr>
            <p:nvPr/>
          </p:nvSpPr>
          <p:spPr bwMode="auto">
            <a:xfrm flipV="1">
              <a:off x="4656138" y="3606800"/>
              <a:ext cx="0" cy="23431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54" name="Line 20"/>
            <p:cNvSpPr>
              <a:spLocks noChangeShapeType="1"/>
            </p:cNvSpPr>
            <p:nvPr/>
          </p:nvSpPr>
          <p:spPr bwMode="auto">
            <a:xfrm flipH="1">
              <a:off x="2066925" y="3570265"/>
              <a:ext cx="2569518" cy="319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55" name="Oval 29"/>
            <p:cNvSpPr>
              <a:spLocks noChangeArrowheads="1"/>
            </p:cNvSpPr>
            <p:nvPr/>
          </p:nvSpPr>
          <p:spPr bwMode="auto">
            <a:xfrm>
              <a:off x="4589463" y="3548063"/>
              <a:ext cx="138112" cy="127000"/>
            </a:xfrm>
            <a:prstGeom prst="ellipse">
              <a:avLst/>
            </a:prstGeom>
            <a:solidFill>
              <a:srgbClr val="99CC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 sz="6000"/>
            </a:p>
          </p:txBody>
        </p:sp>
        <p:sp>
          <p:nvSpPr>
            <p:cNvPr id="56" name="Text Box 22"/>
            <p:cNvSpPr txBox="1">
              <a:spLocks noChangeArrowheads="1"/>
            </p:cNvSpPr>
            <p:nvPr/>
          </p:nvSpPr>
          <p:spPr bwMode="auto">
            <a:xfrm>
              <a:off x="4471988" y="5970588"/>
              <a:ext cx="466725" cy="4619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AU" sz="2400">
                  <a:latin typeface="Arial Narrow" pitchFamily="34" charset="0"/>
                </a:rPr>
                <a:t>6</a:t>
              </a:r>
            </a:p>
          </p:txBody>
        </p:sp>
        <p:sp>
          <p:nvSpPr>
            <p:cNvPr id="57" name="Text Box 23"/>
            <p:cNvSpPr txBox="1">
              <a:spLocks noChangeArrowheads="1"/>
            </p:cNvSpPr>
            <p:nvPr/>
          </p:nvSpPr>
          <p:spPr bwMode="auto">
            <a:xfrm>
              <a:off x="1581150" y="4203700"/>
              <a:ext cx="1090613" cy="4619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AU" sz="2400">
                  <a:latin typeface="Arial Narrow" pitchFamily="34" charset="0"/>
                </a:rPr>
                <a:t>30</a:t>
              </a:r>
            </a:p>
          </p:txBody>
        </p:sp>
        <p:sp>
          <p:nvSpPr>
            <p:cNvPr id="58" name="Line 24"/>
            <p:cNvSpPr>
              <a:spLocks noChangeShapeType="1"/>
            </p:cNvSpPr>
            <p:nvPr/>
          </p:nvSpPr>
          <p:spPr bwMode="auto">
            <a:xfrm flipH="1" flipV="1">
              <a:off x="2066925" y="4716463"/>
              <a:ext cx="2574925" cy="4286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59" name="Oval 29"/>
            <p:cNvSpPr>
              <a:spLocks noChangeArrowheads="1"/>
            </p:cNvSpPr>
            <p:nvPr/>
          </p:nvSpPr>
          <p:spPr bwMode="auto">
            <a:xfrm>
              <a:off x="4576763" y="4678363"/>
              <a:ext cx="136525" cy="127000"/>
            </a:xfrm>
            <a:prstGeom prst="ellipse">
              <a:avLst/>
            </a:prstGeom>
            <a:solidFill>
              <a:srgbClr val="99CC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 sz="6000"/>
            </a:p>
          </p:txBody>
        </p:sp>
        <p:sp>
          <p:nvSpPr>
            <p:cNvPr id="60" name="Text Box 26"/>
            <p:cNvSpPr txBox="1">
              <a:spLocks noChangeArrowheads="1"/>
            </p:cNvSpPr>
            <p:nvPr/>
          </p:nvSpPr>
          <p:spPr bwMode="auto">
            <a:xfrm>
              <a:off x="1034430" y="6310314"/>
              <a:ext cx="4074146" cy="3911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AU" sz="2000" dirty="0">
                  <a:latin typeface="Arial Narrow" pitchFamily="34" charset="0"/>
                </a:rPr>
                <a:t>Profit-maximising quantity</a:t>
              </a:r>
            </a:p>
          </p:txBody>
        </p:sp>
        <p:sp>
          <p:nvSpPr>
            <p:cNvPr id="61" name="Line 27"/>
            <p:cNvSpPr>
              <a:spLocks noChangeShapeType="1"/>
            </p:cNvSpPr>
            <p:nvPr/>
          </p:nvSpPr>
          <p:spPr bwMode="auto">
            <a:xfrm flipV="1">
              <a:off x="4036106" y="6223001"/>
              <a:ext cx="467632" cy="25906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62" name="Line 29"/>
            <p:cNvSpPr>
              <a:spLocks noChangeShapeType="1"/>
            </p:cNvSpPr>
            <p:nvPr/>
          </p:nvSpPr>
          <p:spPr bwMode="auto">
            <a:xfrm flipH="1">
              <a:off x="1987550" y="5445125"/>
              <a:ext cx="157163" cy="14287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63" name="Line 30"/>
            <p:cNvSpPr>
              <a:spLocks noChangeShapeType="1"/>
            </p:cNvSpPr>
            <p:nvPr/>
          </p:nvSpPr>
          <p:spPr bwMode="auto">
            <a:xfrm flipH="1">
              <a:off x="1987550" y="5373688"/>
              <a:ext cx="157163" cy="14287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64" name="Text Box 32"/>
            <p:cNvSpPr txBox="1">
              <a:spLocks noChangeArrowheads="1"/>
            </p:cNvSpPr>
            <p:nvPr/>
          </p:nvSpPr>
          <p:spPr bwMode="auto">
            <a:xfrm>
              <a:off x="4527550" y="3113088"/>
              <a:ext cx="390525" cy="4619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AU" sz="2400">
                  <a:solidFill>
                    <a:srgbClr val="080808"/>
                  </a:solidFill>
                  <a:latin typeface="Arial Narrow" pitchFamily="34" charset="0"/>
                </a:rPr>
                <a:t>B</a:t>
              </a:r>
            </a:p>
          </p:txBody>
        </p:sp>
        <p:sp>
          <p:nvSpPr>
            <p:cNvPr id="65" name="Text Box 33"/>
            <p:cNvSpPr txBox="1">
              <a:spLocks noChangeArrowheads="1"/>
            </p:cNvSpPr>
            <p:nvPr/>
          </p:nvSpPr>
          <p:spPr bwMode="auto">
            <a:xfrm>
              <a:off x="4733925" y="4522788"/>
              <a:ext cx="390525" cy="4619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AU" sz="2400">
                  <a:solidFill>
                    <a:srgbClr val="080808"/>
                  </a:solidFill>
                  <a:latin typeface="Arial Narrow" pitchFamily="34" charset="0"/>
                </a:rPr>
                <a:t>A</a:t>
              </a:r>
            </a:p>
          </p:txBody>
        </p:sp>
        <p:sp>
          <p:nvSpPr>
            <p:cNvPr id="66" name="Arc 40"/>
            <p:cNvSpPr>
              <a:spLocks/>
            </p:cNvSpPr>
            <p:nvPr/>
          </p:nvSpPr>
          <p:spPr bwMode="auto">
            <a:xfrm rot="1500000">
              <a:off x="3443288" y="1293813"/>
              <a:ext cx="3962400" cy="3440112"/>
            </a:xfrm>
            <a:custGeom>
              <a:avLst/>
              <a:gdLst>
                <a:gd name="T0" fmla="*/ 2147483647 w 33263"/>
                <a:gd name="T1" fmla="*/ 2147483647 h 21600"/>
                <a:gd name="T2" fmla="*/ 0 w 33263"/>
                <a:gd name="T3" fmla="*/ 2147483647 h 21600"/>
                <a:gd name="T4" fmla="*/ 2147483647 w 33263"/>
                <a:gd name="T5" fmla="*/ 0 h 21600"/>
                <a:gd name="T6" fmla="*/ 0 60000 65536"/>
                <a:gd name="T7" fmla="*/ 0 60000 65536"/>
                <a:gd name="T8" fmla="*/ 0 60000 65536"/>
                <a:gd name="T9" fmla="*/ 0 w 33263"/>
                <a:gd name="T10" fmla="*/ 0 h 21600"/>
                <a:gd name="T11" fmla="*/ 33263 w 3326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263" h="21600" fill="none" extrusionOk="0">
                  <a:moveTo>
                    <a:pt x="33263" y="3352"/>
                  </a:moveTo>
                  <a:cubicBezTo>
                    <a:pt x="31612" y="13858"/>
                    <a:pt x="22560" y="21599"/>
                    <a:pt x="11925" y="21600"/>
                  </a:cubicBezTo>
                  <a:cubicBezTo>
                    <a:pt x="7683" y="21600"/>
                    <a:pt x="3536" y="20351"/>
                    <a:pt x="0" y="18009"/>
                  </a:cubicBezTo>
                </a:path>
                <a:path w="33263" h="21600" stroke="0" extrusionOk="0">
                  <a:moveTo>
                    <a:pt x="33263" y="3352"/>
                  </a:moveTo>
                  <a:cubicBezTo>
                    <a:pt x="31612" y="13858"/>
                    <a:pt x="22560" y="21599"/>
                    <a:pt x="11925" y="21600"/>
                  </a:cubicBezTo>
                  <a:cubicBezTo>
                    <a:pt x="7683" y="21600"/>
                    <a:pt x="3536" y="20351"/>
                    <a:pt x="0" y="18009"/>
                  </a:cubicBezTo>
                  <a:lnTo>
                    <a:pt x="11925" y="0"/>
                  </a:lnTo>
                  <a:lnTo>
                    <a:pt x="33263" y="3352"/>
                  </a:lnTo>
                  <a:close/>
                </a:path>
              </a:pathLst>
            </a:custGeom>
            <a:noFill/>
            <a:ln w="38100" cap="rnd">
              <a:solidFill>
                <a:srgbClr val="FF66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67" name="Rectangle 41"/>
            <p:cNvSpPr>
              <a:spLocks noChangeArrowheads="1"/>
            </p:cNvSpPr>
            <p:nvPr/>
          </p:nvSpPr>
          <p:spPr bwMode="auto">
            <a:xfrm>
              <a:off x="7588250" y="2282825"/>
              <a:ext cx="85725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defTabSz="762000" eaLnBrk="0" hangingPunct="0">
                <a:spcBef>
                  <a:spcPct val="50000"/>
                </a:spcBef>
              </a:pPr>
              <a:r>
                <a:rPr lang="en-GB" sz="2400" dirty="0">
                  <a:solidFill>
                    <a:srgbClr val="333333"/>
                  </a:solidFill>
                  <a:latin typeface="Arial Narrow" pitchFamily="34" charset="0"/>
                </a:rPr>
                <a:t>ATC</a:t>
              </a:r>
            </a:p>
          </p:txBody>
        </p:sp>
        <p:sp>
          <p:nvSpPr>
            <p:cNvPr id="68" name="Line 36"/>
            <p:cNvSpPr>
              <a:spLocks noChangeShapeType="1"/>
            </p:cNvSpPr>
            <p:nvPr/>
          </p:nvSpPr>
          <p:spPr bwMode="auto">
            <a:xfrm flipH="1" flipV="1">
              <a:off x="2066925" y="4465638"/>
              <a:ext cx="2574925" cy="4286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69" name="Text Box 37"/>
            <p:cNvSpPr txBox="1">
              <a:spLocks noChangeArrowheads="1"/>
            </p:cNvSpPr>
            <p:nvPr/>
          </p:nvSpPr>
          <p:spPr bwMode="auto">
            <a:xfrm>
              <a:off x="3435771" y="1823186"/>
              <a:ext cx="2401342" cy="533383"/>
            </a:xfrm>
            <a:prstGeom prst="rect">
              <a:avLst/>
            </a:prstGeom>
            <a:solidFill>
              <a:srgbClr val="CCFFCC"/>
            </a:solidFill>
            <a:ln w="15875" algn="ctr">
              <a:solidFill>
                <a:srgbClr val="339966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AU" sz="2400" dirty="0" smtClean="0">
                  <a:latin typeface="Arial Narrow" pitchFamily="34" charset="0"/>
                </a:rPr>
                <a:t>Profit = TR - TC</a:t>
              </a:r>
              <a:endParaRPr lang="en-AU" sz="2400" dirty="0">
                <a:latin typeface="Arial Narrow" pitchFamily="34" charset="0"/>
              </a:endParaRPr>
            </a:p>
          </p:txBody>
        </p:sp>
        <p:sp>
          <p:nvSpPr>
            <p:cNvPr id="70" name="Line 38"/>
            <p:cNvSpPr>
              <a:spLocks noChangeShapeType="1"/>
            </p:cNvSpPr>
            <p:nvPr/>
          </p:nvSpPr>
          <p:spPr bwMode="auto">
            <a:xfrm flipH="1">
              <a:off x="3159125" y="2349500"/>
              <a:ext cx="1247775" cy="18002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72" name="Text Box 26"/>
            <p:cNvSpPr txBox="1">
              <a:spLocks noChangeArrowheads="1"/>
            </p:cNvSpPr>
            <p:nvPr/>
          </p:nvSpPr>
          <p:spPr bwMode="auto">
            <a:xfrm>
              <a:off x="249237" y="2666999"/>
              <a:ext cx="1471289" cy="96009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AU" sz="2000" dirty="0">
                  <a:latin typeface="Arial Narrow" pitchFamily="34" charset="0"/>
                </a:rPr>
                <a:t>Profit-</a:t>
              </a:r>
            </a:p>
            <a:p>
              <a:pPr>
                <a:lnSpc>
                  <a:spcPct val="80000"/>
                </a:lnSpc>
              </a:pPr>
              <a:r>
                <a:rPr lang="en-AU" sz="2000" dirty="0">
                  <a:latin typeface="Arial Narrow" pitchFamily="34" charset="0"/>
                </a:rPr>
                <a:t>maximising </a:t>
              </a:r>
            </a:p>
            <a:p>
              <a:pPr>
                <a:lnSpc>
                  <a:spcPct val="80000"/>
                </a:lnSpc>
              </a:pPr>
              <a:r>
                <a:rPr lang="en-AU" sz="2000" dirty="0">
                  <a:latin typeface="Arial Narrow" pitchFamily="34" charset="0"/>
                </a:rPr>
                <a:t>price</a:t>
              </a:r>
            </a:p>
          </p:txBody>
        </p:sp>
        <p:sp>
          <p:nvSpPr>
            <p:cNvPr id="73" name="Line 29"/>
            <p:cNvSpPr>
              <a:spLocks noChangeShapeType="1"/>
            </p:cNvSpPr>
            <p:nvPr/>
          </p:nvSpPr>
          <p:spPr bwMode="auto">
            <a:xfrm>
              <a:off x="922338" y="3289300"/>
              <a:ext cx="611187" cy="25876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 anchor="ctr"/>
            <a:lstStyle/>
            <a:p>
              <a:endParaRPr lang="en-AU"/>
            </a:p>
          </p:txBody>
        </p:sp>
      </p:grp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628253"/>
            <a:ext cx="8640959" cy="445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money.cnn.com/2005/12/10/news/international/opec/opec.0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584" y="908720"/>
            <a:ext cx="2047875" cy="15335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8132" name="Picture 4" descr="http://cdn.energytribune.com/wp-content/uploads/ET_091510Graphic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624" y="3722629"/>
            <a:ext cx="4274568" cy="26502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067944" y="3789040"/>
            <a:ext cx="6687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b="1" dirty="0" smtClean="0">
                <a:latin typeface="Arial Narrow" pitchFamily="34" charset="0"/>
              </a:rPr>
              <a:t>(2010)</a:t>
            </a:r>
            <a:endParaRPr lang="en-AU" sz="16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Introduction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988840"/>
            <a:ext cx="5184576" cy="32623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/>
              <a:t>An oligopoly is a market 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/>
              <a:t>	in which there is a small 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/>
              <a:t>	number of firms or producers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Sometimes we use another word for an oligopoly with two firms – ‘</a:t>
            </a:r>
            <a:r>
              <a:rPr lang="en-US" sz="2200" b="1" dirty="0" smtClean="0"/>
              <a:t>duopoly</a:t>
            </a:r>
            <a:r>
              <a:rPr lang="en-US" sz="2200" dirty="0" smtClean="0"/>
              <a:t>’</a:t>
            </a:r>
          </a:p>
          <a:p>
            <a:pPr eaLnBrk="1" hangingPunct="1">
              <a:lnSpc>
                <a:spcPct val="150000"/>
              </a:lnSpc>
              <a:buNone/>
            </a:pPr>
            <a:endParaRPr lang="en-US" sz="2000" dirty="0" smtClean="0"/>
          </a:p>
          <a:p>
            <a:pPr eaLnBrk="1" hangingPunct="1">
              <a:lnSpc>
                <a:spcPct val="150000"/>
              </a:lnSpc>
            </a:pPr>
            <a:endParaRPr lang="en-US" sz="2000" dirty="0" smtClean="0"/>
          </a:p>
          <a:p>
            <a:pPr eaLnBrk="1" hangingPunct="1">
              <a:lnSpc>
                <a:spcPct val="150000"/>
              </a:lnSpc>
            </a:pPr>
            <a:endParaRPr lang="en-US" sz="2000" dirty="0" smtClean="0"/>
          </a:p>
        </p:txBody>
      </p:sp>
      <p:graphicFrame>
        <p:nvGraphicFramePr>
          <p:cNvPr id="4" name="Group 44"/>
          <p:cNvGraphicFramePr>
            <a:graphicFrameLocks/>
          </p:cNvGraphicFramePr>
          <p:nvPr/>
        </p:nvGraphicFramePr>
        <p:xfrm>
          <a:off x="6101102" y="655135"/>
          <a:ext cx="2736304" cy="3437161"/>
        </p:xfrm>
        <a:graphic>
          <a:graphicData uri="http://schemas.openxmlformats.org/drawingml/2006/table">
            <a:tbl>
              <a:tblPr/>
              <a:tblGrid>
                <a:gridCol w="1296144"/>
                <a:gridCol w="1440160"/>
              </a:tblGrid>
              <a:tr h="4254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Characteristic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9053" marR="99053"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Oligopoly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9053" marR="99053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  <a:tr h="54482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Number of firms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9053" marR="99053"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Few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9053" marR="99053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482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Type of product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9053" marR="99053"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Identical or differentiated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9053" marR="99053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482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Barriers to entry/exit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9053" marR="99053"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High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9053" marR="99053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482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Price taker / maker?</a:t>
                      </a:r>
                    </a:p>
                  </a:txBody>
                  <a:tcPr marL="99053" marR="99053"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Maker</a:t>
                      </a:r>
                    </a:p>
                  </a:txBody>
                  <a:tcPr marL="99053" marR="99053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1723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Examples of industries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9053" marR="99053"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AU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Banking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AU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Supermarkets</a:t>
                      </a:r>
                      <a:endParaRPr kumimoji="0" lang="en-US" sz="15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9053" marR="99053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Oligopoly: Conclusions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782301"/>
            <a:ext cx="6624736" cy="359091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AU" sz="2000" dirty="0" smtClean="0"/>
              <a:t>Productive efficiency?</a:t>
            </a:r>
          </a:p>
          <a:p>
            <a:pPr>
              <a:lnSpc>
                <a:spcPct val="150000"/>
              </a:lnSpc>
            </a:pPr>
            <a:endParaRPr lang="en-AU" sz="1000" dirty="0" smtClean="0"/>
          </a:p>
          <a:p>
            <a:pPr>
              <a:lnSpc>
                <a:spcPct val="150000"/>
              </a:lnSpc>
            </a:pPr>
            <a:r>
              <a:rPr lang="en-AU" sz="2000" dirty="0" smtClean="0"/>
              <a:t>Allocative efficiency?</a:t>
            </a:r>
          </a:p>
          <a:p>
            <a:pPr>
              <a:lnSpc>
                <a:spcPct val="150000"/>
              </a:lnSpc>
            </a:pPr>
            <a:endParaRPr lang="en-AU" sz="1000" dirty="0" smtClean="0"/>
          </a:p>
          <a:p>
            <a:pPr>
              <a:lnSpc>
                <a:spcPct val="150000"/>
              </a:lnSpc>
            </a:pPr>
            <a:r>
              <a:rPr lang="en-AU" sz="2000" dirty="0" smtClean="0"/>
              <a:t>Dynamic efficiency?</a:t>
            </a:r>
          </a:p>
          <a:p>
            <a:pPr lvl="1">
              <a:lnSpc>
                <a:spcPct val="150000"/>
              </a:lnSpc>
              <a:buNone/>
            </a:pPr>
            <a:endParaRPr lang="en-AU" sz="500" dirty="0" smtClean="0"/>
          </a:p>
          <a:p>
            <a:pPr lvl="1">
              <a:lnSpc>
                <a:spcPct val="150000"/>
              </a:lnSpc>
              <a:buNone/>
            </a:pPr>
            <a:r>
              <a:rPr lang="en-AU" sz="2400" dirty="0" smtClean="0"/>
              <a:t>But:</a:t>
            </a:r>
          </a:p>
          <a:p>
            <a:pPr lvl="1">
              <a:lnSpc>
                <a:spcPct val="150000"/>
              </a:lnSpc>
            </a:pPr>
            <a:r>
              <a:rPr lang="en-AU" sz="2000" dirty="0" smtClean="0"/>
              <a:t>Can often lead to strong product innovation and choice</a:t>
            </a:r>
          </a:p>
          <a:p>
            <a:pPr lvl="1">
              <a:lnSpc>
                <a:spcPct val="150000"/>
              </a:lnSpc>
            </a:pPr>
            <a:r>
              <a:rPr lang="en-AU" sz="2000" dirty="0" smtClean="0"/>
              <a:t>May be unavoidable (‘natural oligopolies’)</a:t>
            </a:r>
          </a:p>
        </p:txBody>
      </p:sp>
      <p:pic>
        <p:nvPicPr>
          <p:cNvPr id="1026" name="Picture 2" descr="http://upload.wikimedia.org/wikipedia/commons/thumb/0/0e/%E2%98%92.svg/2000px-%E2%98%92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772816"/>
            <a:ext cx="648072" cy="648072"/>
          </a:xfrm>
          <a:prstGeom prst="rect">
            <a:avLst/>
          </a:prstGeom>
          <a:noFill/>
        </p:spPr>
      </p:pic>
      <p:pic>
        <p:nvPicPr>
          <p:cNvPr id="10" name="Picture 2" descr="http://upload.wikimedia.org/wikipedia/commons/thumb/0/0e/%E2%98%92.svg/2000px-%E2%98%92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556437"/>
            <a:ext cx="648072" cy="648072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283968" y="3429000"/>
            <a:ext cx="12293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000" dirty="0" smtClean="0">
                <a:latin typeface="Arial Black" pitchFamily="34" charset="0"/>
              </a:rPr>
              <a:t>Usually</a:t>
            </a:r>
            <a:endParaRPr lang="en-AU" sz="2000" dirty="0">
              <a:latin typeface="Arial Black" pitchFamily="34" charset="0"/>
            </a:endParaRPr>
          </a:p>
        </p:txBody>
      </p:sp>
      <p:pic>
        <p:nvPicPr>
          <p:cNvPr id="49154" name="Picture 2" descr="http://resources1.news.com.au/images/2013/07/14/1226549/369761-big-4-bank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16148" y="620687"/>
            <a:ext cx="2976331" cy="2232249"/>
          </a:xfrm>
          <a:prstGeom prst="rect">
            <a:avLst/>
          </a:prstGeom>
          <a:noFill/>
        </p:spPr>
      </p:pic>
      <p:pic>
        <p:nvPicPr>
          <p:cNvPr id="49156" name="Picture 4" descr="http://images.essentialbaby.com.au/2012/03/05/3097783/ipad-art-wide-coles-woolworths-420x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92118" y="2869870"/>
            <a:ext cx="2200361" cy="159264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Introduction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772816"/>
            <a:ext cx="6552728" cy="32623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/>
              <a:t>Where there is a small number of firms, they become </a:t>
            </a:r>
            <a:r>
              <a:rPr lang="en-US" sz="2400" b="1" dirty="0" smtClean="0"/>
              <a:t>interdependent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I.e., the actions of one firm affects the actions of the others!</a:t>
            </a:r>
          </a:p>
          <a:p>
            <a:pPr eaLnBrk="1" hangingPunct="1">
              <a:lnSpc>
                <a:spcPct val="150000"/>
              </a:lnSpc>
              <a:buNone/>
            </a:pPr>
            <a:endParaRPr lang="en-US" sz="2000" dirty="0" smtClean="0"/>
          </a:p>
          <a:p>
            <a:pPr eaLnBrk="1" hangingPunct="1">
              <a:lnSpc>
                <a:spcPct val="150000"/>
              </a:lnSpc>
            </a:pPr>
            <a:endParaRPr lang="en-US" sz="2000" dirty="0" smtClean="0"/>
          </a:p>
          <a:p>
            <a:pPr eaLnBrk="1" hangingPunct="1">
              <a:lnSpc>
                <a:spcPct val="150000"/>
              </a:lnSpc>
            </a:pPr>
            <a:endParaRPr lang="en-US" sz="20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Oligopoly: Kinked demand model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772816"/>
            <a:ext cx="6552728" cy="32623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/>
              <a:t>Assumptions: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As each firm raises its price, other firms </a:t>
            </a:r>
            <a:r>
              <a:rPr lang="en-US" sz="2400" b="1" dirty="0" smtClean="0"/>
              <a:t>will not follow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As each firm cuts their price, other firms </a:t>
            </a:r>
            <a:r>
              <a:rPr lang="en-US" sz="2400" b="1" dirty="0" smtClean="0"/>
              <a:t>will follow</a:t>
            </a:r>
          </a:p>
          <a:p>
            <a:pPr lvl="1">
              <a:lnSpc>
                <a:spcPct val="150000"/>
              </a:lnSpc>
            </a:pPr>
            <a:endParaRPr lang="en-US" sz="2400" dirty="0" smtClean="0"/>
          </a:p>
          <a:p>
            <a:pPr eaLnBrk="1" hangingPunct="1">
              <a:lnSpc>
                <a:spcPct val="150000"/>
              </a:lnSpc>
              <a:buNone/>
            </a:pPr>
            <a:endParaRPr lang="en-US" sz="2000" dirty="0" smtClean="0"/>
          </a:p>
          <a:p>
            <a:pPr eaLnBrk="1" hangingPunct="1">
              <a:lnSpc>
                <a:spcPct val="150000"/>
              </a:lnSpc>
            </a:pPr>
            <a:endParaRPr lang="en-US" sz="2000" dirty="0" smtClean="0"/>
          </a:p>
          <a:p>
            <a:pPr eaLnBrk="1" hangingPunct="1">
              <a:lnSpc>
                <a:spcPct val="150000"/>
              </a:lnSpc>
            </a:pPr>
            <a:endParaRPr lang="en-US" sz="20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908720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Oligopoly: Kinked demand model</a:t>
            </a:r>
            <a:endParaRPr lang="en-US" dirty="0" smtClean="0"/>
          </a:p>
        </p:txBody>
      </p:sp>
      <p:grpSp>
        <p:nvGrpSpPr>
          <p:cNvPr id="2" name="Group 5"/>
          <p:cNvGrpSpPr/>
          <p:nvPr/>
        </p:nvGrpSpPr>
        <p:grpSpPr>
          <a:xfrm>
            <a:off x="1115616" y="1556792"/>
            <a:ext cx="5256584" cy="4481095"/>
            <a:chOff x="1737619" y="762000"/>
            <a:chExt cx="6242744" cy="5538540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1737619" y="762000"/>
              <a:ext cx="430214" cy="6545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  <a:latin typeface="Arial" charset="0"/>
                </a:rPr>
                <a:t>P</a:t>
              </a: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6516654" y="5657021"/>
              <a:ext cx="625304" cy="6435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  <a:latin typeface="Arial" charset="0"/>
                </a:rPr>
                <a:t>Q</a:t>
              </a: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362200" y="762000"/>
              <a:ext cx="4292600" cy="4837113"/>
              <a:chOff x="1606" y="770"/>
              <a:chExt cx="2704" cy="3047"/>
            </a:xfrm>
          </p:grpSpPr>
          <p:sp>
            <p:nvSpPr>
              <p:cNvPr id="17" name="Line 7"/>
              <p:cNvSpPr>
                <a:spLocks noChangeShapeType="1"/>
              </p:cNvSpPr>
              <p:nvPr/>
            </p:nvSpPr>
            <p:spPr bwMode="auto">
              <a:xfrm>
                <a:off x="1606" y="770"/>
                <a:ext cx="0" cy="3047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8" name="Line 8"/>
              <p:cNvSpPr>
                <a:spLocks noChangeShapeType="1"/>
              </p:cNvSpPr>
              <p:nvPr/>
            </p:nvSpPr>
            <p:spPr bwMode="auto">
              <a:xfrm>
                <a:off x="1616" y="3817"/>
                <a:ext cx="2694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2892425" y="1049338"/>
              <a:ext cx="3719513" cy="5230813"/>
              <a:chOff x="1822" y="982"/>
              <a:chExt cx="2343" cy="3295"/>
            </a:xfrm>
          </p:grpSpPr>
          <p:sp>
            <p:nvSpPr>
              <p:cNvPr id="15" name="Line 10"/>
              <p:cNvSpPr>
                <a:spLocks noChangeShapeType="1"/>
              </p:cNvSpPr>
              <p:nvPr/>
            </p:nvSpPr>
            <p:spPr bwMode="auto">
              <a:xfrm>
                <a:off x="2022" y="982"/>
                <a:ext cx="2143" cy="2597"/>
              </a:xfrm>
              <a:prstGeom prst="line">
                <a:avLst/>
              </a:prstGeom>
              <a:noFill/>
              <a:ln w="57150">
                <a:solidFill>
                  <a:srgbClr val="FC0128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6" name="Line 11"/>
              <p:cNvSpPr>
                <a:spLocks noChangeShapeType="1"/>
              </p:cNvSpPr>
              <p:nvPr/>
            </p:nvSpPr>
            <p:spPr bwMode="auto">
              <a:xfrm>
                <a:off x="1822" y="1089"/>
                <a:ext cx="1373" cy="3188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5072063" y="4903790"/>
              <a:ext cx="2395538" cy="1395413"/>
              <a:chOff x="3228" y="3475"/>
              <a:chExt cx="1509" cy="879"/>
            </a:xfrm>
          </p:grpSpPr>
          <p:sp>
            <p:nvSpPr>
              <p:cNvPr id="13" name="Rectangle 13"/>
              <p:cNvSpPr>
                <a:spLocks noChangeArrowheads="1"/>
              </p:cNvSpPr>
              <p:nvPr/>
            </p:nvSpPr>
            <p:spPr bwMode="auto">
              <a:xfrm>
                <a:off x="4222" y="3475"/>
                <a:ext cx="515" cy="40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r>
                  <a:rPr lang="en-US" sz="2800" dirty="0">
                    <a:solidFill>
                      <a:srgbClr val="000000"/>
                    </a:solidFill>
                    <a:latin typeface="Arial" charset="0"/>
                  </a:rPr>
                  <a:t>D</a:t>
                </a:r>
                <a:r>
                  <a:rPr lang="en-US" sz="2800" baseline="-25000" dirty="0">
                    <a:solidFill>
                      <a:srgbClr val="00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14" name="Rectangle 14"/>
              <p:cNvSpPr>
                <a:spLocks noChangeArrowheads="1"/>
              </p:cNvSpPr>
              <p:nvPr/>
            </p:nvSpPr>
            <p:spPr bwMode="auto">
              <a:xfrm>
                <a:off x="3228" y="3949"/>
                <a:ext cx="803" cy="40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8" tIns="44450" rIns="90488" bIns="44450">
                <a:spAutoFit/>
              </a:bodyPr>
              <a:lstStyle/>
              <a:p>
                <a:r>
                  <a:rPr lang="en-US" sz="2800" dirty="0">
                    <a:solidFill>
                      <a:srgbClr val="000000"/>
                    </a:solidFill>
                    <a:latin typeface="Arial" charset="0"/>
                  </a:rPr>
                  <a:t>MR</a:t>
                </a:r>
                <a:r>
                  <a:rPr lang="en-US" sz="2800" baseline="-25000" dirty="0">
                    <a:solidFill>
                      <a:srgbClr val="000000"/>
                    </a:solidFill>
                    <a:latin typeface="Arial" charset="0"/>
                  </a:rPr>
                  <a:t>1</a:t>
                </a:r>
              </a:p>
            </p:txBody>
          </p:sp>
        </p:grpSp>
        <p:sp>
          <p:nvSpPr>
            <p:cNvPr id="12" name="Rectangle 16"/>
            <p:cNvSpPr>
              <a:spLocks noChangeArrowheads="1"/>
            </p:cNvSpPr>
            <p:nvPr/>
          </p:nvSpPr>
          <p:spPr bwMode="auto">
            <a:xfrm>
              <a:off x="5091113" y="1330325"/>
              <a:ext cx="2889250" cy="11842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C61234"/>
                  </a:solidFill>
                  <a:latin typeface="Arial" charset="0"/>
                </a:rPr>
                <a:t>The firm’s </a:t>
              </a:r>
              <a:r>
                <a:rPr lang="en-US" sz="2400" b="1" dirty="0">
                  <a:solidFill>
                    <a:srgbClr val="C61234"/>
                  </a:solidFill>
                  <a:latin typeface="Arial" charset="0"/>
                </a:rPr>
                <a:t>demand</a:t>
              </a:r>
            </a:p>
            <a:p>
              <a:pPr algn="ctr"/>
              <a:r>
                <a:rPr lang="en-US" sz="2400" b="1" dirty="0">
                  <a:solidFill>
                    <a:srgbClr val="C61234"/>
                  </a:solidFill>
                  <a:latin typeface="Arial" charset="0"/>
                </a:rPr>
                <a:t>and marginal</a:t>
              </a:r>
            </a:p>
            <a:p>
              <a:pPr algn="ctr"/>
              <a:r>
                <a:rPr lang="en-US" sz="2400" b="1" dirty="0">
                  <a:solidFill>
                    <a:srgbClr val="C61234"/>
                  </a:solidFill>
                  <a:latin typeface="Arial" charset="0"/>
                </a:rPr>
                <a:t>revenue curves</a:t>
              </a:r>
              <a:endParaRPr lang="en-US" sz="3200" b="1" dirty="0">
                <a:solidFill>
                  <a:srgbClr val="C61234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3"/>
          <p:cNvSpPr>
            <a:spLocks noChangeArrowheads="1"/>
          </p:cNvSpPr>
          <p:nvPr/>
        </p:nvSpPr>
        <p:spPr bwMode="auto">
          <a:xfrm>
            <a:off x="1619672" y="824830"/>
            <a:ext cx="430213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Arial" charset="0"/>
              </a:rPr>
              <a:t>P</a:t>
            </a:r>
          </a:p>
        </p:txBody>
      </p:sp>
      <p:sp>
        <p:nvSpPr>
          <p:cNvPr id="38918" name="Rectangle 4"/>
          <p:cNvSpPr>
            <a:spLocks noChangeArrowheads="1"/>
          </p:cNvSpPr>
          <p:nvPr/>
        </p:nvSpPr>
        <p:spPr bwMode="auto">
          <a:xfrm>
            <a:off x="6565776" y="5387975"/>
            <a:ext cx="45720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2800" i="1">
                <a:solidFill>
                  <a:srgbClr val="000000"/>
                </a:solidFill>
                <a:latin typeface="Arial" charset="0"/>
              </a:rPr>
              <a:t>Q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146176" y="762000"/>
            <a:ext cx="4292600" cy="4837113"/>
            <a:chOff x="1606" y="770"/>
            <a:chExt cx="2704" cy="3047"/>
          </a:xfrm>
        </p:grpSpPr>
        <p:sp>
          <p:nvSpPr>
            <p:cNvPr id="38933" name="Line 6"/>
            <p:cNvSpPr>
              <a:spLocks noChangeShapeType="1"/>
            </p:cNvSpPr>
            <p:nvPr/>
          </p:nvSpPr>
          <p:spPr bwMode="auto">
            <a:xfrm>
              <a:off x="1606" y="770"/>
              <a:ext cx="0" cy="3047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38934" name="Line 7"/>
            <p:cNvSpPr>
              <a:spLocks noChangeShapeType="1"/>
            </p:cNvSpPr>
            <p:nvPr/>
          </p:nvSpPr>
          <p:spPr bwMode="auto">
            <a:xfrm>
              <a:off x="1616" y="3817"/>
              <a:ext cx="2694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676401" y="1049338"/>
            <a:ext cx="3719513" cy="4972050"/>
            <a:chOff x="1822" y="982"/>
            <a:chExt cx="2343" cy="3132"/>
          </a:xfrm>
        </p:grpSpPr>
        <p:sp>
          <p:nvSpPr>
            <p:cNvPr id="38931" name="Line 9"/>
            <p:cNvSpPr>
              <a:spLocks noChangeShapeType="1"/>
            </p:cNvSpPr>
            <p:nvPr/>
          </p:nvSpPr>
          <p:spPr bwMode="auto">
            <a:xfrm>
              <a:off x="2022" y="982"/>
              <a:ext cx="2143" cy="2597"/>
            </a:xfrm>
            <a:prstGeom prst="line">
              <a:avLst/>
            </a:prstGeom>
            <a:noFill/>
            <a:ln w="57150">
              <a:solidFill>
                <a:srgbClr val="FC012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38932" name="Line 10"/>
            <p:cNvSpPr>
              <a:spLocks noChangeShapeType="1"/>
            </p:cNvSpPr>
            <p:nvPr/>
          </p:nvSpPr>
          <p:spPr bwMode="auto">
            <a:xfrm>
              <a:off x="1822" y="1089"/>
              <a:ext cx="1239" cy="3025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635376" y="4903788"/>
            <a:ext cx="2616200" cy="1152525"/>
            <a:chOff x="3089" y="3475"/>
            <a:chExt cx="1648" cy="726"/>
          </a:xfrm>
        </p:grpSpPr>
        <p:sp>
          <p:nvSpPr>
            <p:cNvPr id="38929" name="Rectangle 12"/>
            <p:cNvSpPr>
              <a:spLocks noChangeArrowheads="1"/>
            </p:cNvSpPr>
            <p:nvPr/>
          </p:nvSpPr>
          <p:spPr bwMode="auto">
            <a:xfrm>
              <a:off x="4222" y="3475"/>
              <a:ext cx="515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  <a:latin typeface="Arial" charset="0"/>
                </a:rPr>
                <a:t>D</a:t>
              </a:r>
              <a:r>
                <a:rPr lang="en-US" sz="2800" baseline="-25000" dirty="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38930" name="Rectangle 13"/>
            <p:cNvSpPr>
              <a:spLocks noChangeArrowheads="1"/>
            </p:cNvSpPr>
            <p:nvPr/>
          </p:nvSpPr>
          <p:spPr bwMode="auto">
            <a:xfrm>
              <a:off x="3089" y="3876"/>
              <a:ext cx="567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  <a:latin typeface="Arial" charset="0"/>
                </a:rPr>
                <a:t>MR</a:t>
              </a:r>
              <a:r>
                <a:rPr lang="en-US" sz="2800" baseline="-2500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</p:grpSp>
      <p:sp>
        <p:nvSpPr>
          <p:cNvPr id="38922" name="Rectangle 15"/>
          <p:cNvSpPr>
            <a:spLocks noChangeArrowheads="1"/>
          </p:cNvSpPr>
          <p:nvPr/>
        </p:nvSpPr>
        <p:spPr bwMode="auto">
          <a:xfrm>
            <a:off x="5220072" y="1340768"/>
            <a:ext cx="2289089" cy="1197764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dirty="0" smtClean="0">
                <a:latin typeface="Arial" charset="0"/>
              </a:rPr>
              <a:t>Rivals </a:t>
            </a:r>
            <a:r>
              <a:rPr lang="en-US" dirty="0">
                <a:latin typeface="Arial" charset="0"/>
              </a:rPr>
              <a:t>demand</a:t>
            </a:r>
          </a:p>
          <a:p>
            <a:pPr algn="ctr"/>
            <a:r>
              <a:rPr lang="en-US" dirty="0">
                <a:latin typeface="Arial" charset="0"/>
              </a:rPr>
              <a:t>and marginal</a:t>
            </a:r>
          </a:p>
          <a:p>
            <a:pPr algn="ctr"/>
            <a:r>
              <a:rPr lang="en-US" dirty="0">
                <a:latin typeface="Arial" charset="0"/>
              </a:rPr>
              <a:t>revenue curves</a:t>
            </a: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2660526" y="2203450"/>
            <a:ext cx="4438650" cy="2597150"/>
            <a:chOff x="1796" y="1756"/>
            <a:chExt cx="2796" cy="1636"/>
          </a:xfrm>
        </p:grpSpPr>
        <p:sp>
          <p:nvSpPr>
            <p:cNvPr id="38927" name="Line 17"/>
            <p:cNvSpPr>
              <a:spLocks noChangeShapeType="1"/>
            </p:cNvSpPr>
            <p:nvPr/>
          </p:nvSpPr>
          <p:spPr bwMode="auto">
            <a:xfrm>
              <a:off x="1836" y="1756"/>
              <a:ext cx="2756" cy="809"/>
            </a:xfrm>
            <a:prstGeom prst="line">
              <a:avLst/>
            </a:prstGeom>
            <a:noFill/>
            <a:ln w="57150">
              <a:solidFill>
                <a:srgbClr val="FFC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38928" name="Line 18"/>
            <p:cNvSpPr>
              <a:spLocks noChangeShapeType="1"/>
            </p:cNvSpPr>
            <p:nvPr/>
          </p:nvSpPr>
          <p:spPr bwMode="auto">
            <a:xfrm>
              <a:off x="1796" y="1956"/>
              <a:ext cx="2783" cy="14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7154739" y="3429000"/>
            <a:ext cx="901700" cy="1776413"/>
            <a:chOff x="4643" y="2505"/>
            <a:chExt cx="568" cy="1119"/>
          </a:xfrm>
        </p:grpSpPr>
        <p:sp>
          <p:nvSpPr>
            <p:cNvPr id="38925" name="Rectangle 20"/>
            <p:cNvSpPr>
              <a:spLocks noChangeArrowheads="1"/>
            </p:cNvSpPr>
            <p:nvPr/>
          </p:nvSpPr>
          <p:spPr bwMode="auto">
            <a:xfrm>
              <a:off x="4644" y="3299"/>
              <a:ext cx="567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  <a:latin typeface="Arial" charset="0"/>
                </a:rPr>
                <a:t>MR</a:t>
              </a:r>
              <a:r>
                <a:rPr lang="en-US" sz="2800" baseline="-25000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38926" name="Rectangle 21"/>
            <p:cNvSpPr>
              <a:spLocks noChangeArrowheads="1"/>
            </p:cNvSpPr>
            <p:nvPr/>
          </p:nvSpPr>
          <p:spPr bwMode="auto">
            <a:xfrm>
              <a:off x="4643" y="2505"/>
              <a:ext cx="515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  <a:latin typeface="Arial" charset="0"/>
                </a:rPr>
                <a:t>D</a:t>
              </a:r>
              <a:r>
                <a:rPr lang="en-US" sz="2800" baseline="-25000" dirty="0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</p:grpSp>
      <p:cxnSp>
        <p:nvCxnSpPr>
          <p:cNvPr id="24" name="Straight Arrow Connector 23"/>
          <p:cNvCxnSpPr>
            <a:stCxn id="38922" idx="2"/>
          </p:cNvCxnSpPr>
          <p:nvPr/>
        </p:nvCxnSpPr>
        <p:spPr bwMode="auto">
          <a:xfrm flipH="1">
            <a:off x="6300192" y="2538532"/>
            <a:ext cx="64425" cy="60243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H="1">
            <a:off x="5652120" y="2539503"/>
            <a:ext cx="280450" cy="139355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146176" y="762000"/>
            <a:ext cx="4292600" cy="4837113"/>
            <a:chOff x="1606" y="770"/>
            <a:chExt cx="2704" cy="3047"/>
          </a:xfrm>
        </p:grpSpPr>
        <p:sp>
          <p:nvSpPr>
            <p:cNvPr id="39959" name="Line 6"/>
            <p:cNvSpPr>
              <a:spLocks noChangeShapeType="1"/>
            </p:cNvSpPr>
            <p:nvPr/>
          </p:nvSpPr>
          <p:spPr bwMode="auto">
            <a:xfrm>
              <a:off x="1606" y="770"/>
              <a:ext cx="0" cy="3047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39960" name="Line 7"/>
            <p:cNvSpPr>
              <a:spLocks noChangeShapeType="1"/>
            </p:cNvSpPr>
            <p:nvPr/>
          </p:nvSpPr>
          <p:spPr bwMode="auto">
            <a:xfrm>
              <a:off x="1616" y="3817"/>
              <a:ext cx="2694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676401" y="1049338"/>
            <a:ext cx="3719513" cy="4778375"/>
            <a:chOff x="1822" y="982"/>
            <a:chExt cx="2343" cy="3010"/>
          </a:xfrm>
        </p:grpSpPr>
        <p:sp>
          <p:nvSpPr>
            <p:cNvPr id="39957" name="Line 9"/>
            <p:cNvSpPr>
              <a:spLocks noChangeShapeType="1"/>
            </p:cNvSpPr>
            <p:nvPr/>
          </p:nvSpPr>
          <p:spPr bwMode="auto">
            <a:xfrm>
              <a:off x="2022" y="982"/>
              <a:ext cx="2143" cy="2597"/>
            </a:xfrm>
            <a:prstGeom prst="line">
              <a:avLst/>
            </a:prstGeom>
            <a:noFill/>
            <a:ln w="57150">
              <a:solidFill>
                <a:srgbClr val="FC012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39958" name="Line 10"/>
            <p:cNvSpPr>
              <a:spLocks noChangeShapeType="1"/>
            </p:cNvSpPr>
            <p:nvPr/>
          </p:nvSpPr>
          <p:spPr bwMode="auto">
            <a:xfrm>
              <a:off x="1822" y="1089"/>
              <a:ext cx="1197" cy="2903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635376" y="4903788"/>
            <a:ext cx="2616200" cy="1152525"/>
            <a:chOff x="3089" y="3475"/>
            <a:chExt cx="1648" cy="726"/>
          </a:xfrm>
        </p:grpSpPr>
        <p:sp>
          <p:nvSpPr>
            <p:cNvPr id="39955" name="Rectangle 12"/>
            <p:cNvSpPr>
              <a:spLocks noChangeArrowheads="1"/>
            </p:cNvSpPr>
            <p:nvPr/>
          </p:nvSpPr>
          <p:spPr bwMode="auto">
            <a:xfrm>
              <a:off x="4222" y="3475"/>
              <a:ext cx="515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  <a:latin typeface="Arial" charset="0"/>
                </a:rPr>
                <a:t>D</a:t>
              </a:r>
              <a:r>
                <a:rPr lang="en-US" sz="2800" baseline="-25000" dirty="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39956" name="Rectangle 13"/>
            <p:cNvSpPr>
              <a:spLocks noChangeArrowheads="1"/>
            </p:cNvSpPr>
            <p:nvPr/>
          </p:nvSpPr>
          <p:spPr bwMode="auto">
            <a:xfrm>
              <a:off x="3089" y="3876"/>
              <a:ext cx="567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  <a:latin typeface="Arial" charset="0"/>
                </a:rPr>
                <a:t>MR</a:t>
              </a:r>
              <a:r>
                <a:rPr lang="en-US" sz="2800" baseline="-2500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2660526" y="2203450"/>
            <a:ext cx="4438650" cy="2597150"/>
            <a:chOff x="1796" y="1756"/>
            <a:chExt cx="2796" cy="1636"/>
          </a:xfrm>
        </p:grpSpPr>
        <p:sp>
          <p:nvSpPr>
            <p:cNvPr id="39953" name="Line 17"/>
            <p:cNvSpPr>
              <a:spLocks noChangeShapeType="1"/>
            </p:cNvSpPr>
            <p:nvPr/>
          </p:nvSpPr>
          <p:spPr bwMode="auto">
            <a:xfrm>
              <a:off x="1836" y="1756"/>
              <a:ext cx="2756" cy="809"/>
            </a:xfrm>
            <a:prstGeom prst="line">
              <a:avLst/>
            </a:prstGeom>
            <a:noFill/>
            <a:ln w="57150">
              <a:solidFill>
                <a:srgbClr val="FFC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39954" name="Line 18"/>
            <p:cNvSpPr>
              <a:spLocks noChangeShapeType="1"/>
            </p:cNvSpPr>
            <p:nvPr/>
          </p:nvSpPr>
          <p:spPr bwMode="auto">
            <a:xfrm>
              <a:off x="1796" y="1956"/>
              <a:ext cx="2783" cy="14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7154739" y="3429000"/>
            <a:ext cx="901700" cy="1776413"/>
            <a:chOff x="4643" y="2505"/>
            <a:chExt cx="568" cy="1119"/>
          </a:xfrm>
        </p:grpSpPr>
        <p:sp>
          <p:nvSpPr>
            <p:cNvPr id="39951" name="Rectangle 20"/>
            <p:cNvSpPr>
              <a:spLocks noChangeArrowheads="1"/>
            </p:cNvSpPr>
            <p:nvPr/>
          </p:nvSpPr>
          <p:spPr bwMode="auto">
            <a:xfrm>
              <a:off x="4644" y="3299"/>
              <a:ext cx="567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  <a:latin typeface="Arial" charset="0"/>
                </a:rPr>
                <a:t>MR</a:t>
              </a:r>
              <a:r>
                <a:rPr lang="en-US" sz="2800" baseline="-25000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39952" name="Rectangle 21"/>
            <p:cNvSpPr>
              <a:spLocks noChangeArrowheads="1"/>
            </p:cNvSpPr>
            <p:nvPr/>
          </p:nvSpPr>
          <p:spPr bwMode="auto">
            <a:xfrm>
              <a:off x="4643" y="2505"/>
              <a:ext cx="515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  <a:latin typeface="Arial" charset="0"/>
                </a:rPr>
                <a:t>D</a:t>
              </a:r>
              <a:r>
                <a:rPr lang="en-US" sz="2800" baseline="-25000" dirty="0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39948" name="Freeform 22"/>
          <p:cNvSpPr>
            <a:spLocks/>
          </p:cNvSpPr>
          <p:nvPr/>
        </p:nvSpPr>
        <p:spPr bwMode="auto">
          <a:xfrm>
            <a:off x="4432176" y="2667000"/>
            <a:ext cx="2030413" cy="2436813"/>
          </a:xfrm>
          <a:custGeom>
            <a:avLst/>
            <a:gdLst>
              <a:gd name="T0" fmla="*/ 2147483647 w 1279"/>
              <a:gd name="T1" fmla="*/ 2147483647 h 1535"/>
              <a:gd name="T2" fmla="*/ 2147483647 w 1279"/>
              <a:gd name="T3" fmla="*/ 2147483647 h 1535"/>
              <a:gd name="T4" fmla="*/ 2147483647 w 1279"/>
              <a:gd name="T5" fmla="*/ 2147483647 h 1535"/>
              <a:gd name="T6" fmla="*/ 2147483647 w 1279"/>
              <a:gd name="T7" fmla="*/ 2147483647 h 1535"/>
              <a:gd name="T8" fmla="*/ 2147483647 w 1279"/>
              <a:gd name="T9" fmla="*/ 2147483647 h 1535"/>
              <a:gd name="T10" fmla="*/ 2147483647 w 1279"/>
              <a:gd name="T11" fmla="*/ 2147483647 h 1535"/>
              <a:gd name="T12" fmla="*/ 2147483647 w 1279"/>
              <a:gd name="T13" fmla="*/ 2147483647 h 1535"/>
              <a:gd name="T14" fmla="*/ 2147483647 w 1279"/>
              <a:gd name="T15" fmla="*/ 2147483647 h 1535"/>
              <a:gd name="T16" fmla="*/ 2147483647 w 1279"/>
              <a:gd name="T17" fmla="*/ 2147483647 h 1535"/>
              <a:gd name="T18" fmla="*/ 2147483647 w 1279"/>
              <a:gd name="T19" fmla="*/ 2147483647 h 1535"/>
              <a:gd name="T20" fmla="*/ 2147483647 w 1279"/>
              <a:gd name="T21" fmla="*/ 2147483647 h 1535"/>
              <a:gd name="T22" fmla="*/ 2147483647 w 1279"/>
              <a:gd name="T23" fmla="*/ 2147483647 h 1535"/>
              <a:gd name="T24" fmla="*/ 2147483647 w 1279"/>
              <a:gd name="T25" fmla="*/ 2147483647 h 1535"/>
              <a:gd name="T26" fmla="*/ 2147483647 w 1279"/>
              <a:gd name="T27" fmla="*/ 2147483647 h 1535"/>
              <a:gd name="T28" fmla="*/ 2147483647 w 1279"/>
              <a:gd name="T29" fmla="*/ 2147483647 h 1535"/>
              <a:gd name="T30" fmla="*/ 2147483647 w 1279"/>
              <a:gd name="T31" fmla="*/ 2147483647 h 1535"/>
              <a:gd name="T32" fmla="*/ 2147483647 w 1279"/>
              <a:gd name="T33" fmla="*/ 2147483647 h 1535"/>
              <a:gd name="T34" fmla="*/ 2147483647 w 1279"/>
              <a:gd name="T35" fmla="*/ 2147483647 h 1535"/>
              <a:gd name="T36" fmla="*/ 2147483647 w 1279"/>
              <a:gd name="T37" fmla="*/ 2147483647 h 1535"/>
              <a:gd name="T38" fmla="*/ 2147483647 w 1279"/>
              <a:gd name="T39" fmla="*/ 2147483647 h 1535"/>
              <a:gd name="T40" fmla="*/ 2147483647 w 1279"/>
              <a:gd name="T41" fmla="*/ 2147483647 h 1535"/>
              <a:gd name="T42" fmla="*/ 2147483647 w 1279"/>
              <a:gd name="T43" fmla="*/ 2147483647 h 1535"/>
              <a:gd name="T44" fmla="*/ 2147483647 w 1279"/>
              <a:gd name="T45" fmla="*/ 2147483647 h 1535"/>
              <a:gd name="T46" fmla="*/ 2147483647 w 1279"/>
              <a:gd name="T47" fmla="*/ 2147483647 h 1535"/>
              <a:gd name="T48" fmla="*/ 2147483647 w 1279"/>
              <a:gd name="T49" fmla="*/ 2147483647 h 1535"/>
              <a:gd name="T50" fmla="*/ 2147483647 w 1279"/>
              <a:gd name="T51" fmla="*/ 2147483647 h 1535"/>
              <a:gd name="T52" fmla="*/ 2147483647 w 1279"/>
              <a:gd name="T53" fmla="*/ 2147483647 h 1535"/>
              <a:gd name="T54" fmla="*/ 2147483647 w 1279"/>
              <a:gd name="T55" fmla="*/ 2147483647 h 1535"/>
              <a:gd name="T56" fmla="*/ 2147483647 w 1279"/>
              <a:gd name="T57" fmla="*/ 2147483647 h 1535"/>
              <a:gd name="T58" fmla="*/ 2147483647 w 1279"/>
              <a:gd name="T59" fmla="*/ 2147483647 h 1535"/>
              <a:gd name="T60" fmla="*/ 2147483647 w 1279"/>
              <a:gd name="T61" fmla="*/ 2147483647 h 1535"/>
              <a:gd name="T62" fmla="*/ 2147483647 w 1279"/>
              <a:gd name="T63" fmla="*/ 2147483647 h 1535"/>
              <a:gd name="T64" fmla="*/ 2147483647 w 1279"/>
              <a:gd name="T65" fmla="*/ 2147483647 h 1535"/>
              <a:gd name="T66" fmla="*/ 2147483647 w 1279"/>
              <a:gd name="T67" fmla="*/ 2147483647 h 1535"/>
              <a:gd name="T68" fmla="*/ 2147483647 w 1279"/>
              <a:gd name="T69" fmla="*/ 2147483647 h 1535"/>
              <a:gd name="T70" fmla="*/ 2147483647 w 1279"/>
              <a:gd name="T71" fmla="*/ 2147483647 h 1535"/>
              <a:gd name="T72" fmla="*/ 2147483647 w 1279"/>
              <a:gd name="T73" fmla="*/ 0 h 1535"/>
              <a:gd name="T74" fmla="*/ 2147483647 w 1279"/>
              <a:gd name="T75" fmla="*/ 2147483647 h 1535"/>
              <a:gd name="T76" fmla="*/ 2147483647 w 1279"/>
              <a:gd name="T77" fmla="*/ 2147483647 h 1535"/>
              <a:gd name="T78" fmla="*/ 2147483647 w 1279"/>
              <a:gd name="T79" fmla="*/ 2147483647 h 1535"/>
              <a:gd name="T80" fmla="*/ 2147483647 w 1279"/>
              <a:gd name="T81" fmla="*/ 2147483647 h 1535"/>
              <a:gd name="T82" fmla="*/ 2147483647 w 1279"/>
              <a:gd name="T83" fmla="*/ 2147483647 h 1535"/>
              <a:gd name="T84" fmla="*/ 2147483647 w 1279"/>
              <a:gd name="T85" fmla="*/ 2147483647 h 1535"/>
              <a:gd name="T86" fmla="*/ 2147483647 w 1279"/>
              <a:gd name="T87" fmla="*/ 2147483647 h 1535"/>
              <a:gd name="T88" fmla="*/ 2147483647 w 1279"/>
              <a:gd name="T89" fmla="*/ 2147483647 h 1535"/>
              <a:gd name="T90" fmla="*/ 2147483647 w 1279"/>
              <a:gd name="T91" fmla="*/ 2147483647 h 1535"/>
              <a:gd name="T92" fmla="*/ 2147483647 w 1279"/>
              <a:gd name="T93" fmla="*/ 2147483647 h 1535"/>
              <a:gd name="T94" fmla="*/ 2147483647 w 1279"/>
              <a:gd name="T95" fmla="*/ 2147483647 h 1535"/>
              <a:gd name="T96" fmla="*/ 2147483647 w 1279"/>
              <a:gd name="T97" fmla="*/ 2147483647 h 1535"/>
              <a:gd name="T98" fmla="*/ 2147483647 w 1279"/>
              <a:gd name="T99" fmla="*/ 2147483647 h 1535"/>
              <a:gd name="T100" fmla="*/ 2147483647 w 1279"/>
              <a:gd name="T101" fmla="*/ 2147483647 h 1535"/>
              <a:gd name="T102" fmla="*/ 2147483647 w 1279"/>
              <a:gd name="T103" fmla="*/ 2147483647 h 1535"/>
              <a:gd name="T104" fmla="*/ 2147483647 w 1279"/>
              <a:gd name="T105" fmla="*/ 2147483647 h 1535"/>
              <a:gd name="T106" fmla="*/ 2147483647 w 1279"/>
              <a:gd name="T107" fmla="*/ 2147483647 h 153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279"/>
              <a:gd name="T163" fmla="*/ 0 h 1535"/>
              <a:gd name="T164" fmla="*/ 1279 w 1279"/>
              <a:gd name="T165" fmla="*/ 1535 h 1535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279" h="1535">
                <a:moveTo>
                  <a:pt x="1175" y="1108"/>
                </a:moveTo>
                <a:lnTo>
                  <a:pt x="1196" y="1137"/>
                </a:lnTo>
                <a:lnTo>
                  <a:pt x="1216" y="1167"/>
                </a:lnTo>
                <a:lnTo>
                  <a:pt x="1234" y="1200"/>
                </a:lnTo>
                <a:lnTo>
                  <a:pt x="1248" y="1230"/>
                </a:lnTo>
                <a:lnTo>
                  <a:pt x="1260" y="1261"/>
                </a:lnTo>
                <a:lnTo>
                  <a:pt x="1268" y="1295"/>
                </a:lnTo>
                <a:lnTo>
                  <a:pt x="1277" y="1326"/>
                </a:lnTo>
                <a:lnTo>
                  <a:pt x="1278" y="1357"/>
                </a:lnTo>
                <a:lnTo>
                  <a:pt x="1277" y="1387"/>
                </a:lnTo>
                <a:lnTo>
                  <a:pt x="1277" y="1416"/>
                </a:lnTo>
                <a:lnTo>
                  <a:pt x="1268" y="1441"/>
                </a:lnTo>
                <a:lnTo>
                  <a:pt x="1262" y="1466"/>
                </a:lnTo>
                <a:lnTo>
                  <a:pt x="1248" y="1488"/>
                </a:lnTo>
                <a:lnTo>
                  <a:pt x="1234" y="1509"/>
                </a:lnTo>
                <a:lnTo>
                  <a:pt x="1218" y="1526"/>
                </a:lnTo>
                <a:lnTo>
                  <a:pt x="1210" y="1534"/>
                </a:lnTo>
                <a:lnTo>
                  <a:pt x="1223" y="1521"/>
                </a:lnTo>
                <a:lnTo>
                  <a:pt x="1234" y="1504"/>
                </a:lnTo>
                <a:lnTo>
                  <a:pt x="1244" y="1484"/>
                </a:lnTo>
                <a:lnTo>
                  <a:pt x="1252" y="1465"/>
                </a:lnTo>
                <a:lnTo>
                  <a:pt x="1259" y="1441"/>
                </a:lnTo>
                <a:lnTo>
                  <a:pt x="1259" y="1416"/>
                </a:lnTo>
                <a:lnTo>
                  <a:pt x="1256" y="1392"/>
                </a:lnTo>
                <a:lnTo>
                  <a:pt x="1249" y="1366"/>
                </a:lnTo>
                <a:lnTo>
                  <a:pt x="1242" y="1339"/>
                </a:lnTo>
                <a:lnTo>
                  <a:pt x="1231" y="1311"/>
                </a:lnTo>
                <a:lnTo>
                  <a:pt x="1219" y="1285"/>
                </a:lnTo>
                <a:lnTo>
                  <a:pt x="1204" y="1259"/>
                </a:lnTo>
                <a:lnTo>
                  <a:pt x="1186" y="1235"/>
                </a:lnTo>
                <a:lnTo>
                  <a:pt x="877" y="852"/>
                </a:lnTo>
                <a:lnTo>
                  <a:pt x="861" y="829"/>
                </a:lnTo>
                <a:lnTo>
                  <a:pt x="847" y="806"/>
                </a:lnTo>
                <a:lnTo>
                  <a:pt x="835" y="781"/>
                </a:lnTo>
                <a:lnTo>
                  <a:pt x="824" y="757"/>
                </a:lnTo>
                <a:lnTo>
                  <a:pt x="820" y="732"/>
                </a:lnTo>
                <a:lnTo>
                  <a:pt x="816" y="707"/>
                </a:lnTo>
                <a:lnTo>
                  <a:pt x="816" y="686"/>
                </a:lnTo>
                <a:lnTo>
                  <a:pt x="818" y="663"/>
                </a:lnTo>
                <a:lnTo>
                  <a:pt x="824" y="642"/>
                </a:lnTo>
                <a:lnTo>
                  <a:pt x="832" y="624"/>
                </a:lnTo>
                <a:lnTo>
                  <a:pt x="844" y="611"/>
                </a:lnTo>
                <a:lnTo>
                  <a:pt x="858" y="595"/>
                </a:lnTo>
                <a:lnTo>
                  <a:pt x="840" y="603"/>
                </a:lnTo>
                <a:lnTo>
                  <a:pt x="821" y="611"/>
                </a:lnTo>
                <a:lnTo>
                  <a:pt x="800" y="614"/>
                </a:lnTo>
                <a:lnTo>
                  <a:pt x="780" y="614"/>
                </a:lnTo>
                <a:lnTo>
                  <a:pt x="755" y="611"/>
                </a:lnTo>
                <a:lnTo>
                  <a:pt x="733" y="606"/>
                </a:lnTo>
                <a:lnTo>
                  <a:pt x="709" y="595"/>
                </a:lnTo>
                <a:lnTo>
                  <a:pt x="687" y="583"/>
                </a:lnTo>
                <a:lnTo>
                  <a:pt x="665" y="570"/>
                </a:lnTo>
                <a:lnTo>
                  <a:pt x="643" y="553"/>
                </a:lnTo>
                <a:lnTo>
                  <a:pt x="621" y="534"/>
                </a:lnTo>
                <a:lnTo>
                  <a:pt x="603" y="511"/>
                </a:lnTo>
                <a:lnTo>
                  <a:pt x="293" y="127"/>
                </a:lnTo>
                <a:lnTo>
                  <a:pt x="275" y="106"/>
                </a:lnTo>
                <a:lnTo>
                  <a:pt x="253" y="85"/>
                </a:lnTo>
                <a:lnTo>
                  <a:pt x="230" y="66"/>
                </a:lnTo>
                <a:lnTo>
                  <a:pt x="205" y="50"/>
                </a:lnTo>
                <a:lnTo>
                  <a:pt x="182" y="35"/>
                </a:lnTo>
                <a:lnTo>
                  <a:pt x="155" y="25"/>
                </a:lnTo>
                <a:lnTo>
                  <a:pt x="130" y="14"/>
                </a:lnTo>
                <a:lnTo>
                  <a:pt x="105" y="9"/>
                </a:lnTo>
                <a:lnTo>
                  <a:pt x="81" y="9"/>
                </a:lnTo>
                <a:lnTo>
                  <a:pt x="57" y="10"/>
                </a:lnTo>
                <a:lnTo>
                  <a:pt x="36" y="14"/>
                </a:lnTo>
                <a:lnTo>
                  <a:pt x="15" y="21"/>
                </a:lnTo>
                <a:lnTo>
                  <a:pt x="0" y="33"/>
                </a:lnTo>
                <a:lnTo>
                  <a:pt x="8" y="26"/>
                </a:lnTo>
                <a:lnTo>
                  <a:pt x="30" y="14"/>
                </a:lnTo>
                <a:lnTo>
                  <a:pt x="53" y="5"/>
                </a:lnTo>
                <a:lnTo>
                  <a:pt x="82" y="1"/>
                </a:lnTo>
                <a:lnTo>
                  <a:pt x="107" y="0"/>
                </a:lnTo>
                <a:lnTo>
                  <a:pt x="137" y="0"/>
                </a:lnTo>
                <a:lnTo>
                  <a:pt x="164" y="7"/>
                </a:lnTo>
                <a:lnTo>
                  <a:pt x="196" y="12"/>
                </a:lnTo>
                <a:lnTo>
                  <a:pt x="226" y="22"/>
                </a:lnTo>
                <a:lnTo>
                  <a:pt x="256" y="37"/>
                </a:lnTo>
                <a:lnTo>
                  <a:pt x="285" y="52"/>
                </a:lnTo>
                <a:lnTo>
                  <a:pt x="315" y="72"/>
                </a:lnTo>
                <a:lnTo>
                  <a:pt x="342" y="93"/>
                </a:lnTo>
                <a:lnTo>
                  <a:pt x="371" y="118"/>
                </a:lnTo>
                <a:lnTo>
                  <a:pt x="395" y="143"/>
                </a:lnTo>
                <a:lnTo>
                  <a:pt x="421" y="170"/>
                </a:lnTo>
                <a:lnTo>
                  <a:pt x="684" y="497"/>
                </a:lnTo>
                <a:lnTo>
                  <a:pt x="702" y="518"/>
                </a:lnTo>
                <a:lnTo>
                  <a:pt x="721" y="535"/>
                </a:lnTo>
                <a:lnTo>
                  <a:pt x="739" y="549"/>
                </a:lnTo>
                <a:lnTo>
                  <a:pt x="759" y="561"/>
                </a:lnTo>
                <a:lnTo>
                  <a:pt x="781" y="572"/>
                </a:lnTo>
                <a:lnTo>
                  <a:pt x="803" y="580"/>
                </a:lnTo>
                <a:lnTo>
                  <a:pt x="822" y="581"/>
                </a:lnTo>
                <a:lnTo>
                  <a:pt x="843" y="582"/>
                </a:lnTo>
                <a:lnTo>
                  <a:pt x="862" y="580"/>
                </a:lnTo>
                <a:lnTo>
                  <a:pt x="880" y="573"/>
                </a:lnTo>
                <a:lnTo>
                  <a:pt x="896" y="566"/>
                </a:lnTo>
                <a:lnTo>
                  <a:pt x="884" y="576"/>
                </a:lnTo>
                <a:lnTo>
                  <a:pt x="873" y="591"/>
                </a:lnTo>
                <a:lnTo>
                  <a:pt x="866" y="607"/>
                </a:lnTo>
                <a:lnTo>
                  <a:pt x="862" y="625"/>
                </a:lnTo>
                <a:lnTo>
                  <a:pt x="859" y="648"/>
                </a:lnTo>
                <a:lnTo>
                  <a:pt x="861" y="669"/>
                </a:lnTo>
                <a:lnTo>
                  <a:pt x="865" y="690"/>
                </a:lnTo>
                <a:lnTo>
                  <a:pt x="872" y="713"/>
                </a:lnTo>
                <a:lnTo>
                  <a:pt x="883" y="734"/>
                </a:lnTo>
                <a:lnTo>
                  <a:pt x="895" y="755"/>
                </a:lnTo>
                <a:lnTo>
                  <a:pt x="910" y="776"/>
                </a:lnTo>
                <a:lnTo>
                  <a:pt x="1175" y="1108"/>
                </a:lnTo>
              </a:path>
            </a:pathLst>
          </a:custGeom>
          <a:solidFill>
            <a:srgbClr val="000000"/>
          </a:solidFill>
          <a:ln w="190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9949" name="Rectangle 23"/>
          <p:cNvSpPr>
            <a:spLocks noChangeArrowheads="1"/>
          </p:cNvSpPr>
          <p:nvPr/>
        </p:nvSpPr>
        <p:spPr bwMode="auto">
          <a:xfrm>
            <a:off x="5343331" y="1143000"/>
            <a:ext cx="2476640" cy="8284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dirty="0" smtClean="0">
                <a:latin typeface="Arial" charset="0"/>
              </a:rPr>
              <a:t>Rival tends </a:t>
            </a:r>
            <a:r>
              <a:rPr lang="en-US" dirty="0">
                <a:latin typeface="Arial" charset="0"/>
              </a:rPr>
              <a:t>to</a:t>
            </a:r>
          </a:p>
          <a:p>
            <a:pPr algn="ctr"/>
            <a:r>
              <a:rPr lang="en-US" dirty="0">
                <a:latin typeface="Arial" charset="0"/>
              </a:rPr>
              <a:t>follow a price cut</a:t>
            </a:r>
          </a:p>
        </p:txBody>
      </p:sp>
      <p:sp>
        <p:nvSpPr>
          <p:cNvPr id="39950" name="Line 24"/>
          <p:cNvSpPr>
            <a:spLocks noChangeShapeType="1"/>
          </p:cNvSpPr>
          <p:nvPr/>
        </p:nvSpPr>
        <p:spPr bwMode="auto">
          <a:xfrm flipH="1">
            <a:off x="5956176" y="1981200"/>
            <a:ext cx="609600" cy="1530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1619672" y="836712"/>
            <a:ext cx="43021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" charset="0"/>
              </a:rPr>
              <a:t>P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56176" y="5589240"/>
            <a:ext cx="461666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" charset="0"/>
              </a:rPr>
              <a:t>Q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146176" y="762000"/>
            <a:ext cx="4292600" cy="4837113"/>
            <a:chOff x="1606" y="770"/>
            <a:chExt cx="2704" cy="3047"/>
          </a:xfrm>
        </p:grpSpPr>
        <p:sp>
          <p:nvSpPr>
            <p:cNvPr id="40983" name="Line 6"/>
            <p:cNvSpPr>
              <a:spLocks noChangeShapeType="1"/>
            </p:cNvSpPr>
            <p:nvPr/>
          </p:nvSpPr>
          <p:spPr bwMode="auto">
            <a:xfrm>
              <a:off x="1606" y="770"/>
              <a:ext cx="0" cy="3047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40984" name="Line 7"/>
            <p:cNvSpPr>
              <a:spLocks noChangeShapeType="1"/>
            </p:cNvSpPr>
            <p:nvPr/>
          </p:nvSpPr>
          <p:spPr bwMode="auto">
            <a:xfrm>
              <a:off x="1616" y="3817"/>
              <a:ext cx="2694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676401" y="1049338"/>
            <a:ext cx="3719513" cy="4778375"/>
            <a:chOff x="1822" y="982"/>
            <a:chExt cx="2343" cy="3010"/>
          </a:xfrm>
        </p:grpSpPr>
        <p:sp>
          <p:nvSpPr>
            <p:cNvPr id="40981" name="Line 9"/>
            <p:cNvSpPr>
              <a:spLocks noChangeShapeType="1"/>
            </p:cNvSpPr>
            <p:nvPr/>
          </p:nvSpPr>
          <p:spPr bwMode="auto">
            <a:xfrm>
              <a:off x="2022" y="982"/>
              <a:ext cx="2143" cy="2597"/>
            </a:xfrm>
            <a:prstGeom prst="line">
              <a:avLst/>
            </a:prstGeom>
            <a:noFill/>
            <a:ln w="57150">
              <a:solidFill>
                <a:srgbClr val="FC012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40982" name="Line 10"/>
            <p:cNvSpPr>
              <a:spLocks noChangeShapeType="1"/>
            </p:cNvSpPr>
            <p:nvPr/>
          </p:nvSpPr>
          <p:spPr bwMode="auto">
            <a:xfrm>
              <a:off x="1822" y="1089"/>
              <a:ext cx="1197" cy="2903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635376" y="4903788"/>
            <a:ext cx="2616200" cy="1152525"/>
            <a:chOff x="3089" y="3475"/>
            <a:chExt cx="1648" cy="726"/>
          </a:xfrm>
        </p:grpSpPr>
        <p:sp>
          <p:nvSpPr>
            <p:cNvPr id="40979" name="Rectangle 12"/>
            <p:cNvSpPr>
              <a:spLocks noChangeArrowheads="1"/>
            </p:cNvSpPr>
            <p:nvPr/>
          </p:nvSpPr>
          <p:spPr bwMode="auto">
            <a:xfrm>
              <a:off x="4222" y="3475"/>
              <a:ext cx="515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  <a:latin typeface="Arial" charset="0"/>
                </a:rPr>
                <a:t>D</a:t>
              </a:r>
              <a:r>
                <a:rPr lang="en-US" sz="2800" baseline="-25000" dirty="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40980" name="Rectangle 13"/>
            <p:cNvSpPr>
              <a:spLocks noChangeArrowheads="1"/>
            </p:cNvSpPr>
            <p:nvPr/>
          </p:nvSpPr>
          <p:spPr bwMode="auto">
            <a:xfrm>
              <a:off x="3089" y="3876"/>
              <a:ext cx="567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  <a:latin typeface="Arial" charset="0"/>
                </a:rPr>
                <a:t>MR</a:t>
              </a:r>
              <a:r>
                <a:rPr lang="en-US" sz="2800" baseline="-2500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2660526" y="2203450"/>
            <a:ext cx="4438650" cy="2597150"/>
            <a:chOff x="1796" y="1756"/>
            <a:chExt cx="2796" cy="1636"/>
          </a:xfrm>
        </p:grpSpPr>
        <p:sp>
          <p:nvSpPr>
            <p:cNvPr id="40977" name="Line 16"/>
            <p:cNvSpPr>
              <a:spLocks noChangeShapeType="1"/>
            </p:cNvSpPr>
            <p:nvPr/>
          </p:nvSpPr>
          <p:spPr bwMode="auto">
            <a:xfrm>
              <a:off x="1836" y="1756"/>
              <a:ext cx="2756" cy="809"/>
            </a:xfrm>
            <a:prstGeom prst="line">
              <a:avLst/>
            </a:prstGeom>
            <a:noFill/>
            <a:ln w="57150">
              <a:solidFill>
                <a:srgbClr val="FFC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40978" name="Line 17"/>
            <p:cNvSpPr>
              <a:spLocks noChangeShapeType="1"/>
            </p:cNvSpPr>
            <p:nvPr/>
          </p:nvSpPr>
          <p:spPr bwMode="auto">
            <a:xfrm>
              <a:off x="1796" y="1956"/>
              <a:ext cx="2783" cy="14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7154739" y="3429000"/>
            <a:ext cx="901700" cy="1776413"/>
            <a:chOff x="4643" y="2505"/>
            <a:chExt cx="568" cy="1119"/>
          </a:xfrm>
        </p:grpSpPr>
        <p:sp>
          <p:nvSpPr>
            <p:cNvPr id="40975" name="Rectangle 19"/>
            <p:cNvSpPr>
              <a:spLocks noChangeArrowheads="1"/>
            </p:cNvSpPr>
            <p:nvPr/>
          </p:nvSpPr>
          <p:spPr bwMode="auto">
            <a:xfrm>
              <a:off x="4644" y="3299"/>
              <a:ext cx="567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  <a:latin typeface="Arial" charset="0"/>
                </a:rPr>
                <a:t>MR</a:t>
              </a:r>
              <a:r>
                <a:rPr lang="en-US" sz="2800" baseline="-25000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40976" name="Rectangle 20"/>
            <p:cNvSpPr>
              <a:spLocks noChangeArrowheads="1"/>
            </p:cNvSpPr>
            <p:nvPr/>
          </p:nvSpPr>
          <p:spPr bwMode="auto">
            <a:xfrm>
              <a:off x="4643" y="2505"/>
              <a:ext cx="515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  <a:latin typeface="Arial" charset="0"/>
                </a:rPr>
                <a:t>D</a:t>
              </a:r>
              <a:r>
                <a:rPr lang="en-US" sz="2800" baseline="-25000" dirty="0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40972" name="Rectangle 24"/>
          <p:cNvSpPr>
            <a:spLocks noChangeArrowheads="1"/>
          </p:cNvSpPr>
          <p:nvPr/>
        </p:nvSpPr>
        <p:spPr bwMode="auto">
          <a:xfrm>
            <a:off x="5343331" y="871538"/>
            <a:ext cx="2476640" cy="1567096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dirty="0" smtClean="0">
                <a:latin typeface="Arial" charset="0"/>
              </a:rPr>
              <a:t>Firm tends </a:t>
            </a:r>
            <a:r>
              <a:rPr lang="en-US" dirty="0">
                <a:latin typeface="Arial" charset="0"/>
              </a:rPr>
              <a:t>to</a:t>
            </a:r>
          </a:p>
          <a:p>
            <a:pPr algn="ctr"/>
            <a:r>
              <a:rPr lang="en-US" dirty="0">
                <a:latin typeface="Arial" charset="0"/>
              </a:rPr>
              <a:t>follow a price cut</a:t>
            </a:r>
          </a:p>
          <a:p>
            <a:pPr algn="ctr"/>
            <a:r>
              <a:rPr lang="en-US" dirty="0" smtClean="0">
                <a:latin typeface="Arial" charset="0"/>
              </a:rPr>
              <a:t>(or </a:t>
            </a:r>
            <a:r>
              <a:rPr lang="en-US" dirty="0">
                <a:latin typeface="Arial" charset="0"/>
              </a:rPr>
              <a:t>ignore </a:t>
            </a:r>
            <a:r>
              <a:rPr lang="en-US" dirty="0" smtClean="0">
                <a:latin typeface="Arial" charset="0"/>
              </a:rPr>
              <a:t>the</a:t>
            </a:r>
            <a:endParaRPr lang="en-US" dirty="0">
              <a:latin typeface="Arial" charset="0"/>
            </a:endParaRPr>
          </a:p>
          <a:p>
            <a:pPr algn="ctr"/>
            <a:r>
              <a:rPr lang="en-US" dirty="0">
                <a:latin typeface="Arial" charset="0"/>
              </a:rPr>
              <a:t>price </a:t>
            </a:r>
            <a:r>
              <a:rPr lang="en-US" dirty="0" smtClean="0">
                <a:latin typeface="Arial" charset="0"/>
              </a:rPr>
              <a:t>increase)</a:t>
            </a:r>
            <a:endParaRPr lang="en-US" dirty="0">
              <a:latin typeface="Arial" charset="0"/>
            </a:endParaRPr>
          </a:p>
        </p:txBody>
      </p:sp>
      <p:sp>
        <p:nvSpPr>
          <p:cNvPr id="40973" name="Freeform 25"/>
          <p:cNvSpPr>
            <a:spLocks/>
          </p:cNvSpPr>
          <p:nvPr/>
        </p:nvSpPr>
        <p:spPr bwMode="auto">
          <a:xfrm>
            <a:off x="2681164" y="1951112"/>
            <a:ext cx="1674812" cy="685800"/>
          </a:xfrm>
          <a:custGeom>
            <a:avLst/>
            <a:gdLst>
              <a:gd name="T0" fmla="*/ 2147483647 w 1055"/>
              <a:gd name="T1" fmla="*/ 2147483647 h 432"/>
              <a:gd name="T2" fmla="*/ 2147483647 w 1055"/>
              <a:gd name="T3" fmla="*/ 2147483647 h 432"/>
              <a:gd name="T4" fmla="*/ 2147483647 w 1055"/>
              <a:gd name="T5" fmla="*/ 2147483647 h 432"/>
              <a:gd name="T6" fmla="*/ 2147483647 w 1055"/>
              <a:gd name="T7" fmla="*/ 2147483647 h 432"/>
              <a:gd name="T8" fmla="*/ 2147483647 w 1055"/>
              <a:gd name="T9" fmla="*/ 2147483647 h 432"/>
              <a:gd name="T10" fmla="*/ 2147483647 w 1055"/>
              <a:gd name="T11" fmla="*/ 2147483647 h 432"/>
              <a:gd name="T12" fmla="*/ 2147483647 w 1055"/>
              <a:gd name="T13" fmla="*/ 2147483647 h 432"/>
              <a:gd name="T14" fmla="*/ 2147483647 w 1055"/>
              <a:gd name="T15" fmla="*/ 2147483647 h 432"/>
              <a:gd name="T16" fmla="*/ 2147483647 w 1055"/>
              <a:gd name="T17" fmla="*/ 2147483647 h 432"/>
              <a:gd name="T18" fmla="*/ 2147483647 w 1055"/>
              <a:gd name="T19" fmla="*/ 2147483647 h 432"/>
              <a:gd name="T20" fmla="*/ 2147483647 w 1055"/>
              <a:gd name="T21" fmla="*/ 2147483647 h 432"/>
              <a:gd name="T22" fmla="*/ 2147483647 w 1055"/>
              <a:gd name="T23" fmla="*/ 2147483647 h 432"/>
              <a:gd name="T24" fmla="*/ 2147483647 w 1055"/>
              <a:gd name="T25" fmla="*/ 2147483647 h 432"/>
              <a:gd name="T26" fmla="*/ 2147483647 w 1055"/>
              <a:gd name="T27" fmla="*/ 2147483647 h 432"/>
              <a:gd name="T28" fmla="*/ 2147483647 w 1055"/>
              <a:gd name="T29" fmla="*/ 2147483647 h 432"/>
              <a:gd name="T30" fmla="*/ 2147483647 w 1055"/>
              <a:gd name="T31" fmla="*/ 2147483647 h 432"/>
              <a:gd name="T32" fmla="*/ 2147483647 w 1055"/>
              <a:gd name="T33" fmla="*/ 2147483647 h 432"/>
              <a:gd name="T34" fmla="*/ 2147483647 w 1055"/>
              <a:gd name="T35" fmla="*/ 2147483647 h 432"/>
              <a:gd name="T36" fmla="*/ 2147483647 w 1055"/>
              <a:gd name="T37" fmla="*/ 2147483647 h 432"/>
              <a:gd name="T38" fmla="*/ 2147483647 w 1055"/>
              <a:gd name="T39" fmla="*/ 2147483647 h 432"/>
              <a:gd name="T40" fmla="*/ 2147483647 w 1055"/>
              <a:gd name="T41" fmla="*/ 2147483647 h 432"/>
              <a:gd name="T42" fmla="*/ 2147483647 w 1055"/>
              <a:gd name="T43" fmla="*/ 2147483647 h 432"/>
              <a:gd name="T44" fmla="*/ 2147483647 w 1055"/>
              <a:gd name="T45" fmla="*/ 2147483647 h 432"/>
              <a:gd name="T46" fmla="*/ 2147483647 w 1055"/>
              <a:gd name="T47" fmla="*/ 2147483647 h 432"/>
              <a:gd name="T48" fmla="*/ 2147483647 w 1055"/>
              <a:gd name="T49" fmla="*/ 2147483647 h 432"/>
              <a:gd name="T50" fmla="*/ 2147483647 w 1055"/>
              <a:gd name="T51" fmla="*/ 2147483647 h 432"/>
              <a:gd name="T52" fmla="*/ 2147483647 w 1055"/>
              <a:gd name="T53" fmla="*/ 2147483647 h 432"/>
              <a:gd name="T54" fmla="*/ 2147483647 w 1055"/>
              <a:gd name="T55" fmla="*/ 2147483647 h 432"/>
              <a:gd name="T56" fmla="*/ 2147483647 w 1055"/>
              <a:gd name="T57" fmla="*/ 2147483647 h 432"/>
              <a:gd name="T58" fmla="*/ 2147483647 w 1055"/>
              <a:gd name="T59" fmla="*/ 2147483647 h 432"/>
              <a:gd name="T60" fmla="*/ 2147483647 w 1055"/>
              <a:gd name="T61" fmla="*/ 2147483647 h 432"/>
              <a:gd name="T62" fmla="*/ 2147483647 w 1055"/>
              <a:gd name="T63" fmla="*/ 2147483647 h 432"/>
              <a:gd name="T64" fmla="*/ 2147483647 w 1055"/>
              <a:gd name="T65" fmla="*/ 2147483647 h 432"/>
              <a:gd name="T66" fmla="*/ 2147483647 w 1055"/>
              <a:gd name="T67" fmla="*/ 2147483647 h 432"/>
              <a:gd name="T68" fmla="*/ 2147483647 w 1055"/>
              <a:gd name="T69" fmla="*/ 2147483647 h 432"/>
              <a:gd name="T70" fmla="*/ 2147483647 w 1055"/>
              <a:gd name="T71" fmla="*/ 2147483647 h 432"/>
              <a:gd name="T72" fmla="*/ 2147483647 w 1055"/>
              <a:gd name="T73" fmla="*/ 2147483647 h 432"/>
              <a:gd name="T74" fmla="*/ 2147483647 w 1055"/>
              <a:gd name="T75" fmla="*/ 2147483647 h 432"/>
              <a:gd name="T76" fmla="*/ 2147483647 w 1055"/>
              <a:gd name="T77" fmla="*/ 2147483647 h 432"/>
              <a:gd name="T78" fmla="*/ 2147483647 w 1055"/>
              <a:gd name="T79" fmla="*/ 2147483647 h 432"/>
              <a:gd name="T80" fmla="*/ 2147483647 w 1055"/>
              <a:gd name="T81" fmla="*/ 2147483647 h 432"/>
              <a:gd name="T82" fmla="*/ 2147483647 w 1055"/>
              <a:gd name="T83" fmla="*/ 2147483647 h 432"/>
              <a:gd name="T84" fmla="*/ 2147483647 w 1055"/>
              <a:gd name="T85" fmla="*/ 2147483647 h 432"/>
              <a:gd name="T86" fmla="*/ 2147483647 w 1055"/>
              <a:gd name="T87" fmla="*/ 2147483647 h 432"/>
              <a:gd name="T88" fmla="*/ 2147483647 w 1055"/>
              <a:gd name="T89" fmla="*/ 2147483647 h 432"/>
              <a:gd name="T90" fmla="*/ 2147483647 w 1055"/>
              <a:gd name="T91" fmla="*/ 2147483647 h 432"/>
              <a:gd name="T92" fmla="*/ 2147483647 w 1055"/>
              <a:gd name="T93" fmla="*/ 2147483647 h 432"/>
              <a:gd name="T94" fmla="*/ 2147483647 w 1055"/>
              <a:gd name="T95" fmla="*/ 2147483647 h 432"/>
              <a:gd name="T96" fmla="*/ 2147483647 w 1055"/>
              <a:gd name="T97" fmla="*/ 2147483647 h 432"/>
              <a:gd name="T98" fmla="*/ 2147483647 w 1055"/>
              <a:gd name="T99" fmla="*/ 2147483647 h 432"/>
              <a:gd name="T100" fmla="*/ 2147483647 w 1055"/>
              <a:gd name="T101" fmla="*/ 2147483647 h 432"/>
              <a:gd name="T102" fmla="*/ 2147483647 w 1055"/>
              <a:gd name="T103" fmla="*/ 2147483647 h 432"/>
              <a:gd name="T104" fmla="*/ 2147483647 w 1055"/>
              <a:gd name="T105" fmla="*/ 2147483647 h 432"/>
              <a:gd name="T106" fmla="*/ 2147483647 w 1055"/>
              <a:gd name="T107" fmla="*/ 2147483647 h 43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055"/>
              <a:gd name="T163" fmla="*/ 0 h 432"/>
              <a:gd name="T164" fmla="*/ 1055 w 1055"/>
              <a:gd name="T165" fmla="*/ 432 h 432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055" h="432">
                <a:moveTo>
                  <a:pt x="889" y="230"/>
                </a:moveTo>
                <a:lnTo>
                  <a:pt x="909" y="237"/>
                </a:lnTo>
                <a:lnTo>
                  <a:pt x="928" y="246"/>
                </a:lnTo>
                <a:lnTo>
                  <a:pt x="947" y="256"/>
                </a:lnTo>
                <a:lnTo>
                  <a:pt x="963" y="265"/>
                </a:lnTo>
                <a:lnTo>
                  <a:pt x="980" y="277"/>
                </a:lnTo>
                <a:lnTo>
                  <a:pt x="994" y="292"/>
                </a:lnTo>
                <a:lnTo>
                  <a:pt x="1009" y="305"/>
                </a:lnTo>
                <a:lnTo>
                  <a:pt x="1021" y="319"/>
                </a:lnTo>
                <a:lnTo>
                  <a:pt x="1030" y="336"/>
                </a:lnTo>
                <a:lnTo>
                  <a:pt x="1041" y="350"/>
                </a:lnTo>
                <a:lnTo>
                  <a:pt x="1045" y="365"/>
                </a:lnTo>
                <a:lnTo>
                  <a:pt x="1051" y="380"/>
                </a:lnTo>
                <a:lnTo>
                  <a:pt x="1054" y="396"/>
                </a:lnTo>
                <a:lnTo>
                  <a:pt x="1054" y="411"/>
                </a:lnTo>
                <a:lnTo>
                  <a:pt x="1053" y="426"/>
                </a:lnTo>
                <a:lnTo>
                  <a:pt x="1053" y="431"/>
                </a:lnTo>
                <a:lnTo>
                  <a:pt x="1054" y="420"/>
                </a:lnTo>
                <a:lnTo>
                  <a:pt x="1053" y="408"/>
                </a:lnTo>
                <a:lnTo>
                  <a:pt x="1050" y="396"/>
                </a:lnTo>
                <a:lnTo>
                  <a:pt x="1047" y="383"/>
                </a:lnTo>
                <a:lnTo>
                  <a:pt x="1041" y="368"/>
                </a:lnTo>
                <a:lnTo>
                  <a:pt x="1032" y="356"/>
                </a:lnTo>
                <a:lnTo>
                  <a:pt x="1023" y="344"/>
                </a:lnTo>
                <a:lnTo>
                  <a:pt x="1011" y="334"/>
                </a:lnTo>
                <a:lnTo>
                  <a:pt x="1000" y="322"/>
                </a:lnTo>
                <a:lnTo>
                  <a:pt x="984" y="312"/>
                </a:lnTo>
                <a:lnTo>
                  <a:pt x="970" y="304"/>
                </a:lnTo>
                <a:lnTo>
                  <a:pt x="953" y="296"/>
                </a:lnTo>
                <a:lnTo>
                  <a:pt x="938" y="290"/>
                </a:lnTo>
                <a:lnTo>
                  <a:pt x="670" y="203"/>
                </a:lnTo>
                <a:lnTo>
                  <a:pt x="654" y="196"/>
                </a:lnTo>
                <a:lnTo>
                  <a:pt x="641" y="189"/>
                </a:lnTo>
                <a:lnTo>
                  <a:pt x="626" y="181"/>
                </a:lnTo>
                <a:lnTo>
                  <a:pt x="612" y="173"/>
                </a:lnTo>
                <a:lnTo>
                  <a:pt x="602" y="162"/>
                </a:lnTo>
                <a:lnTo>
                  <a:pt x="592" y="151"/>
                </a:lnTo>
                <a:lnTo>
                  <a:pt x="585" y="141"/>
                </a:lnTo>
                <a:lnTo>
                  <a:pt x="578" y="127"/>
                </a:lnTo>
                <a:lnTo>
                  <a:pt x="573" y="116"/>
                </a:lnTo>
                <a:lnTo>
                  <a:pt x="570" y="103"/>
                </a:lnTo>
                <a:lnTo>
                  <a:pt x="571" y="93"/>
                </a:lnTo>
                <a:lnTo>
                  <a:pt x="572" y="80"/>
                </a:lnTo>
                <a:lnTo>
                  <a:pt x="568" y="90"/>
                </a:lnTo>
                <a:lnTo>
                  <a:pt x="561" y="100"/>
                </a:lnTo>
                <a:lnTo>
                  <a:pt x="553" y="109"/>
                </a:lnTo>
                <a:lnTo>
                  <a:pt x="544" y="116"/>
                </a:lnTo>
                <a:lnTo>
                  <a:pt x="532" y="123"/>
                </a:lnTo>
                <a:lnTo>
                  <a:pt x="521" y="128"/>
                </a:lnTo>
                <a:lnTo>
                  <a:pt x="507" y="131"/>
                </a:lnTo>
                <a:lnTo>
                  <a:pt x="493" y="131"/>
                </a:lnTo>
                <a:lnTo>
                  <a:pt x="478" y="133"/>
                </a:lnTo>
                <a:lnTo>
                  <a:pt x="463" y="132"/>
                </a:lnTo>
                <a:lnTo>
                  <a:pt x="448" y="128"/>
                </a:lnTo>
                <a:lnTo>
                  <a:pt x="431" y="123"/>
                </a:lnTo>
                <a:lnTo>
                  <a:pt x="161" y="36"/>
                </a:lnTo>
                <a:lnTo>
                  <a:pt x="146" y="31"/>
                </a:lnTo>
                <a:lnTo>
                  <a:pt x="130" y="27"/>
                </a:lnTo>
                <a:lnTo>
                  <a:pt x="112" y="25"/>
                </a:lnTo>
                <a:lnTo>
                  <a:pt x="96" y="26"/>
                </a:lnTo>
                <a:lnTo>
                  <a:pt x="81" y="27"/>
                </a:lnTo>
                <a:lnTo>
                  <a:pt x="65" y="30"/>
                </a:lnTo>
                <a:lnTo>
                  <a:pt x="51" y="33"/>
                </a:lnTo>
                <a:lnTo>
                  <a:pt x="37" y="39"/>
                </a:lnTo>
                <a:lnTo>
                  <a:pt x="27" y="48"/>
                </a:lnTo>
                <a:lnTo>
                  <a:pt x="17" y="56"/>
                </a:lnTo>
                <a:lnTo>
                  <a:pt x="9" y="65"/>
                </a:lnTo>
                <a:lnTo>
                  <a:pt x="1" y="76"/>
                </a:lnTo>
                <a:lnTo>
                  <a:pt x="0" y="87"/>
                </a:lnTo>
                <a:lnTo>
                  <a:pt x="1" y="80"/>
                </a:lnTo>
                <a:lnTo>
                  <a:pt x="7" y="66"/>
                </a:lnTo>
                <a:lnTo>
                  <a:pt x="13" y="55"/>
                </a:lnTo>
                <a:lnTo>
                  <a:pt x="25" y="43"/>
                </a:lnTo>
                <a:lnTo>
                  <a:pt x="35" y="34"/>
                </a:lnTo>
                <a:lnTo>
                  <a:pt x="49" y="23"/>
                </a:lnTo>
                <a:lnTo>
                  <a:pt x="63" y="18"/>
                </a:lnTo>
                <a:lnTo>
                  <a:pt x="77" y="11"/>
                </a:lnTo>
                <a:lnTo>
                  <a:pt x="96" y="5"/>
                </a:lnTo>
                <a:lnTo>
                  <a:pt x="114" y="2"/>
                </a:lnTo>
                <a:lnTo>
                  <a:pt x="132" y="1"/>
                </a:lnTo>
                <a:lnTo>
                  <a:pt x="152" y="0"/>
                </a:lnTo>
                <a:lnTo>
                  <a:pt x="171" y="2"/>
                </a:lnTo>
                <a:lnTo>
                  <a:pt x="192" y="5"/>
                </a:lnTo>
                <a:lnTo>
                  <a:pt x="212" y="9"/>
                </a:lnTo>
                <a:lnTo>
                  <a:pt x="232" y="14"/>
                </a:lnTo>
                <a:lnTo>
                  <a:pt x="461" y="90"/>
                </a:lnTo>
                <a:lnTo>
                  <a:pt x="476" y="94"/>
                </a:lnTo>
                <a:lnTo>
                  <a:pt x="490" y="96"/>
                </a:lnTo>
                <a:lnTo>
                  <a:pt x="504" y="97"/>
                </a:lnTo>
                <a:lnTo>
                  <a:pt x="516" y="96"/>
                </a:lnTo>
                <a:lnTo>
                  <a:pt x="530" y="94"/>
                </a:lnTo>
                <a:lnTo>
                  <a:pt x="542" y="90"/>
                </a:lnTo>
                <a:lnTo>
                  <a:pt x="551" y="85"/>
                </a:lnTo>
                <a:lnTo>
                  <a:pt x="560" y="78"/>
                </a:lnTo>
                <a:lnTo>
                  <a:pt x="568" y="71"/>
                </a:lnTo>
                <a:lnTo>
                  <a:pt x="574" y="62"/>
                </a:lnTo>
                <a:lnTo>
                  <a:pt x="579" y="52"/>
                </a:lnTo>
                <a:lnTo>
                  <a:pt x="577" y="62"/>
                </a:lnTo>
                <a:lnTo>
                  <a:pt x="577" y="73"/>
                </a:lnTo>
                <a:lnTo>
                  <a:pt x="580" y="84"/>
                </a:lnTo>
                <a:lnTo>
                  <a:pt x="584" y="94"/>
                </a:lnTo>
                <a:lnTo>
                  <a:pt x="591" y="106"/>
                </a:lnTo>
                <a:lnTo>
                  <a:pt x="599" y="116"/>
                </a:lnTo>
                <a:lnTo>
                  <a:pt x="607" y="125"/>
                </a:lnTo>
                <a:lnTo>
                  <a:pt x="619" y="134"/>
                </a:lnTo>
                <a:lnTo>
                  <a:pt x="631" y="141"/>
                </a:lnTo>
                <a:lnTo>
                  <a:pt x="643" y="148"/>
                </a:lnTo>
                <a:lnTo>
                  <a:pt x="658" y="153"/>
                </a:lnTo>
                <a:lnTo>
                  <a:pt x="889" y="230"/>
                </a:lnTo>
              </a:path>
            </a:pathLst>
          </a:custGeom>
          <a:solidFill>
            <a:srgbClr val="000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40974" name="Line 26"/>
          <p:cNvSpPr>
            <a:spLocks noChangeShapeType="1"/>
          </p:cNvSpPr>
          <p:nvPr/>
        </p:nvSpPr>
        <p:spPr bwMode="auto">
          <a:xfrm flipH="1">
            <a:off x="3635896" y="1752600"/>
            <a:ext cx="1710680" cy="30824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1619672" y="836712"/>
            <a:ext cx="43021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" charset="0"/>
              </a:rPr>
              <a:t>P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56176" y="5589240"/>
            <a:ext cx="461666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" charset="0"/>
              </a:rPr>
              <a:t>Q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 1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1</Template>
  <TotalTime>2201</TotalTime>
  <Words>941</Words>
  <Application>Microsoft Office PowerPoint</Application>
  <PresentationFormat>On-screen Show (4:3)</PresentationFormat>
  <Paragraphs>206</Paragraphs>
  <Slides>30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Lecture 1</vt:lpstr>
      <vt:lpstr>Principles of Microeconomics</vt:lpstr>
      <vt:lpstr>Overview</vt:lpstr>
      <vt:lpstr>Introduction</vt:lpstr>
      <vt:lpstr>Introduction</vt:lpstr>
      <vt:lpstr>Oligopoly: Kinked demand model</vt:lpstr>
      <vt:lpstr>Oligopoly: Kinked demand model</vt:lpstr>
      <vt:lpstr>Slide 6</vt:lpstr>
      <vt:lpstr>Slide 7</vt:lpstr>
      <vt:lpstr>Slide 8</vt:lpstr>
      <vt:lpstr>Slide 9</vt:lpstr>
      <vt:lpstr>Slide 10</vt:lpstr>
      <vt:lpstr>Oligopoly: Dominant Firm Model</vt:lpstr>
      <vt:lpstr>Oligopoly: Dominant Firm Model</vt:lpstr>
      <vt:lpstr>Oligopoly: Dominant Firm Model</vt:lpstr>
      <vt:lpstr>Oligopoly: Dominant Firm Model</vt:lpstr>
      <vt:lpstr>Oligopoly: Natural oligopolies</vt:lpstr>
      <vt:lpstr>Oligopoly: Natural oligopolies</vt:lpstr>
      <vt:lpstr>Slide 17</vt:lpstr>
      <vt:lpstr>Slide 18</vt:lpstr>
      <vt:lpstr>Oligopoly: Game theory</vt:lpstr>
      <vt:lpstr>Oligopoly: Game theory</vt:lpstr>
      <vt:lpstr>Oligopoly: Game theory</vt:lpstr>
      <vt:lpstr>Oligopoly: Game theory</vt:lpstr>
      <vt:lpstr>Slide 23</vt:lpstr>
      <vt:lpstr>Slide 24</vt:lpstr>
      <vt:lpstr>Oligopoly: Game theory</vt:lpstr>
      <vt:lpstr>Oligopoly: Cartels</vt:lpstr>
      <vt:lpstr>Oligopoly: Cartels (just like a monopoly!)</vt:lpstr>
      <vt:lpstr>Slide 28</vt:lpstr>
      <vt:lpstr>Oligopoly: Conclusions</vt:lpstr>
    </vt:vector>
  </TitlesOfParts>
  <Company>Grizli777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Laoreet Dolore Magna Aliquam</dc:title>
  <dc:subject>The University of Adelaide</dc:subject>
  <dc:creator>Cornish</dc:creator>
  <cp:lastModifiedBy>Michael Cornish</cp:lastModifiedBy>
  <cp:revision>277</cp:revision>
  <dcterms:created xsi:type="dcterms:W3CDTF">2011-01-27T06:03:15Z</dcterms:created>
  <dcterms:modified xsi:type="dcterms:W3CDTF">2016-04-10T23:02:02Z</dcterms:modified>
</cp:coreProperties>
</file>