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264" y="-48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12: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Monopolistic competition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12:  Monopolistic</a:t>
            </a:r>
          </a:p>
          <a:p>
            <a:r>
              <a:rPr lang="en-AU" sz="2000" b="1" dirty="0" smtClean="0"/>
              <a:t> competition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Monopolistic competition: long-run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Is the outcome of zero economic profit in the long-run inevitable?</a:t>
            </a:r>
          </a:p>
          <a:p>
            <a:pPr lvl="1">
              <a:lnSpc>
                <a:spcPct val="150000"/>
              </a:lnSpc>
              <a:spcAft>
                <a:spcPts val="1200"/>
              </a:spcAft>
            </a:pPr>
            <a:r>
              <a:rPr lang="en-US" sz="2000" dirty="0" smtClean="0"/>
              <a:t>Only if the firm does not respond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So what does the firm need to try to do?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Lower costs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Differentiate its product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Engage in price discrimination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Conclusions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82301"/>
            <a:ext cx="7488832" cy="35909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Productive efficiency?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Allocative efficiency?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</a:pPr>
            <a:r>
              <a:rPr lang="en-AU" sz="2000" dirty="0" smtClean="0"/>
              <a:t>Dynamic efficiency?</a:t>
            </a:r>
          </a:p>
          <a:p>
            <a:pPr lvl="1">
              <a:lnSpc>
                <a:spcPct val="150000"/>
              </a:lnSpc>
              <a:buNone/>
            </a:pPr>
            <a:endParaRPr lang="en-AU" sz="1000" dirty="0" smtClean="0"/>
          </a:p>
          <a:p>
            <a:pPr lvl="1">
              <a:lnSpc>
                <a:spcPct val="150000"/>
              </a:lnSpc>
              <a:buNone/>
            </a:pPr>
            <a:r>
              <a:rPr lang="en-AU" sz="2400" dirty="0" smtClean="0"/>
              <a:t>But: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Increased consumer choice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DWL is not </a:t>
            </a:r>
            <a:r>
              <a:rPr lang="en-AU" sz="2000" i="1" dirty="0" smtClean="0"/>
              <a:t>usually</a:t>
            </a:r>
            <a:r>
              <a:rPr lang="en-AU" sz="2000" dirty="0" smtClean="0"/>
              <a:t> particularly large</a:t>
            </a:r>
          </a:p>
        </p:txBody>
      </p:sp>
      <p:pic>
        <p:nvPicPr>
          <p:cNvPr id="1026" name="Picture 2" descr="http://upload.wikimedia.org/wikipedia/commons/thumb/0/0e/%E2%98%92.svg/2000px-%E2%98%9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72816"/>
            <a:ext cx="648072" cy="648072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0/0e/%E2%98%92.svg/2000px-%E2%98%9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56437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6992"/>
            <a:ext cx="584453" cy="4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pointofsalesystems.com.au/images/ca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743" y="1760077"/>
            <a:ext cx="3059832" cy="21058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discrimination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66938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Price discrimination: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Similar / identical products are sold at different prices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Required conditions: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Market power (i.e. not perfect competition)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Market segmentation (different willingness and ability to pay / different 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US" sz="20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No resale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discrimination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669384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000" u="sng" dirty="0" smtClean="0"/>
              <a:t>3 types: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price discrimination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Δ</a:t>
            </a:r>
            <a:r>
              <a:rPr lang="en-AU" sz="2000" dirty="0" smtClean="0"/>
              <a:t> in price </a:t>
            </a:r>
            <a:r>
              <a:rPr lang="en-US" sz="2000" dirty="0" smtClean="0"/>
              <a:t>according to willingness to pay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order price discrimination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Δ</a:t>
            </a:r>
            <a:r>
              <a:rPr lang="en-AU" sz="2000" dirty="0" smtClean="0"/>
              <a:t> in price </a:t>
            </a:r>
            <a:r>
              <a:rPr lang="en-US" sz="2000" dirty="0" smtClean="0"/>
              <a:t>according to quantity purchased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order price discrimination</a:t>
            </a:r>
          </a:p>
          <a:p>
            <a:pPr lvl="1">
              <a:lnSpc>
                <a:spcPct val="150000"/>
              </a:lnSpc>
            </a:pPr>
            <a:r>
              <a:rPr lang="el-GR" sz="2000" dirty="0" smtClean="0"/>
              <a:t>Δ</a:t>
            </a:r>
            <a:r>
              <a:rPr lang="en-AU" sz="2000" dirty="0" smtClean="0"/>
              <a:t> in price according to location / customer segment</a:t>
            </a: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67544" y="1315367"/>
            <a:ext cx="7272808" cy="4949229"/>
            <a:chOff x="115310" y="1316038"/>
            <a:chExt cx="8369878" cy="5334000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>
              <a:off x="1981200" y="1925638"/>
              <a:ext cx="2514600" cy="1752600"/>
            </a:xfrm>
            <a:custGeom>
              <a:avLst/>
              <a:gdLst>
                <a:gd name="T0" fmla="*/ 0 w 1584"/>
                <a:gd name="T1" fmla="*/ 0 h 1104"/>
                <a:gd name="T2" fmla="*/ 2147483647 w 1584"/>
                <a:gd name="T3" fmla="*/ 2147483647 h 1104"/>
                <a:gd name="T4" fmla="*/ 0 w 1584"/>
                <a:gd name="T5" fmla="*/ 2147483647 h 1104"/>
                <a:gd name="T6" fmla="*/ 0 w 1584"/>
                <a:gd name="T7" fmla="*/ 0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4"/>
                <a:gd name="T13" fmla="*/ 0 h 1104"/>
                <a:gd name="T14" fmla="*/ 1584 w 1584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4" h="1104">
                  <a:moveTo>
                    <a:pt x="0" y="0"/>
                  </a:moveTo>
                  <a:lnTo>
                    <a:pt x="1584" y="1104"/>
                  </a:lnTo>
                  <a:lnTo>
                    <a:pt x="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FF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200400" y="3221038"/>
              <a:ext cx="685800" cy="457200"/>
            </a:xfrm>
            <a:prstGeom prst="rect">
              <a:avLst/>
            </a:prstGeom>
            <a:solidFill>
              <a:srgbClr val="7D9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590800" y="2763838"/>
              <a:ext cx="609600" cy="914400"/>
            </a:xfrm>
            <a:prstGeom prst="rect">
              <a:avLst/>
            </a:prstGeom>
            <a:solidFill>
              <a:srgbClr val="7D9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981200" y="2382838"/>
              <a:ext cx="609600" cy="1295400"/>
            </a:xfrm>
            <a:prstGeom prst="rect">
              <a:avLst/>
            </a:prstGeom>
            <a:solidFill>
              <a:srgbClr val="7D9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1981200" y="3678238"/>
              <a:ext cx="2514600" cy="1143000"/>
            </a:xfrm>
            <a:prstGeom prst="rect">
              <a:avLst/>
            </a:prstGeom>
            <a:solidFill>
              <a:srgbClr val="37BC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430113" y="2740325"/>
              <a:ext cx="4309244" cy="2271712"/>
            </a:xfrm>
            <a:custGeom>
              <a:avLst/>
              <a:gdLst>
                <a:gd name="T0" fmla="*/ 0 w 2880"/>
                <a:gd name="T1" fmla="*/ 2147483647 h 1431"/>
                <a:gd name="T2" fmla="*/ 2147483647 w 2880"/>
                <a:gd name="T3" fmla="*/ 2147483647 h 1431"/>
                <a:gd name="T4" fmla="*/ 2147483647 w 2880"/>
                <a:gd name="T5" fmla="*/ 0 h 1431"/>
                <a:gd name="T6" fmla="*/ 0 60000 65536"/>
                <a:gd name="T7" fmla="*/ 0 60000 65536"/>
                <a:gd name="T8" fmla="*/ 0 60000 65536"/>
                <a:gd name="T9" fmla="*/ 0 w 2880"/>
                <a:gd name="T10" fmla="*/ 0 h 1431"/>
                <a:gd name="T11" fmla="*/ 2880 w 2880"/>
                <a:gd name="T12" fmla="*/ 1431 h 14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1431">
                  <a:moveTo>
                    <a:pt x="0" y="816"/>
                  </a:moveTo>
                  <a:cubicBezTo>
                    <a:pt x="288" y="1123"/>
                    <a:pt x="576" y="1431"/>
                    <a:pt x="1056" y="1296"/>
                  </a:cubicBezTo>
                  <a:cubicBezTo>
                    <a:pt x="1535" y="1160"/>
                    <a:pt x="2207" y="580"/>
                    <a:pt x="2880" y="0"/>
                  </a:cubicBezTo>
                </a:path>
              </a:pathLst>
            </a:cu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38031" y="1886657"/>
              <a:ext cx="3192956" cy="3880308"/>
            </a:xfrm>
            <a:custGeom>
              <a:avLst/>
              <a:gdLst>
                <a:gd name="T0" fmla="*/ 0 w 1440"/>
                <a:gd name="T1" fmla="*/ 2147483647 h 2448"/>
                <a:gd name="T2" fmla="*/ 2147483647 w 1440"/>
                <a:gd name="T3" fmla="*/ 2147483647 h 2448"/>
                <a:gd name="T4" fmla="*/ 2147483647 w 1440"/>
                <a:gd name="T5" fmla="*/ 0 h 2448"/>
                <a:gd name="T6" fmla="*/ 0 60000 65536"/>
                <a:gd name="T7" fmla="*/ 0 60000 65536"/>
                <a:gd name="T8" fmla="*/ 0 60000 65536"/>
                <a:gd name="T9" fmla="*/ 0 w 1440"/>
                <a:gd name="T10" fmla="*/ 0 h 2448"/>
                <a:gd name="T11" fmla="*/ 1440 w 1440"/>
                <a:gd name="T12" fmla="*/ 2448 h 24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448">
                  <a:moveTo>
                    <a:pt x="0" y="2304"/>
                  </a:moveTo>
                  <a:cubicBezTo>
                    <a:pt x="312" y="2376"/>
                    <a:pt x="624" y="2448"/>
                    <a:pt x="864" y="2064"/>
                  </a:cubicBezTo>
                  <a:cubicBezTo>
                    <a:pt x="1104" y="1680"/>
                    <a:pt x="1344" y="343"/>
                    <a:pt x="1440" y="0"/>
                  </a:cubicBezTo>
                </a:path>
              </a:pathLst>
            </a:custGeom>
            <a:noFill/>
            <a:ln w="508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685800" y="6192838"/>
              <a:ext cx="1905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124200" y="6192838"/>
              <a:ext cx="2895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1981200" y="4821238"/>
              <a:ext cx="2511425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276600" y="6034088"/>
              <a:ext cx="2895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1223970" y="4575497"/>
              <a:ext cx="702872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600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6955842" y="5865646"/>
              <a:ext cx="1529346" cy="494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dirty="0" smtClean="0">
                  <a:latin typeface="+mj-lt"/>
                </a:rPr>
                <a:t>Quantity</a:t>
              </a:r>
              <a:endParaRPr lang="en-US" dirty="0">
                <a:latin typeface="+mj-lt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115310" y="1704069"/>
              <a:ext cx="1018334" cy="494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dirty="0" smtClean="0">
                  <a:latin typeface="+mj-lt"/>
                </a:rPr>
                <a:t>Price</a:t>
              </a: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1959276" y="1543050"/>
              <a:ext cx="22225" cy="42687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4495800" y="3678238"/>
              <a:ext cx="0" cy="220662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2009775" y="1952625"/>
              <a:ext cx="5381625" cy="370681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7407877" y="5351558"/>
              <a:ext cx="516545" cy="4947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D</a:t>
              </a:r>
              <a:r>
                <a:rPr lang="en-US" i="1" dirty="0"/>
                <a:t> </a:t>
              </a:r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auto">
            <a:xfrm>
              <a:off x="4419600" y="3602038"/>
              <a:ext cx="149225" cy="1492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1981200" y="3678238"/>
              <a:ext cx="2435225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4419600" y="4745038"/>
              <a:ext cx="149225" cy="1492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1686144" y="5757839"/>
              <a:ext cx="374495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0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701393" y="5878913"/>
              <a:ext cx="374495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4317279" y="5888038"/>
              <a:ext cx="374495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+mj-lt"/>
                </a:rPr>
                <a:t>8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4756034" y="5894801"/>
              <a:ext cx="538683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119495" y="3857011"/>
              <a:ext cx="867058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1000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1116459" y="3431388"/>
              <a:ext cx="867058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solidFill>
                    <a:srgbClr val="FF3300"/>
                  </a:solidFill>
                  <a:latin typeface="+mj-lt"/>
                </a:rPr>
                <a:t>1200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1125031" y="3000519"/>
              <a:ext cx="867058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1400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1131397" y="2142330"/>
              <a:ext cx="867058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1800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1139929" y="1653838"/>
              <a:ext cx="867058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2100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7407877" y="2274688"/>
              <a:ext cx="743974" cy="497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ATC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5443400" y="1439270"/>
              <a:ext cx="703241" cy="497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MC</a:t>
              </a: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2960687" y="1316038"/>
              <a:ext cx="2044700" cy="2057400"/>
              <a:chOff x="1865" y="864"/>
              <a:chExt cx="1288" cy="1296"/>
            </a:xfrm>
          </p:grpSpPr>
          <p:sp>
            <p:nvSpPr>
              <p:cNvPr id="65" name="Line 45"/>
              <p:cNvSpPr>
                <a:spLocks noChangeShapeType="1"/>
              </p:cNvSpPr>
              <p:nvPr/>
            </p:nvSpPr>
            <p:spPr bwMode="auto">
              <a:xfrm flipH="1">
                <a:off x="2208" y="1440"/>
                <a:ext cx="384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6" name="Rectangle 46"/>
              <p:cNvSpPr>
                <a:spLocks noChangeArrowheads="1"/>
              </p:cNvSpPr>
              <p:nvPr/>
            </p:nvSpPr>
            <p:spPr bwMode="auto">
              <a:xfrm>
                <a:off x="1865" y="864"/>
                <a:ext cx="1288" cy="656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900" dirty="0" smtClean="0">
                    <a:latin typeface="Calibri" pitchFamily="34" charset="0"/>
                  </a:rPr>
                  <a:t>Increased</a:t>
                </a:r>
              </a:p>
              <a:p>
                <a:pPr algn="ctr"/>
                <a:r>
                  <a:rPr lang="en-US" sz="1900" dirty="0" smtClean="0">
                    <a:latin typeface="Calibri" pitchFamily="34" charset="0"/>
                  </a:rPr>
                  <a:t>profit </a:t>
                </a:r>
                <a:r>
                  <a:rPr lang="en-US" sz="1900" dirty="0">
                    <a:latin typeface="Calibri" pitchFamily="34" charset="0"/>
                  </a:rPr>
                  <a:t>from price</a:t>
                </a:r>
              </a:p>
              <a:p>
                <a:pPr algn="ctr"/>
                <a:r>
                  <a:rPr lang="en-US" sz="1900" dirty="0" smtClean="0">
                    <a:latin typeface="Calibri" pitchFamily="34" charset="0"/>
                  </a:rPr>
                  <a:t>discrimination</a:t>
                </a:r>
                <a:endParaRPr lang="en-US" sz="1900" dirty="0">
                  <a:latin typeface="Calibri" pitchFamily="34" charset="0"/>
                </a:endParaRPr>
              </a:p>
            </p:txBody>
          </p:sp>
        </p:grpSp>
        <p:sp>
          <p:nvSpPr>
            <p:cNvPr id="42" name="Rectangle 47"/>
            <p:cNvSpPr>
              <a:spLocks noChangeArrowheads="1"/>
            </p:cNvSpPr>
            <p:nvPr/>
          </p:nvSpPr>
          <p:spPr bwMode="auto">
            <a:xfrm>
              <a:off x="1125639" y="2557737"/>
              <a:ext cx="867058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1600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2996274" y="5885676"/>
              <a:ext cx="374495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sp>
          <p:nvSpPr>
            <p:cNvPr id="44" name="Rectangle 49"/>
            <p:cNvSpPr>
              <a:spLocks noChangeArrowheads="1"/>
            </p:cNvSpPr>
            <p:nvPr/>
          </p:nvSpPr>
          <p:spPr bwMode="auto">
            <a:xfrm>
              <a:off x="2416184" y="5885676"/>
              <a:ext cx="374495" cy="4284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  <a:endParaRPr lang="en-US" sz="2000" dirty="0">
                <a:solidFill>
                  <a:srgbClr val="FF3300"/>
                </a:solidFill>
                <a:latin typeface="+mj-lt"/>
              </a:endParaRPr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1981200" y="2306638"/>
              <a:ext cx="685800" cy="3581400"/>
              <a:chOff x="1248" y="1488"/>
              <a:chExt cx="432" cy="2256"/>
            </a:xfrm>
          </p:grpSpPr>
          <p:sp>
            <p:nvSpPr>
              <p:cNvPr id="61" name="Line 51"/>
              <p:cNvSpPr>
                <a:spLocks noChangeShapeType="1"/>
              </p:cNvSpPr>
              <p:nvPr/>
            </p:nvSpPr>
            <p:spPr bwMode="auto">
              <a:xfrm>
                <a:off x="1248" y="1536"/>
                <a:ext cx="432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pSp>
            <p:nvGrpSpPr>
              <p:cNvPr id="5" name="Group 52"/>
              <p:cNvGrpSpPr>
                <a:grpSpLocks/>
              </p:cNvGrpSpPr>
              <p:nvPr/>
            </p:nvGrpSpPr>
            <p:grpSpPr bwMode="auto">
              <a:xfrm>
                <a:off x="1584" y="1488"/>
                <a:ext cx="94" cy="2256"/>
                <a:chOff x="1584" y="1488"/>
                <a:chExt cx="94" cy="2256"/>
              </a:xfrm>
            </p:grpSpPr>
            <p:sp>
              <p:nvSpPr>
                <p:cNvPr id="63" name="Line 53"/>
                <p:cNvSpPr>
                  <a:spLocks noChangeShapeType="1"/>
                </p:cNvSpPr>
                <p:nvPr/>
              </p:nvSpPr>
              <p:spPr bwMode="auto">
                <a:xfrm>
                  <a:off x="1632" y="1536"/>
                  <a:ext cx="0" cy="2208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64" name="Oval 54"/>
                <p:cNvSpPr>
                  <a:spLocks noChangeArrowheads="1"/>
                </p:cNvSpPr>
                <p:nvPr/>
              </p:nvSpPr>
              <p:spPr bwMode="auto">
                <a:xfrm>
                  <a:off x="1584" y="148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81200" y="2687638"/>
              <a:ext cx="1292225" cy="3200400"/>
              <a:chOff x="1248" y="1728"/>
              <a:chExt cx="814" cy="2016"/>
            </a:xfrm>
          </p:grpSpPr>
          <p:sp>
            <p:nvSpPr>
              <p:cNvPr id="57" name="Line 56"/>
              <p:cNvSpPr>
                <a:spLocks noChangeShapeType="1"/>
              </p:cNvSpPr>
              <p:nvPr/>
            </p:nvSpPr>
            <p:spPr bwMode="auto">
              <a:xfrm>
                <a:off x="1248" y="1776"/>
                <a:ext cx="768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pSp>
            <p:nvGrpSpPr>
              <p:cNvPr id="31" name="Group 57"/>
              <p:cNvGrpSpPr>
                <a:grpSpLocks/>
              </p:cNvGrpSpPr>
              <p:nvPr/>
            </p:nvGrpSpPr>
            <p:grpSpPr bwMode="auto">
              <a:xfrm>
                <a:off x="1968" y="1728"/>
                <a:ext cx="94" cy="2016"/>
                <a:chOff x="1968" y="1728"/>
                <a:chExt cx="94" cy="2016"/>
              </a:xfrm>
            </p:grpSpPr>
            <p:sp>
              <p:nvSpPr>
                <p:cNvPr id="59" name="Line 58"/>
                <p:cNvSpPr>
                  <a:spLocks noChangeShapeType="1"/>
                </p:cNvSpPr>
                <p:nvPr/>
              </p:nvSpPr>
              <p:spPr bwMode="auto">
                <a:xfrm>
                  <a:off x="2016" y="1776"/>
                  <a:ext cx="0" cy="1968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60" name="Oval 59"/>
                <p:cNvSpPr>
                  <a:spLocks noChangeArrowheads="1"/>
                </p:cNvSpPr>
                <p:nvPr/>
              </p:nvSpPr>
              <p:spPr bwMode="auto">
                <a:xfrm>
                  <a:off x="1968" y="172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grpSp>
          <p:nvGrpSpPr>
            <p:cNvPr id="32" name="Group 60"/>
            <p:cNvGrpSpPr>
              <a:grpSpLocks/>
            </p:cNvGrpSpPr>
            <p:nvPr/>
          </p:nvGrpSpPr>
          <p:grpSpPr bwMode="auto">
            <a:xfrm>
              <a:off x="1981200" y="3144838"/>
              <a:ext cx="1981200" cy="2743200"/>
              <a:chOff x="1296" y="2016"/>
              <a:chExt cx="1200" cy="1728"/>
            </a:xfrm>
          </p:grpSpPr>
          <p:sp>
            <p:nvSpPr>
              <p:cNvPr id="53" name="Line 61"/>
              <p:cNvSpPr>
                <a:spLocks noChangeShapeType="1"/>
              </p:cNvSpPr>
              <p:nvPr/>
            </p:nvSpPr>
            <p:spPr bwMode="auto">
              <a:xfrm>
                <a:off x="1296" y="2064"/>
                <a:ext cx="1200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grpSp>
            <p:nvGrpSpPr>
              <p:cNvPr id="33" name="Group 62"/>
              <p:cNvGrpSpPr>
                <a:grpSpLocks/>
              </p:cNvGrpSpPr>
              <p:nvPr/>
            </p:nvGrpSpPr>
            <p:grpSpPr bwMode="auto">
              <a:xfrm>
                <a:off x="2400" y="2016"/>
                <a:ext cx="94" cy="1728"/>
                <a:chOff x="2400" y="2016"/>
                <a:chExt cx="94" cy="1728"/>
              </a:xfrm>
            </p:grpSpPr>
            <p:sp>
              <p:nvSpPr>
                <p:cNvPr id="55" name="Line 63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0" cy="1632"/>
                </a:xfrm>
                <a:prstGeom prst="line">
                  <a:avLst/>
                </a:prstGeom>
                <a:noFill/>
                <a:ln w="12700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56" name="Oval 64"/>
                <p:cNvSpPr>
                  <a:spLocks noChangeArrowheads="1"/>
                </p:cNvSpPr>
                <p:nvPr/>
              </p:nvSpPr>
              <p:spPr bwMode="auto">
                <a:xfrm>
                  <a:off x="2400" y="2016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</p:grpSp>
        <p:sp>
          <p:nvSpPr>
            <p:cNvPr id="48" name="Line 65"/>
            <p:cNvSpPr>
              <a:spLocks noChangeShapeType="1"/>
            </p:cNvSpPr>
            <p:nvPr/>
          </p:nvSpPr>
          <p:spPr bwMode="auto">
            <a:xfrm>
              <a:off x="1951967" y="5881688"/>
              <a:ext cx="6370638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9" name="Line 66"/>
            <p:cNvSpPr>
              <a:spLocks noChangeShapeType="1"/>
            </p:cNvSpPr>
            <p:nvPr/>
          </p:nvSpPr>
          <p:spPr bwMode="auto">
            <a:xfrm flipV="1">
              <a:off x="1951967" y="5651500"/>
              <a:ext cx="0" cy="231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0" name="Oval 68"/>
            <p:cNvSpPr>
              <a:spLocks noChangeArrowheads="1"/>
            </p:cNvSpPr>
            <p:nvPr/>
          </p:nvSpPr>
          <p:spPr bwMode="auto">
            <a:xfrm>
              <a:off x="4930945" y="3963772"/>
              <a:ext cx="149225" cy="1492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cxnSp>
          <p:nvCxnSpPr>
            <p:cNvPr id="51" name="Straight Connector 65"/>
            <p:cNvCxnSpPr>
              <a:cxnSpLocks noChangeShapeType="1"/>
            </p:cNvCxnSpPr>
            <p:nvPr/>
          </p:nvCxnSpPr>
          <p:spPr bwMode="auto">
            <a:xfrm flipH="1">
              <a:off x="1986118" y="4068754"/>
              <a:ext cx="300032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Straight Connector 67"/>
            <p:cNvCxnSpPr>
              <a:cxnSpLocks noChangeShapeType="1"/>
            </p:cNvCxnSpPr>
            <p:nvPr/>
          </p:nvCxnSpPr>
          <p:spPr bwMode="auto">
            <a:xfrm flipH="1">
              <a:off x="5012591" y="4103873"/>
              <a:ext cx="12454" cy="178180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132627" y="773171"/>
            <a:ext cx="5557612" cy="46230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n-GB" sz="2400" b="1" dirty="0" smtClean="0">
                <a:latin typeface="Arial" charset="0"/>
              </a:rPr>
              <a:t>1</a:t>
            </a:r>
            <a:r>
              <a:rPr lang="en-GB" sz="2400" b="1" baseline="30000" dirty="0" smtClean="0">
                <a:latin typeface="Arial" charset="0"/>
              </a:rPr>
              <a:t>st</a:t>
            </a:r>
            <a:r>
              <a:rPr lang="en-GB" sz="2400" b="1" dirty="0" smtClean="0">
                <a:latin typeface="Arial" charset="0"/>
              </a:rPr>
              <a:t> and 2</a:t>
            </a:r>
            <a:r>
              <a:rPr lang="en-GB" sz="2400" b="1" baseline="30000" dirty="0" smtClean="0">
                <a:latin typeface="Arial" charset="0"/>
              </a:rPr>
              <a:t>nd</a:t>
            </a:r>
            <a:r>
              <a:rPr lang="en-GB" sz="2400" b="1" dirty="0" smtClean="0">
                <a:latin typeface="Arial" charset="0"/>
              </a:rPr>
              <a:t> order price discrimination</a:t>
            </a:r>
            <a:endParaRPr lang="en-GB" sz="2400" b="1" dirty="0">
              <a:latin typeface="Arial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2104678" y="1885081"/>
            <a:ext cx="3187402" cy="4280224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5" name="Oval 68"/>
          <p:cNvSpPr>
            <a:spLocks noChangeArrowheads="1"/>
          </p:cNvSpPr>
          <p:nvPr/>
        </p:nvSpPr>
        <p:spPr bwMode="auto">
          <a:xfrm>
            <a:off x="4203493" y="4492186"/>
            <a:ext cx="129666" cy="13846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5156531" y="5661248"/>
            <a:ext cx="61234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MR</a:t>
            </a:r>
            <a:endParaRPr lang="en-US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997001" y="322991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P*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73265" y="5784114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	Q*</a:t>
            </a:r>
            <a:endParaRPr lang="en-AU" dirty="0">
              <a:solidFill>
                <a:srgbClr val="FF0000"/>
              </a:solidFill>
            </a:endParaRPr>
          </a:p>
        </p:txBody>
      </p:sp>
      <p:graphicFrame>
        <p:nvGraphicFramePr>
          <p:cNvPr id="80" name="Group 44"/>
          <p:cNvGraphicFramePr>
            <a:graphicFrameLocks/>
          </p:cNvGraphicFramePr>
          <p:nvPr/>
        </p:nvGraphicFramePr>
        <p:xfrm>
          <a:off x="6943992" y="684229"/>
          <a:ext cx="1889142" cy="1114605"/>
        </p:xfrm>
        <a:graphic>
          <a:graphicData uri="http://schemas.openxmlformats.org/drawingml/2006/table">
            <a:tbl>
              <a:tblPr/>
              <a:tblGrid>
                <a:gridCol w="545653"/>
                <a:gridCol w="1343489"/>
              </a:tblGrid>
              <a:tr h="46156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st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Willingness to pay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53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A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Quantity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4211960" y="4750545"/>
            <a:ext cx="129666" cy="138461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971600" y="794377"/>
            <a:ext cx="7263207" cy="46230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n-GB" sz="2400" b="1" dirty="0" smtClean="0">
                <a:latin typeface="Arial" charset="0"/>
              </a:rPr>
              <a:t>3</a:t>
            </a:r>
            <a:r>
              <a:rPr lang="en-GB" sz="2400" b="1" baseline="30000" dirty="0" smtClean="0">
                <a:latin typeface="Arial" charset="0"/>
              </a:rPr>
              <a:t>rd</a:t>
            </a:r>
            <a:r>
              <a:rPr lang="en-GB" sz="2400" b="1" dirty="0" smtClean="0">
                <a:latin typeface="Arial" charset="0"/>
              </a:rPr>
              <a:t> order price discrimination: the yacht diagram</a:t>
            </a:r>
            <a:endParaRPr lang="en-GB" sz="2400" b="1" dirty="0">
              <a:latin typeface="Arial" charset="0"/>
            </a:endParaRPr>
          </a:p>
        </p:txBody>
      </p:sp>
      <p:grpSp>
        <p:nvGrpSpPr>
          <p:cNvPr id="2" name="Group 78"/>
          <p:cNvGrpSpPr/>
          <p:nvPr/>
        </p:nvGrpSpPr>
        <p:grpSpPr>
          <a:xfrm>
            <a:off x="2297417" y="1366246"/>
            <a:ext cx="5353051" cy="4783086"/>
            <a:chOff x="2297417" y="1196752"/>
            <a:chExt cx="5353051" cy="5072977"/>
          </a:xfrm>
        </p:grpSpPr>
        <p:cxnSp>
          <p:nvCxnSpPr>
            <p:cNvPr id="60" name="Straight Connector 23"/>
            <p:cNvCxnSpPr>
              <a:cxnSpLocks noChangeShapeType="1"/>
              <a:endCxn id="74" idx="2"/>
            </p:cNvCxnSpPr>
            <p:nvPr/>
          </p:nvCxnSpPr>
          <p:spPr bwMode="auto">
            <a:xfrm flipV="1">
              <a:off x="2682858" y="5429635"/>
              <a:ext cx="4608041" cy="16940"/>
            </a:xfrm>
            <a:prstGeom prst="line">
              <a:avLst/>
            </a:prstGeom>
            <a:noFill/>
            <a:ln w="25400" algn="ctr">
              <a:solidFill>
                <a:srgbClr val="FF9933"/>
              </a:solidFill>
              <a:round/>
              <a:headEnd/>
              <a:tailEnd/>
            </a:ln>
          </p:spPr>
        </p:cxnSp>
        <p:cxnSp>
          <p:nvCxnSpPr>
            <p:cNvPr id="50" name="Straight Connector 6"/>
            <p:cNvCxnSpPr>
              <a:cxnSpLocks noChangeShapeType="1"/>
            </p:cNvCxnSpPr>
            <p:nvPr/>
          </p:nvCxnSpPr>
          <p:spPr bwMode="auto">
            <a:xfrm>
              <a:off x="2699792" y="1196752"/>
              <a:ext cx="1" cy="460863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1" name="Straight Connector 8"/>
            <p:cNvCxnSpPr>
              <a:cxnSpLocks noChangeShapeType="1"/>
            </p:cNvCxnSpPr>
            <p:nvPr/>
          </p:nvCxnSpPr>
          <p:spPr bwMode="auto">
            <a:xfrm>
              <a:off x="2699792" y="5803801"/>
              <a:ext cx="4680520" cy="146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Straight Connector 10"/>
            <p:cNvCxnSpPr>
              <a:cxnSpLocks noChangeShapeType="1"/>
            </p:cNvCxnSpPr>
            <p:nvPr/>
          </p:nvCxnSpPr>
          <p:spPr bwMode="auto">
            <a:xfrm rot="16200000" flipH="1">
              <a:off x="935286" y="3320157"/>
              <a:ext cx="4681538" cy="1152525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53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1656011" y="2599432"/>
              <a:ext cx="4248150" cy="2160587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54" name="Straight Connector 15"/>
            <p:cNvCxnSpPr>
              <a:cxnSpLocks noChangeShapeType="1"/>
            </p:cNvCxnSpPr>
            <p:nvPr/>
          </p:nvCxnSpPr>
          <p:spPr bwMode="auto">
            <a:xfrm>
              <a:off x="2699792" y="4076601"/>
              <a:ext cx="4104456" cy="1728663"/>
            </a:xfrm>
            <a:prstGeom prst="line">
              <a:avLst/>
            </a:prstGeom>
            <a:noFill/>
            <a:ln w="25400" algn="ctr">
              <a:solidFill>
                <a:srgbClr val="CA2102"/>
              </a:solidFill>
              <a:round/>
              <a:headEnd/>
              <a:tailEnd/>
            </a:ln>
          </p:spPr>
        </p:cxnSp>
        <p:cxnSp>
          <p:nvCxnSpPr>
            <p:cNvPr id="55" name="Straight Connector 17"/>
            <p:cNvCxnSpPr>
              <a:cxnSpLocks noChangeShapeType="1"/>
            </p:cNvCxnSpPr>
            <p:nvPr/>
          </p:nvCxnSpPr>
          <p:spPr bwMode="auto">
            <a:xfrm>
              <a:off x="2699792" y="4076601"/>
              <a:ext cx="2736850" cy="2087563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61" name="Straight Connector 25"/>
            <p:cNvCxnSpPr>
              <a:cxnSpLocks noChangeShapeType="1"/>
            </p:cNvCxnSpPr>
            <p:nvPr/>
          </p:nvCxnSpPr>
          <p:spPr bwMode="auto">
            <a:xfrm flipV="1">
              <a:off x="3661297" y="3460897"/>
              <a:ext cx="0" cy="23560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62" name="Straight Connector 28"/>
            <p:cNvCxnSpPr>
              <a:cxnSpLocks noChangeShapeType="1"/>
            </p:cNvCxnSpPr>
            <p:nvPr/>
          </p:nvCxnSpPr>
          <p:spPr bwMode="auto">
            <a:xfrm flipH="1">
              <a:off x="2716726" y="3460898"/>
              <a:ext cx="936104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63" name="Straight Connector 30"/>
            <p:cNvCxnSpPr>
              <a:cxnSpLocks noChangeShapeType="1"/>
            </p:cNvCxnSpPr>
            <p:nvPr/>
          </p:nvCxnSpPr>
          <p:spPr bwMode="auto">
            <a:xfrm flipV="1">
              <a:off x="4483058" y="4817637"/>
              <a:ext cx="0" cy="99283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64" name="Straight Connector 32"/>
            <p:cNvCxnSpPr>
              <a:cxnSpLocks noChangeShapeType="1"/>
            </p:cNvCxnSpPr>
            <p:nvPr/>
          </p:nvCxnSpPr>
          <p:spPr bwMode="auto">
            <a:xfrm rot="5400000" flipH="1" flipV="1">
              <a:off x="4500017" y="4868764"/>
              <a:ext cx="1587" cy="15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5" name="Straight Connector 34"/>
            <p:cNvCxnSpPr>
              <a:cxnSpLocks noChangeShapeType="1"/>
            </p:cNvCxnSpPr>
            <p:nvPr/>
          </p:nvCxnSpPr>
          <p:spPr bwMode="auto">
            <a:xfrm flipH="1">
              <a:off x="2699792" y="4826617"/>
              <a:ext cx="1753593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68" name="TextBox 18"/>
            <p:cNvSpPr txBox="1">
              <a:spLocks noChangeArrowheads="1"/>
            </p:cNvSpPr>
            <p:nvPr/>
          </p:nvSpPr>
          <p:spPr bwMode="auto">
            <a:xfrm>
              <a:off x="6609430" y="5334282"/>
              <a:ext cx="504056" cy="44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D</a:t>
              </a:r>
              <a:r>
                <a:rPr lang="en-AU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0" name="TextBox 20"/>
            <p:cNvSpPr txBox="1">
              <a:spLocks noChangeArrowheads="1"/>
            </p:cNvSpPr>
            <p:nvPr/>
          </p:nvSpPr>
          <p:spPr bwMode="auto">
            <a:xfrm>
              <a:off x="3779912" y="5828436"/>
              <a:ext cx="719138" cy="44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MR</a:t>
              </a:r>
              <a:r>
                <a:rPr lang="en-AU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71" name="TextBox 21"/>
            <p:cNvSpPr txBox="1">
              <a:spLocks noChangeArrowheads="1"/>
            </p:cNvSpPr>
            <p:nvPr/>
          </p:nvSpPr>
          <p:spPr bwMode="auto">
            <a:xfrm>
              <a:off x="5394703" y="5828436"/>
              <a:ext cx="719138" cy="44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MR</a:t>
              </a:r>
              <a:r>
                <a:rPr lang="en-AU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2" name="TextBox 36"/>
            <p:cNvSpPr txBox="1">
              <a:spLocks noChangeArrowheads="1"/>
            </p:cNvSpPr>
            <p:nvPr/>
          </p:nvSpPr>
          <p:spPr bwMode="auto">
            <a:xfrm>
              <a:off x="2310079" y="3213820"/>
              <a:ext cx="504056" cy="44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P</a:t>
              </a:r>
              <a:r>
                <a:rPr lang="en-AU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3" name="TextBox 37"/>
            <p:cNvSpPr txBox="1">
              <a:spLocks noChangeArrowheads="1"/>
            </p:cNvSpPr>
            <p:nvPr/>
          </p:nvSpPr>
          <p:spPr bwMode="auto">
            <a:xfrm>
              <a:off x="2297417" y="4581128"/>
              <a:ext cx="503039" cy="44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P</a:t>
              </a:r>
              <a:r>
                <a:rPr lang="en-AU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74" name="TextBox 21"/>
            <p:cNvSpPr txBox="1">
              <a:spLocks noChangeArrowheads="1"/>
            </p:cNvSpPr>
            <p:nvPr/>
          </p:nvSpPr>
          <p:spPr bwMode="auto">
            <a:xfrm>
              <a:off x="6931330" y="4988342"/>
              <a:ext cx="719138" cy="44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dirty="0" smtClean="0">
                  <a:latin typeface="Calibri" pitchFamily="34" charset="0"/>
                </a:rPr>
                <a:t>MC</a:t>
              </a:r>
              <a:endParaRPr lang="en-AU" baseline="-25000" dirty="0">
                <a:latin typeface="Calibri" pitchFamily="34" charset="0"/>
              </a:endParaRPr>
            </a:p>
          </p:txBody>
        </p:sp>
      </p:grpSp>
      <p:sp>
        <p:nvSpPr>
          <p:cNvPr id="69" name="TextBox 19"/>
          <p:cNvSpPr txBox="1">
            <a:spLocks noChangeArrowheads="1"/>
          </p:cNvSpPr>
          <p:nvPr/>
        </p:nvSpPr>
        <p:spPr bwMode="auto">
          <a:xfrm>
            <a:off x="3923928" y="3717032"/>
            <a:ext cx="504106" cy="44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dirty="0">
                <a:latin typeface="Calibri" pitchFamily="34" charset="0"/>
              </a:rPr>
              <a:t>D</a:t>
            </a:r>
            <a:r>
              <a:rPr lang="en-AU" baseline="-25000" dirty="0">
                <a:latin typeface="Calibri" pitchFamily="34" charset="0"/>
              </a:rPr>
              <a:t>2</a:t>
            </a:r>
          </a:p>
        </p:txBody>
      </p:sp>
      <p:graphicFrame>
        <p:nvGraphicFramePr>
          <p:cNvPr id="101" name="Table 100"/>
          <p:cNvGraphicFramePr>
            <a:graphicFrameLocks noGrp="1"/>
          </p:cNvGraphicFramePr>
          <p:nvPr/>
        </p:nvGraphicFramePr>
        <p:xfrm>
          <a:off x="6969393" y="1315367"/>
          <a:ext cx="1889142" cy="914386"/>
        </p:xfrm>
        <a:graphic>
          <a:graphicData uri="http://schemas.openxmlformats.org/drawingml/2006/table">
            <a:tbl>
              <a:tblPr/>
              <a:tblGrid>
                <a:gridCol w="545653"/>
                <a:gridCol w="1343489"/>
              </a:tblGrid>
              <a:tr h="46156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rd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Location / customer segment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433676" y="1340770"/>
            <a:ext cx="7377742" cy="4751383"/>
            <a:chOff x="433676" y="1121422"/>
            <a:chExt cx="7377742" cy="4970731"/>
          </a:xfrm>
        </p:grpSpPr>
        <p:cxnSp>
          <p:nvCxnSpPr>
            <p:cNvPr id="15" name="Straight Connector 26"/>
            <p:cNvCxnSpPr>
              <a:cxnSpLocks noChangeShapeType="1"/>
            </p:cNvCxnSpPr>
            <p:nvPr/>
          </p:nvCxnSpPr>
          <p:spPr bwMode="auto">
            <a:xfrm>
              <a:off x="971600" y="5157192"/>
              <a:ext cx="6408712" cy="0"/>
            </a:xfrm>
            <a:prstGeom prst="line">
              <a:avLst/>
            </a:prstGeom>
            <a:noFill/>
            <a:ln w="25400" algn="ctr">
              <a:solidFill>
                <a:srgbClr val="FF9933"/>
              </a:solidFill>
              <a:round/>
              <a:headEnd/>
              <a:tailEnd/>
            </a:ln>
          </p:spPr>
        </p:cxnSp>
        <p:cxnSp>
          <p:nvCxnSpPr>
            <p:cNvPr id="4" name="Straight Connector 6"/>
            <p:cNvCxnSpPr>
              <a:cxnSpLocks noChangeShapeType="1"/>
            </p:cNvCxnSpPr>
            <p:nvPr/>
          </p:nvCxnSpPr>
          <p:spPr bwMode="auto">
            <a:xfrm>
              <a:off x="4211960" y="1121422"/>
              <a:ext cx="0" cy="4467944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8"/>
            <p:cNvCxnSpPr>
              <a:cxnSpLocks noChangeShapeType="1"/>
            </p:cNvCxnSpPr>
            <p:nvPr/>
          </p:nvCxnSpPr>
          <p:spPr bwMode="auto">
            <a:xfrm rot="10800000">
              <a:off x="611510" y="5587777"/>
              <a:ext cx="3600450" cy="1588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Straight Connector 10"/>
            <p:cNvCxnSpPr>
              <a:cxnSpLocks noChangeShapeType="1"/>
            </p:cNvCxnSpPr>
            <p:nvPr/>
          </p:nvCxnSpPr>
          <p:spPr bwMode="auto">
            <a:xfrm rot="16200000" flipH="1">
              <a:off x="2447454" y="3104133"/>
              <a:ext cx="4681538" cy="1152525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7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3168179" y="2383408"/>
              <a:ext cx="4248150" cy="2160587"/>
            </a:xfrm>
            <a:prstGeom prst="line">
              <a:avLst/>
            </a:prstGeom>
            <a:noFill/>
            <a:ln w="254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8" name="Straight Connector 15"/>
            <p:cNvCxnSpPr>
              <a:cxnSpLocks noChangeShapeType="1"/>
            </p:cNvCxnSpPr>
            <p:nvPr/>
          </p:nvCxnSpPr>
          <p:spPr bwMode="auto">
            <a:xfrm rot="10800000" flipV="1">
              <a:off x="827410" y="3860577"/>
              <a:ext cx="3384550" cy="1655763"/>
            </a:xfrm>
            <a:prstGeom prst="line">
              <a:avLst/>
            </a:prstGeom>
            <a:noFill/>
            <a:ln w="25400" algn="ctr">
              <a:solidFill>
                <a:srgbClr val="CA2102"/>
              </a:solidFill>
              <a:round/>
              <a:headEnd/>
              <a:tailEnd/>
            </a:ln>
          </p:spPr>
        </p:cxnSp>
        <p:cxnSp>
          <p:nvCxnSpPr>
            <p:cNvPr id="9" name="Straight Connector 17"/>
            <p:cNvCxnSpPr>
              <a:cxnSpLocks noChangeShapeType="1"/>
            </p:cNvCxnSpPr>
            <p:nvPr/>
          </p:nvCxnSpPr>
          <p:spPr bwMode="auto">
            <a:xfrm rot="5400000">
              <a:off x="2304578" y="4040759"/>
              <a:ext cx="2087563" cy="1727200"/>
            </a:xfrm>
            <a:prstGeom prst="line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6300192" y="5084041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D</a:t>
              </a:r>
              <a:r>
                <a:rPr lang="en-AU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433676" y="5075183"/>
              <a:ext cx="5041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D</a:t>
              </a:r>
              <a:r>
                <a:rPr lang="en-AU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1819704" y="5630488"/>
              <a:ext cx="7191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MR</a:t>
              </a:r>
              <a:r>
                <a:rPr lang="en-AU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314206" y="5626934"/>
              <a:ext cx="7191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MR</a:t>
              </a:r>
              <a:r>
                <a:rPr lang="en-AU" baseline="-25000" dirty="0">
                  <a:latin typeface="Calibri" pitchFamily="34" charset="0"/>
                </a:rPr>
                <a:t>1</a:t>
              </a:r>
            </a:p>
          </p:txBody>
        </p:sp>
        <p:cxnSp>
          <p:nvCxnSpPr>
            <p:cNvPr id="14" name="Straight Connector 22"/>
            <p:cNvCxnSpPr>
              <a:cxnSpLocks noChangeShapeType="1"/>
            </p:cNvCxnSpPr>
            <p:nvPr/>
          </p:nvCxnSpPr>
          <p:spPr bwMode="auto">
            <a:xfrm>
              <a:off x="4211960" y="5587777"/>
              <a:ext cx="3528392" cy="32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2563870" y="4994019"/>
              <a:ext cx="1152525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7" name="Straight Connector 31"/>
            <p:cNvCxnSpPr>
              <a:cxnSpLocks noChangeShapeType="1"/>
            </p:cNvCxnSpPr>
            <p:nvPr/>
          </p:nvCxnSpPr>
          <p:spPr bwMode="auto">
            <a:xfrm>
              <a:off x="3131840" y="4396137"/>
              <a:ext cx="1080120" cy="469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 flipV="1">
              <a:off x="5146997" y="3155391"/>
              <a:ext cx="1069" cy="243397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9" name="Straight Connector 35"/>
            <p:cNvCxnSpPr>
              <a:cxnSpLocks noChangeShapeType="1"/>
            </p:cNvCxnSpPr>
            <p:nvPr/>
          </p:nvCxnSpPr>
          <p:spPr bwMode="auto">
            <a:xfrm rot="10800000">
              <a:off x="4211960" y="3166426"/>
              <a:ext cx="936625" cy="158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20" name="TextBox 36"/>
            <p:cNvSpPr txBox="1">
              <a:spLocks noChangeArrowheads="1"/>
            </p:cNvSpPr>
            <p:nvPr/>
          </p:nvSpPr>
          <p:spPr bwMode="auto">
            <a:xfrm>
              <a:off x="3813781" y="2915334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P</a:t>
              </a:r>
              <a:r>
                <a:rPr lang="en-AU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" name="TextBox 37"/>
            <p:cNvSpPr txBox="1">
              <a:spLocks noChangeArrowheads="1"/>
            </p:cNvSpPr>
            <p:nvPr/>
          </p:nvSpPr>
          <p:spPr bwMode="auto">
            <a:xfrm>
              <a:off x="4178092" y="4147937"/>
              <a:ext cx="5030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dirty="0">
                  <a:latin typeface="Calibri" pitchFamily="34" charset="0"/>
                </a:rPr>
                <a:t>P</a:t>
              </a:r>
              <a:r>
                <a:rPr lang="en-AU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7092280" y="4737368"/>
              <a:ext cx="7191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dirty="0" smtClean="0">
                  <a:latin typeface="Calibri" pitchFamily="34" charset="0"/>
                </a:rPr>
                <a:t>MC</a:t>
              </a:r>
              <a:endParaRPr lang="en-AU" baseline="-25000" dirty="0">
                <a:latin typeface="Calibri" pitchFamily="34" charset="0"/>
              </a:endParaRPr>
            </a:p>
          </p:txBody>
        </p:sp>
      </p:grp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971600" y="794377"/>
            <a:ext cx="7263207" cy="46230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n-GB" sz="2400" b="1" dirty="0" smtClean="0">
                <a:latin typeface="Arial" charset="0"/>
              </a:rPr>
              <a:t>3</a:t>
            </a:r>
            <a:r>
              <a:rPr lang="en-GB" sz="2400" b="1" baseline="30000" dirty="0" smtClean="0">
                <a:latin typeface="Arial" charset="0"/>
              </a:rPr>
              <a:t>rd</a:t>
            </a:r>
            <a:r>
              <a:rPr lang="en-GB" sz="2400" b="1" dirty="0" smtClean="0">
                <a:latin typeface="Arial" charset="0"/>
              </a:rPr>
              <a:t> order price discrimination: the yacht diagram</a:t>
            </a:r>
            <a:endParaRPr lang="en-GB" sz="2400" b="1" dirty="0">
              <a:latin typeface="Arial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969393" y="1315367"/>
          <a:ext cx="1889142" cy="914386"/>
        </p:xfrm>
        <a:graphic>
          <a:graphicData uri="http://schemas.openxmlformats.org/drawingml/2006/table">
            <a:tbl>
              <a:tblPr/>
              <a:tblGrid>
                <a:gridCol w="545653"/>
                <a:gridCol w="1343489"/>
              </a:tblGrid>
              <a:tr h="46156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rd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Location / customer segment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Monopolistic competition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Short-run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Long-run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Conclusions</a:t>
            </a:r>
          </a:p>
          <a:p>
            <a:pPr marL="342900" lvl="1" indent="-34290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Price discrimination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short-run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6768752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Lots of firms, price-taking…  so how is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/>
              <a:t>	it different from perfect competition?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Each firm in monopolistic competition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faces their own downwards-sloping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	demand curve…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And thus a downwards sloping MR curve!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As usual, profit maximisation occurs in accordance to where MC = MR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  <p:graphicFrame>
        <p:nvGraphicFramePr>
          <p:cNvPr id="4" name="Group 44"/>
          <p:cNvGraphicFramePr>
            <a:graphicFrameLocks/>
          </p:cNvGraphicFramePr>
          <p:nvPr/>
        </p:nvGraphicFramePr>
        <p:xfrm>
          <a:off x="6245118" y="667296"/>
          <a:ext cx="2592288" cy="3723296"/>
        </p:xfrm>
        <a:graphic>
          <a:graphicData uri="http://schemas.openxmlformats.org/drawingml/2006/table">
            <a:tbl>
              <a:tblPr/>
              <a:tblGrid>
                <a:gridCol w="1296144"/>
                <a:gridCol w="1296144"/>
              </a:tblGrid>
              <a:tr h="6722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Characteristic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Monopolistic competition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5179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Number of firms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Many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9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Type of product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Differentiated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9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Barriers to entry/exit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90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Price taker / maker?</a:t>
                      </a: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Taker</a:t>
                      </a: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658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Examples of industries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3" marR="99053"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Hairdressers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A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Restaurants</a:t>
                      </a:r>
                      <a:endParaRPr kumimoji="0" lang="en-US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9053" marR="990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short-run</a:t>
            </a:r>
            <a:endParaRPr lang="en-US" dirty="0" smtClean="0"/>
          </a:p>
        </p:txBody>
      </p:sp>
      <p:grpSp>
        <p:nvGrpSpPr>
          <p:cNvPr id="2" name="Group 29"/>
          <p:cNvGrpSpPr/>
          <p:nvPr/>
        </p:nvGrpSpPr>
        <p:grpSpPr>
          <a:xfrm>
            <a:off x="395536" y="1628799"/>
            <a:ext cx="7863286" cy="4410949"/>
            <a:chOff x="-176058" y="908050"/>
            <a:chExt cx="10106781" cy="5601549"/>
          </a:xfrm>
        </p:grpSpPr>
        <p:sp>
          <p:nvSpPr>
            <p:cNvPr id="31" name="Arc 4"/>
            <p:cNvSpPr>
              <a:spLocks/>
            </p:cNvSpPr>
            <p:nvPr/>
          </p:nvSpPr>
          <p:spPr bwMode="auto">
            <a:xfrm rot="480000">
              <a:off x="2846388" y="908050"/>
              <a:ext cx="3509962" cy="4348163"/>
            </a:xfrm>
            <a:custGeom>
              <a:avLst/>
              <a:gdLst>
                <a:gd name="T0" fmla="*/ 2147483647 w 26645"/>
                <a:gd name="T1" fmla="*/ 2147483647 h 21600"/>
                <a:gd name="T2" fmla="*/ 0 w 26645"/>
                <a:gd name="T3" fmla="*/ 2147483647 h 21600"/>
                <a:gd name="T4" fmla="*/ 2147483647 w 266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6645"/>
                <a:gd name="T10" fmla="*/ 0 h 21600"/>
                <a:gd name="T11" fmla="*/ 26645 w 26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45" h="21600" fill="none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</a:path>
                <a:path w="26645" h="21600" stroke="0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  <a:lnTo>
                    <a:pt x="5282" y="0"/>
                  </a:lnTo>
                  <a:lnTo>
                    <a:pt x="26644" y="3190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3" name="Group 29"/>
            <p:cNvGrpSpPr/>
            <p:nvPr/>
          </p:nvGrpSpPr>
          <p:grpSpPr>
            <a:xfrm>
              <a:off x="-176058" y="1138238"/>
              <a:ext cx="10106781" cy="5371361"/>
              <a:chOff x="-176058" y="1138238"/>
              <a:chExt cx="10106781" cy="5371361"/>
            </a:xfrm>
          </p:grpSpPr>
          <p:sp>
            <p:nvSpPr>
              <p:cNvPr id="33" name="Line 4"/>
              <p:cNvSpPr>
                <a:spLocks noChangeShapeType="1"/>
              </p:cNvSpPr>
              <p:nvPr/>
            </p:nvSpPr>
            <p:spPr bwMode="auto">
              <a:xfrm>
                <a:off x="2066925" y="1138238"/>
                <a:ext cx="0" cy="482441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>
                <a:off x="2066925" y="5949950"/>
                <a:ext cx="7097713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5" name="Text Box 6"/>
              <p:cNvSpPr txBox="1">
                <a:spLocks noChangeArrowheads="1"/>
              </p:cNvSpPr>
              <p:nvPr/>
            </p:nvSpPr>
            <p:spPr bwMode="auto">
              <a:xfrm>
                <a:off x="749470" y="1456717"/>
                <a:ext cx="1951038" cy="5041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200" dirty="0" smtClean="0">
                    <a:latin typeface="Arial Narrow" pitchFamily="34" charset="0"/>
                  </a:rPr>
                  <a:t>Price</a:t>
                </a:r>
                <a:endParaRPr lang="en-AU" sz="2200" dirty="0">
                  <a:latin typeface="Arial Narrow" pitchFamily="34" charset="0"/>
                </a:endParaRPr>
              </a:p>
            </p:txBody>
          </p:sp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7043060" y="5993831"/>
                <a:ext cx="2887663" cy="4908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200" dirty="0" smtClean="0">
                    <a:latin typeface="Arial Narrow" pitchFamily="34" charset="0"/>
                  </a:rPr>
                  <a:t>Quantity</a:t>
                </a:r>
                <a:endParaRPr lang="en-AU" sz="2200" dirty="0">
                  <a:latin typeface="Arial Narrow" pitchFamily="34" charset="0"/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2066925" y="1773238"/>
                <a:ext cx="4992688" cy="3529012"/>
              </a:xfrm>
              <a:prstGeom prst="line">
                <a:avLst/>
              </a:prstGeom>
              <a:noFill/>
              <a:ln w="34925">
                <a:solidFill>
                  <a:srgbClr val="36439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38" name="Text Box 9"/>
              <p:cNvSpPr txBox="1">
                <a:spLocks noChangeArrowheads="1"/>
              </p:cNvSpPr>
              <p:nvPr/>
            </p:nvSpPr>
            <p:spPr bwMode="auto">
              <a:xfrm>
                <a:off x="7124700" y="5184775"/>
                <a:ext cx="1769415" cy="5259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charset="0"/>
                  </a:rPr>
                  <a:t>Demand</a:t>
                </a:r>
                <a:endParaRPr lang="en-AU" sz="2400" baseline="-25000" dirty="0">
                  <a:latin typeface="Arial" charset="0"/>
                </a:endParaRPr>
              </a:p>
            </p:txBody>
          </p:sp>
          <p:sp>
            <p:nvSpPr>
              <p:cNvPr id="39" name="Line 10"/>
              <p:cNvSpPr>
                <a:spLocks noChangeShapeType="1"/>
              </p:cNvSpPr>
              <p:nvPr/>
            </p:nvSpPr>
            <p:spPr bwMode="auto">
              <a:xfrm>
                <a:off x="2103438" y="1819275"/>
                <a:ext cx="3863975" cy="4418013"/>
              </a:xfrm>
              <a:prstGeom prst="line">
                <a:avLst/>
              </a:prstGeom>
              <a:noFill/>
              <a:ln w="317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40" name="Text Box 12"/>
              <p:cNvSpPr txBox="1">
                <a:spLocks noChangeArrowheads="1"/>
              </p:cNvSpPr>
              <p:nvPr/>
            </p:nvSpPr>
            <p:spPr bwMode="auto">
              <a:xfrm>
                <a:off x="1720850" y="5807075"/>
                <a:ext cx="390525" cy="4000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0</a:t>
                </a:r>
                <a:endParaRPr lang="en-AU" sz="2000">
                  <a:latin typeface="Arial" charset="0"/>
                </a:endParaRPr>
              </a:p>
            </p:txBody>
          </p:sp>
          <p:sp>
            <p:nvSpPr>
              <p:cNvPr id="41" name="Text Box 14"/>
              <p:cNvSpPr txBox="1">
                <a:spLocks noChangeArrowheads="1"/>
              </p:cNvSpPr>
              <p:nvPr/>
            </p:nvSpPr>
            <p:spPr bwMode="auto">
              <a:xfrm>
                <a:off x="6302638" y="1273829"/>
                <a:ext cx="1084261" cy="461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80808"/>
                    </a:solidFill>
                    <a:latin typeface="Arial" charset="0"/>
                  </a:rPr>
                  <a:t>MC</a:t>
                </a:r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 flipV="1">
                <a:off x="4641850" y="3606800"/>
                <a:ext cx="0" cy="23431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45" name="Line 18"/>
              <p:cNvSpPr>
                <a:spLocks noChangeShapeType="1"/>
              </p:cNvSpPr>
              <p:nvPr/>
            </p:nvSpPr>
            <p:spPr bwMode="auto">
              <a:xfrm flipH="1" flipV="1">
                <a:off x="2077857" y="3613697"/>
                <a:ext cx="2498925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46" name="Oval 29"/>
              <p:cNvSpPr>
                <a:spLocks noChangeArrowheads="1"/>
              </p:cNvSpPr>
              <p:nvPr/>
            </p:nvSpPr>
            <p:spPr bwMode="auto">
              <a:xfrm>
                <a:off x="4589463" y="3548063"/>
                <a:ext cx="138112" cy="127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4386744" y="5923322"/>
                <a:ext cx="765175" cy="5862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dirty="0" smtClean="0">
                    <a:solidFill>
                      <a:srgbClr val="FF0000"/>
                    </a:solidFill>
                    <a:latin typeface="Arial" charset="0"/>
                  </a:rPr>
                  <a:t>Q*</a:t>
                </a:r>
                <a:endParaRPr lang="en-AU" sz="24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H="1" flipV="1">
                <a:off x="2045208" y="4748714"/>
                <a:ext cx="249892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50" name="Oval 29"/>
              <p:cNvSpPr>
                <a:spLocks noChangeArrowheads="1"/>
              </p:cNvSpPr>
              <p:nvPr/>
            </p:nvSpPr>
            <p:spPr bwMode="auto">
              <a:xfrm>
                <a:off x="4576763" y="4678363"/>
                <a:ext cx="136525" cy="127000"/>
              </a:xfrm>
              <a:prstGeom prst="ellipse">
                <a:avLst/>
              </a:prstGeom>
              <a:solidFill>
                <a:srgbClr val="99CCFF"/>
              </a:solidFill>
              <a:ln w="254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 flipV="1">
                <a:off x="4072858" y="6222786"/>
                <a:ext cx="412750" cy="128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52" name="Text Box 26"/>
              <p:cNvSpPr txBox="1">
                <a:spLocks noChangeArrowheads="1"/>
              </p:cNvSpPr>
              <p:nvPr/>
            </p:nvSpPr>
            <p:spPr bwMode="auto">
              <a:xfrm>
                <a:off x="-176058" y="2371161"/>
                <a:ext cx="1943609" cy="12898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latin typeface="Arial Narrow" pitchFamily="34" charset="0"/>
                  </a:rPr>
                  <a:t>Profit-</a:t>
                </a:r>
              </a:p>
              <a:p>
                <a:r>
                  <a:rPr lang="en-AU" sz="2000" dirty="0">
                    <a:latin typeface="Arial Narrow" pitchFamily="34" charset="0"/>
                  </a:rPr>
                  <a:t>maximising </a:t>
                </a:r>
              </a:p>
              <a:p>
                <a:r>
                  <a:rPr lang="en-AU" sz="2000" dirty="0">
                    <a:latin typeface="Arial Narrow" pitchFamily="34" charset="0"/>
                  </a:rPr>
                  <a:t>price</a:t>
                </a:r>
              </a:p>
            </p:txBody>
          </p:sp>
          <p:sp>
            <p:nvSpPr>
              <p:cNvPr id="53" name="Text Box 27"/>
              <p:cNvSpPr txBox="1">
                <a:spLocks noChangeArrowheads="1"/>
              </p:cNvSpPr>
              <p:nvPr/>
            </p:nvSpPr>
            <p:spPr bwMode="auto">
              <a:xfrm>
                <a:off x="4565900" y="3059706"/>
                <a:ext cx="390526" cy="461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AU" sz="2400" dirty="0">
                    <a:solidFill>
                      <a:srgbClr val="080808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54" name="Text Box 28"/>
              <p:cNvSpPr txBox="1">
                <a:spLocks noChangeArrowheads="1"/>
              </p:cNvSpPr>
              <p:nvPr/>
            </p:nvSpPr>
            <p:spPr bwMode="auto">
              <a:xfrm>
                <a:off x="4726447" y="4484901"/>
                <a:ext cx="390526" cy="461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80808"/>
                    </a:solidFill>
                    <a:latin typeface="Arial" charset="0"/>
                  </a:rPr>
                  <a:t>A</a:t>
                </a:r>
              </a:p>
            </p:txBody>
          </p:sp>
        </p:grpSp>
      </p:grp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1187624" y="5733256"/>
            <a:ext cx="25733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000" dirty="0">
                <a:latin typeface="Arial Narrow" pitchFamily="34" charset="0"/>
              </a:rPr>
              <a:t>Profit-maximising quantity </a:t>
            </a: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1619672" y="3501008"/>
            <a:ext cx="5953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latin typeface="Arial" charset="0"/>
              </a:rPr>
              <a:t>P*</a:t>
            </a:r>
            <a:endParaRPr lang="en-AU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1043608" y="3602264"/>
            <a:ext cx="576064" cy="11476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5148064" y="5733256"/>
            <a:ext cx="1090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Arial" charset="0"/>
              </a:rPr>
              <a:t>MR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72200" y="1882567"/>
            <a:ext cx="2412776" cy="2554545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Calibri" pitchFamily="34" charset="0"/>
              </a:rPr>
              <a:t>What other market type does it look like?</a:t>
            </a:r>
          </a:p>
          <a:p>
            <a:pPr algn="ctr"/>
            <a:endParaRPr lang="en-AU" sz="2000" dirty="0" smtClean="0">
              <a:latin typeface="Calibri" pitchFamily="34" charset="0"/>
            </a:endParaRPr>
          </a:p>
          <a:p>
            <a:pPr algn="ctr"/>
            <a:r>
              <a:rPr lang="en-AU" sz="2000" dirty="0" smtClean="0">
                <a:latin typeface="Calibri" pitchFamily="34" charset="0"/>
              </a:rPr>
              <a:t>Except MC ≠ supply (except when all firms’ MC curves are added together...)</a:t>
            </a:r>
            <a:endParaRPr lang="en-AU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"/>
          <p:cNvSpPr>
            <a:spLocks noChangeArrowheads="1"/>
          </p:cNvSpPr>
          <p:nvPr/>
        </p:nvSpPr>
        <p:spPr bwMode="auto">
          <a:xfrm>
            <a:off x="2132196" y="3725499"/>
            <a:ext cx="2016223" cy="639605"/>
          </a:xfrm>
          <a:prstGeom prst="rect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short-run</a:t>
            </a:r>
            <a:endParaRPr lang="en-US" dirty="0" smtClean="0"/>
          </a:p>
        </p:txBody>
      </p:sp>
      <p:sp>
        <p:nvSpPr>
          <p:cNvPr id="55" name="Text Box 24"/>
          <p:cNvSpPr txBox="1">
            <a:spLocks noChangeArrowheads="1"/>
          </p:cNvSpPr>
          <p:nvPr/>
        </p:nvSpPr>
        <p:spPr bwMode="auto">
          <a:xfrm>
            <a:off x="1187624" y="5733256"/>
            <a:ext cx="25733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000" dirty="0">
                <a:latin typeface="Arial Narrow" pitchFamily="34" charset="0"/>
              </a:rPr>
              <a:t>Profit-maximising quantity 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5148064" y="5733256"/>
            <a:ext cx="1090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Arial" charset="0"/>
              </a:rPr>
              <a:t>MR</a:t>
            </a:r>
          </a:p>
        </p:txBody>
      </p:sp>
      <p:grpSp>
        <p:nvGrpSpPr>
          <p:cNvPr id="2" name="Group 84"/>
          <p:cNvGrpSpPr/>
          <p:nvPr/>
        </p:nvGrpSpPr>
        <p:grpSpPr>
          <a:xfrm>
            <a:off x="395536" y="1628799"/>
            <a:ext cx="7863286" cy="4410949"/>
            <a:chOff x="-176058" y="908050"/>
            <a:chExt cx="10106781" cy="5601549"/>
          </a:xfrm>
        </p:grpSpPr>
        <p:sp>
          <p:nvSpPr>
            <p:cNvPr id="86" name="Arc 4"/>
            <p:cNvSpPr>
              <a:spLocks/>
            </p:cNvSpPr>
            <p:nvPr/>
          </p:nvSpPr>
          <p:spPr bwMode="auto">
            <a:xfrm rot="480000">
              <a:off x="2846388" y="908050"/>
              <a:ext cx="3509962" cy="4348163"/>
            </a:xfrm>
            <a:custGeom>
              <a:avLst/>
              <a:gdLst>
                <a:gd name="T0" fmla="*/ 2147483647 w 26645"/>
                <a:gd name="T1" fmla="*/ 2147483647 h 21600"/>
                <a:gd name="T2" fmla="*/ 0 w 26645"/>
                <a:gd name="T3" fmla="*/ 2147483647 h 21600"/>
                <a:gd name="T4" fmla="*/ 2147483647 w 266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6645"/>
                <a:gd name="T10" fmla="*/ 0 h 21600"/>
                <a:gd name="T11" fmla="*/ 26645 w 26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45" h="21600" fill="none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</a:path>
                <a:path w="26645" h="21600" stroke="0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  <a:lnTo>
                    <a:pt x="5282" y="0"/>
                  </a:lnTo>
                  <a:lnTo>
                    <a:pt x="26644" y="3190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3" name="Group 29"/>
            <p:cNvGrpSpPr/>
            <p:nvPr/>
          </p:nvGrpSpPr>
          <p:grpSpPr>
            <a:xfrm>
              <a:off x="-176058" y="1138238"/>
              <a:ext cx="10106781" cy="5371361"/>
              <a:chOff x="-176058" y="1138238"/>
              <a:chExt cx="10106781" cy="5371361"/>
            </a:xfrm>
          </p:grpSpPr>
          <p:sp>
            <p:nvSpPr>
              <p:cNvPr id="88" name="Line 4"/>
              <p:cNvSpPr>
                <a:spLocks noChangeShapeType="1"/>
              </p:cNvSpPr>
              <p:nvPr/>
            </p:nvSpPr>
            <p:spPr bwMode="auto">
              <a:xfrm>
                <a:off x="2066925" y="1138238"/>
                <a:ext cx="0" cy="4824412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89" name="Line 5"/>
              <p:cNvSpPr>
                <a:spLocks noChangeShapeType="1"/>
              </p:cNvSpPr>
              <p:nvPr/>
            </p:nvSpPr>
            <p:spPr bwMode="auto">
              <a:xfrm>
                <a:off x="2066925" y="5949950"/>
                <a:ext cx="7097713" cy="0"/>
              </a:xfrm>
              <a:prstGeom prst="line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90" name="Text Box 6"/>
              <p:cNvSpPr txBox="1">
                <a:spLocks noChangeArrowheads="1"/>
              </p:cNvSpPr>
              <p:nvPr/>
            </p:nvSpPr>
            <p:spPr bwMode="auto">
              <a:xfrm>
                <a:off x="749470" y="1456717"/>
                <a:ext cx="1951038" cy="5041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200" dirty="0" smtClean="0">
                    <a:latin typeface="Arial Narrow" pitchFamily="34" charset="0"/>
                  </a:rPr>
                  <a:t>Price</a:t>
                </a:r>
                <a:endParaRPr lang="en-AU" sz="2200" dirty="0">
                  <a:latin typeface="Arial Narrow" pitchFamily="34" charset="0"/>
                </a:endParaRPr>
              </a:p>
            </p:txBody>
          </p:sp>
          <p:sp>
            <p:nvSpPr>
              <p:cNvPr id="91" name="Text Box 7"/>
              <p:cNvSpPr txBox="1">
                <a:spLocks noChangeArrowheads="1"/>
              </p:cNvSpPr>
              <p:nvPr/>
            </p:nvSpPr>
            <p:spPr bwMode="auto">
              <a:xfrm>
                <a:off x="7043060" y="5993831"/>
                <a:ext cx="2887663" cy="4908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200" dirty="0" smtClean="0">
                    <a:latin typeface="Arial Narrow" pitchFamily="34" charset="0"/>
                  </a:rPr>
                  <a:t>Quantity</a:t>
                </a:r>
                <a:endParaRPr lang="en-AU" sz="2200" dirty="0">
                  <a:latin typeface="Arial Narrow" pitchFamily="34" charset="0"/>
                </a:endParaRPr>
              </a:p>
            </p:txBody>
          </p:sp>
          <p:sp>
            <p:nvSpPr>
              <p:cNvPr id="92" name="Line 8"/>
              <p:cNvSpPr>
                <a:spLocks noChangeShapeType="1"/>
              </p:cNvSpPr>
              <p:nvPr/>
            </p:nvSpPr>
            <p:spPr bwMode="auto">
              <a:xfrm>
                <a:off x="2066925" y="1773238"/>
                <a:ext cx="4992688" cy="3529012"/>
              </a:xfrm>
              <a:prstGeom prst="line">
                <a:avLst/>
              </a:prstGeom>
              <a:noFill/>
              <a:ln w="34925">
                <a:solidFill>
                  <a:srgbClr val="364395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93" name="Text Box 9"/>
              <p:cNvSpPr txBox="1">
                <a:spLocks noChangeArrowheads="1"/>
              </p:cNvSpPr>
              <p:nvPr/>
            </p:nvSpPr>
            <p:spPr bwMode="auto">
              <a:xfrm>
                <a:off x="7124700" y="5184775"/>
                <a:ext cx="1769415" cy="5259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charset="0"/>
                  </a:rPr>
                  <a:t>Demand</a:t>
                </a:r>
                <a:endParaRPr lang="en-AU" sz="2400" baseline="-25000" dirty="0">
                  <a:latin typeface="Arial" charset="0"/>
                </a:endParaRPr>
              </a:p>
            </p:txBody>
          </p:sp>
          <p:sp>
            <p:nvSpPr>
              <p:cNvPr id="94" name="Line 10"/>
              <p:cNvSpPr>
                <a:spLocks noChangeShapeType="1"/>
              </p:cNvSpPr>
              <p:nvPr/>
            </p:nvSpPr>
            <p:spPr bwMode="auto">
              <a:xfrm>
                <a:off x="2103438" y="1819275"/>
                <a:ext cx="3863975" cy="4418013"/>
              </a:xfrm>
              <a:prstGeom prst="line">
                <a:avLst/>
              </a:prstGeom>
              <a:noFill/>
              <a:ln w="31750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95" name="Text Box 12"/>
              <p:cNvSpPr txBox="1">
                <a:spLocks noChangeArrowheads="1"/>
              </p:cNvSpPr>
              <p:nvPr/>
            </p:nvSpPr>
            <p:spPr bwMode="auto">
              <a:xfrm>
                <a:off x="1720850" y="5807075"/>
                <a:ext cx="390525" cy="4000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Arial" charset="0"/>
                  </a:rPr>
                  <a:t>0</a:t>
                </a:r>
                <a:endParaRPr lang="en-AU" sz="2000">
                  <a:latin typeface="Arial" charset="0"/>
                </a:endParaRPr>
              </a:p>
            </p:txBody>
          </p:sp>
          <p:sp>
            <p:nvSpPr>
              <p:cNvPr id="96" name="Text Box 14"/>
              <p:cNvSpPr txBox="1">
                <a:spLocks noChangeArrowheads="1"/>
              </p:cNvSpPr>
              <p:nvPr/>
            </p:nvSpPr>
            <p:spPr bwMode="auto">
              <a:xfrm>
                <a:off x="6302638" y="1273829"/>
                <a:ext cx="1084261" cy="461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80808"/>
                    </a:solidFill>
                    <a:latin typeface="Arial" charset="0"/>
                  </a:rPr>
                  <a:t>MC</a:t>
                </a:r>
              </a:p>
            </p:txBody>
          </p:sp>
          <p:sp>
            <p:nvSpPr>
              <p:cNvPr id="97" name="Line 17"/>
              <p:cNvSpPr>
                <a:spLocks noChangeShapeType="1"/>
              </p:cNvSpPr>
              <p:nvPr/>
            </p:nvSpPr>
            <p:spPr bwMode="auto">
              <a:xfrm flipV="1">
                <a:off x="4641850" y="3606800"/>
                <a:ext cx="0" cy="234315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98" name="Line 18"/>
              <p:cNvSpPr>
                <a:spLocks noChangeShapeType="1"/>
              </p:cNvSpPr>
              <p:nvPr/>
            </p:nvSpPr>
            <p:spPr bwMode="auto">
              <a:xfrm flipH="1">
                <a:off x="2066923" y="3559936"/>
                <a:ext cx="2569763" cy="1352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99" name="Oval 29"/>
              <p:cNvSpPr>
                <a:spLocks noChangeArrowheads="1"/>
              </p:cNvSpPr>
              <p:nvPr/>
            </p:nvSpPr>
            <p:spPr bwMode="auto">
              <a:xfrm>
                <a:off x="4589463" y="3548063"/>
                <a:ext cx="138112" cy="12700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Text Box 20"/>
              <p:cNvSpPr txBox="1">
                <a:spLocks noChangeArrowheads="1"/>
              </p:cNvSpPr>
              <p:nvPr/>
            </p:nvSpPr>
            <p:spPr bwMode="auto">
              <a:xfrm>
                <a:off x="4386744" y="5923322"/>
                <a:ext cx="765175" cy="5862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dirty="0" smtClean="0">
                    <a:solidFill>
                      <a:srgbClr val="FF0000"/>
                    </a:solidFill>
                    <a:latin typeface="Arial" charset="0"/>
                  </a:rPr>
                  <a:t>Q*</a:t>
                </a:r>
                <a:endParaRPr lang="en-AU" sz="24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01" name="Line 22"/>
              <p:cNvSpPr>
                <a:spLocks noChangeShapeType="1"/>
              </p:cNvSpPr>
              <p:nvPr/>
            </p:nvSpPr>
            <p:spPr bwMode="auto">
              <a:xfrm flipH="1" flipV="1">
                <a:off x="2045209" y="4748714"/>
                <a:ext cx="2596640" cy="1061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102" name="Oval 29"/>
              <p:cNvSpPr>
                <a:spLocks noChangeArrowheads="1"/>
              </p:cNvSpPr>
              <p:nvPr/>
            </p:nvSpPr>
            <p:spPr bwMode="auto">
              <a:xfrm>
                <a:off x="4576763" y="4678363"/>
                <a:ext cx="136525" cy="127000"/>
              </a:xfrm>
              <a:prstGeom prst="ellipse">
                <a:avLst/>
              </a:prstGeom>
              <a:solidFill>
                <a:srgbClr val="99CCFF"/>
              </a:solidFill>
              <a:ln w="254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 flipV="1">
                <a:off x="4072858" y="6222786"/>
                <a:ext cx="412750" cy="12858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104" name="Text Box 26"/>
              <p:cNvSpPr txBox="1">
                <a:spLocks noChangeArrowheads="1"/>
              </p:cNvSpPr>
              <p:nvPr/>
            </p:nvSpPr>
            <p:spPr bwMode="auto">
              <a:xfrm>
                <a:off x="-176058" y="2371161"/>
                <a:ext cx="1943609" cy="12898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latin typeface="Arial Narrow" pitchFamily="34" charset="0"/>
                  </a:rPr>
                  <a:t>Profit-</a:t>
                </a:r>
              </a:p>
              <a:p>
                <a:r>
                  <a:rPr lang="en-AU" sz="2000" dirty="0">
                    <a:latin typeface="Arial Narrow" pitchFamily="34" charset="0"/>
                  </a:rPr>
                  <a:t>maximising </a:t>
                </a:r>
              </a:p>
              <a:p>
                <a:r>
                  <a:rPr lang="en-AU" sz="2000" dirty="0">
                    <a:latin typeface="Arial Narrow" pitchFamily="34" charset="0"/>
                  </a:rPr>
                  <a:t>price</a:t>
                </a:r>
              </a:p>
            </p:txBody>
          </p:sp>
          <p:sp>
            <p:nvSpPr>
              <p:cNvPr id="105" name="Text Box 27"/>
              <p:cNvSpPr txBox="1">
                <a:spLocks noChangeArrowheads="1"/>
              </p:cNvSpPr>
              <p:nvPr/>
            </p:nvSpPr>
            <p:spPr bwMode="auto">
              <a:xfrm>
                <a:off x="4565900" y="3059706"/>
                <a:ext cx="390526" cy="461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AU" sz="2400" dirty="0">
                    <a:solidFill>
                      <a:srgbClr val="080808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106" name="Text Box 28"/>
              <p:cNvSpPr txBox="1">
                <a:spLocks noChangeArrowheads="1"/>
              </p:cNvSpPr>
              <p:nvPr/>
            </p:nvSpPr>
            <p:spPr bwMode="auto">
              <a:xfrm>
                <a:off x="4726447" y="4484901"/>
                <a:ext cx="390526" cy="461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AU" sz="2400" dirty="0">
                    <a:solidFill>
                      <a:srgbClr val="080808"/>
                    </a:solidFill>
                    <a:latin typeface="Arial" charset="0"/>
                  </a:rPr>
                  <a:t>A</a:t>
                </a:r>
              </a:p>
            </p:txBody>
          </p:sp>
        </p:grpSp>
      </p:grpSp>
      <p:sp>
        <p:nvSpPr>
          <p:cNvPr id="107" name="Text Box 20"/>
          <p:cNvSpPr txBox="1">
            <a:spLocks noChangeArrowheads="1"/>
          </p:cNvSpPr>
          <p:nvPr/>
        </p:nvSpPr>
        <p:spPr bwMode="auto">
          <a:xfrm>
            <a:off x="1619672" y="3501008"/>
            <a:ext cx="59532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latin typeface="Arial" charset="0"/>
              </a:rPr>
              <a:t>P*</a:t>
            </a:r>
            <a:endParaRPr lang="en-AU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8" name="Line 25"/>
          <p:cNvSpPr>
            <a:spLocks noChangeShapeType="1"/>
          </p:cNvSpPr>
          <p:nvPr/>
        </p:nvSpPr>
        <p:spPr bwMode="auto">
          <a:xfrm>
            <a:off x="1043608" y="3602264"/>
            <a:ext cx="576064" cy="11476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110" name="Arc 40"/>
          <p:cNvSpPr>
            <a:spLocks/>
          </p:cNvSpPr>
          <p:nvPr/>
        </p:nvSpPr>
        <p:spPr bwMode="auto">
          <a:xfrm rot="1500000">
            <a:off x="3151766" y="2075127"/>
            <a:ext cx="3128501" cy="2491721"/>
          </a:xfrm>
          <a:custGeom>
            <a:avLst/>
            <a:gdLst>
              <a:gd name="T0" fmla="*/ 2147483647 w 33263"/>
              <a:gd name="T1" fmla="*/ 2147483647 h 21600"/>
              <a:gd name="T2" fmla="*/ 0 w 33263"/>
              <a:gd name="T3" fmla="*/ 2147483647 h 21600"/>
              <a:gd name="T4" fmla="*/ 2147483647 w 33263"/>
              <a:gd name="T5" fmla="*/ 0 h 21600"/>
              <a:gd name="T6" fmla="*/ 0 60000 65536"/>
              <a:gd name="T7" fmla="*/ 0 60000 65536"/>
              <a:gd name="T8" fmla="*/ 0 60000 65536"/>
              <a:gd name="T9" fmla="*/ 0 w 33263"/>
              <a:gd name="T10" fmla="*/ 0 h 21600"/>
              <a:gd name="T11" fmla="*/ 33263 w 332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63" h="21600" fill="none" extrusionOk="0">
                <a:moveTo>
                  <a:pt x="33263" y="3352"/>
                </a:moveTo>
                <a:cubicBezTo>
                  <a:pt x="31612" y="13858"/>
                  <a:pt x="22560" y="21599"/>
                  <a:pt x="11925" y="21600"/>
                </a:cubicBezTo>
                <a:cubicBezTo>
                  <a:pt x="7683" y="21600"/>
                  <a:pt x="3536" y="20351"/>
                  <a:pt x="0" y="18009"/>
                </a:cubicBezTo>
              </a:path>
              <a:path w="33263" h="21600" stroke="0" extrusionOk="0">
                <a:moveTo>
                  <a:pt x="33263" y="3352"/>
                </a:moveTo>
                <a:cubicBezTo>
                  <a:pt x="31612" y="13858"/>
                  <a:pt x="22560" y="21599"/>
                  <a:pt x="11925" y="21600"/>
                </a:cubicBezTo>
                <a:cubicBezTo>
                  <a:pt x="7683" y="21600"/>
                  <a:pt x="3536" y="20351"/>
                  <a:pt x="0" y="18009"/>
                </a:cubicBezTo>
                <a:lnTo>
                  <a:pt x="11925" y="0"/>
                </a:lnTo>
                <a:lnTo>
                  <a:pt x="33263" y="3352"/>
                </a:lnTo>
                <a:close/>
              </a:path>
            </a:pathLst>
          </a:custGeom>
          <a:noFill/>
          <a:ln w="38100" cap="rnd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11" name="Rectangle 41"/>
          <p:cNvSpPr>
            <a:spLocks noChangeArrowheads="1"/>
          </p:cNvSpPr>
          <p:nvPr/>
        </p:nvSpPr>
        <p:spPr bwMode="auto">
          <a:xfrm>
            <a:off x="6300192" y="2763994"/>
            <a:ext cx="874134" cy="3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GB" sz="2400" dirty="0">
                <a:solidFill>
                  <a:srgbClr val="333333"/>
                </a:solidFill>
                <a:latin typeface="Arial" charset="0"/>
              </a:rPr>
              <a:t>ATC</a:t>
            </a:r>
          </a:p>
        </p:txBody>
      </p:sp>
      <p:sp>
        <p:nvSpPr>
          <p:cNvPr id="113" name="Line 22"/>
          <p:cNvSpPr>
            <a:spLocks noChangeShapeType="1"/>
          </p:cNvSpPr>
          <p:nvPr/>
        </p:nvSpPr>
        <p:spPr bwMode="auto">
          <a:xfrm flipH="1" flipV="1">
            <a:off x="2123728" y="4365104"/>
            <a:ext cx="201622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AU"/>
          </a:p>
        </p:txBody>
      </p:sp>
      <p:sp>
        <p:nvSpPr>
          <p:cNvPr id="114" name="Text Box 29"/>
          <p:cNvSpPr txBox="1">
            <a:spLocks noChangeArrowheads="1"/>
          </p:cNvSpPr>
          <p:nvPr/>
        </p:nvSpPr>
        <p:spPr bwMode="auto">
          <a:xfrm>
            <a:off x="2319338" y="3805238"/>
            <a:ext cx="1295400" cy="4619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Arial" charset="0"/>
              </a:rPr>
              <a:t>Profit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300192" y="1628800"/>
            <a:ext cx="2412776" cy="1015663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Calibri" pitchFamily="34" charset="0"/>
              </a:rPr>
              <a:t>Now adding in the ATC and calculating profit...</a:t>
            </a:r>
            <a:endParaRPr lang="en-AU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short-run</a:t>
            </a:r>
            <a:endParaRPr lang="en-US" dirty="0" smtClean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2564904"/>
            <a:ext cx="4032448" cy="316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530249" y="1772816"/>
            <a:ext cx="7592463" cy="46230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n-GB" sz="2400" dirty="0" smtClean="0">
                <a:latin typeface="Arial" charset="0"/>
              </a:rPr>
              <a:t>A rather fuzzy picture of a firm experiencing losses... </a:t>
            </a:r>
            <a:r>
              <a:rPr lang="en-GB" sz="2400" dirty="0" smtClean="0">
                <a:latin typeface="Arial" charset="0"/>
                <a:sym typeface="Wingdings" pitchFamily="2" charset="2"/>
              </a:rPr>
              <a:t></a:t>
            </a:r>
            <a:endParaRPr lang="en-GB" sz="2400" dirty="0"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r>
              <a:rPr lang="en-US" sz="2800" dirty="0" smtClean="0"/>
              <a:t>Monopolistic competition: long-run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Just as in perfect competition, when supranormal profits are being earned in the market, more firms will enter the market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However, unlike perfect competition, there are not so many firms that the demand curve they face is unchanged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The firm demand curve contracts…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/>
              <a:t>			…AND becomes more elastic!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long-run</a:t>
            </a:r>
            <a:endParaRPr lang="en-US" dirty="0" smtClean="0"/>
          </a:p>
        </p:txBody>
      </p:sp>
      <p:grpSp>
        <p:nvGrpSpPr>
          <p:cNvPr id="2" name="Group 34"/>
          <p:cNvGrpSpPr/>
          <p:nvPr/>
        </p:nvGrpSpPr>
        <p:grpSpPr>
          <a:xfrm>
            <a:off x="611561" y="1412776"/>
            <a:ext cx="7294859" cy="4615691"/>
            <a:chOff x="593725" y="908050"/>
            <a:chExt cx="9040812" cy="5568728"/>
          </a:xfrm>
        </p:grpSpPr>
        <p:sp>
          <p:nvSpPr>
            <p:cNvPr id="36" name="Line 2"/>
            <p:cNvSpPr>
              <a:spLocks noChangeShapeType="1"/>
            </p:cNvSpPr>
            <p:nvPr/>
          </p:nvSpPr>
          <p:spPr bwMode="auto">
            <a:xfrm>
              <a:off x="4094163" y="4365625"/>
              <a:ext cx="0" cy="15843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7" name="Line 3"/>
            <p:cNvSpPr>
              <a:spLocks noChangeShapeType="1"/>
            </p:cNvSpPr>
            <p:nvPr/>
          </p:nvSpPr>
          <p:spPr bwMode="auto">
            <a:xfrm flipH="1">
              <a:off x="2046288" y="4365625"/>
              <a:ext cx="2047875" cy="31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38" name="Arc 40"/>
            <p:cNvSpPr>
              <a:spLocks/>
            </p:cNvSpPr>
            <p:nvPr/>
          </p:nvSpPr>
          <p:spPr bwMode="auto">
            <a:xfrm rot="1500000">
              <a:off x="3443288" y="1293813"/>
              <a:ext cx="3962400" cy="3440112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00B05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2646299" y="3688083"/>
              <a:ext cx="4001466" cy="1801261"/>
            </a:xfrm>
            <a:prstGeom prst="line">
              <a:avLst/>
            </a:prstGeom>
            <a:noFill/>
            <a:ln w="34925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066925" y="1138238"/>
              <a:ext cx="0" cy="482441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2066925" y="5949950"/>
              <a:ext cx="7097713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2925764" y="2349500"/>
              <a:ext cx="3825687" cy="2728600"/>
            </a:xfrm>
            <a:prstGeom prst="line">
              <a:avLst/>
            </a:prstGeom>
            <a:noFill/>
            <a:ln w="34925">
              <a:solidFill>
                <a:srgbClr val="364395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6751450" y="4730596"/>
              <a:ext cx="2616200" cy="556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Arial Narrow" pitchFamily="34" charset="0"/>
                </a:rPr>
                <a:t>Demand</a:t>
              </a:r>
              <a:r>
                <a:rPr lang="en-US" sz="2400" baseline="-25000" dirty="0" smtClean="0">
                  <a:latin typeface="Arial Narrow" pitchFamily="34" charset="0"/>
                </a:rPr>
                <a:t>Short run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2690813" y="2492375"/>
              <a:ext cx="2495550" cy="2881313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5086620" y="5108746"/>
              <a:ext cx="1793876" cy="5198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2200" dirty="0" smtClean="0">
                  <a:latin typeface="Arial Narrow" pitchFamily="34" charset="0"/>
                </a:rPr>
                <a:t>MR</a:t>
              </a:r>
              <a:r>
                <a:rPr lang="en-AU" sz="2400" baseline="-25000" dirty="0" smtClean="0">
                  <a:solidFill>
                    <a:srgbClr val="080808"/>
                  </a:solidFill>
                  <a:latin typeface="Arial Narrow" pitchFamily="34" charset="0"/>
                </a:rPr>
                <a:t>Short run</a:t>
              </a:r>
              <a:endParaRPr lang="en-AU" sz="2400" baseline="-250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1785938" y="5878513"/>
              <a:ext cx="280987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</a:rPr>
                <a:t>0</a:t>
              </a:r>
              <a:endParaRPr lang="en-AU" sz="2000">
                <a:latin typeface="Arial" charset="0"/>
              </a:endParaRPr>
            </a:p>
          </p:txBody>
        </p:sp>
        <p:sp>
          <p:nvSpPr>
            <p:cNvPr id="47" name="Arc 4"/>
            <p:cNvSpPr>
              <a:spLocks/>
            </p:cNvSpPr>
            <p:nvPr/>
          </p:nvSpPr>
          <p:spPr bwMode="auto">
            <a:xfrm rot="480000">
              <a:off x="2846388" y="908050"/>
              <a:ext cx="3509962" cy="4348163"/>
            </a:xfrm>
            <a:custGeom>
              <a:avLst/>
              <a:gdLst>
                <a:gd name="T0" fmla="*/ 2147483647 w 26645"/>
                <a:gd name="T1" fmla="*/ 2147483647 h 21600"/>
                <a:gd name="T2" fmla="*/ 0 w 26645"/>
                <a:gd name="T3" fmla="*/ 2147483647 h 21600"/>
                <a:gd name="T4" fmla="*/ 2147483647 w 266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6645"/>
                <a:gd name="T10" fmla="*/ 0 h 21600"/>
                <a:gd name="T11" fmla="*/ 26645 w 266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645" h="21600" fill="none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</a:path>
                <a:path w="26645" h="21600" stroke="0" extrusionOk="0">
                  <a:moveTo>
                    <a:pt x="26644" y="3190"/>
                  </a:moveTo>
                  <a:cubicBezTo>
                    <a:pt x="25064" y="13770"/>
                    <a:pt x="15978" y="21599"/>
                    <a:pt x="5282" y="21600"/>
                  </a:cubicBezTo>
                  <a:cubicBezTo>
                    <a:pt x="3501" y="21600"/>
                    <a:pt x="1726" y="21379"/>
                    <a:pt x="-1" y="20944"/>
                  </a:cubicBezTo>
                  <a:lnTo>
                    <a:pt x="5282" y="0"/>
                  </a:lnTo>
                  <a:lnTo>
                    <a:pt x="26644" y="3190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6240463" y="1341438"/>
              <a:ext cx="1128712" cy="461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2400">
                  <a:solidFill>
                    <a:srgbClr val="080808"/>
                  </a:solidFill>
                  <a:latin typeface="Arial" charset="0"/>
                </a:rPr>
                <a:t>MC</a:t>
              </a: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772209" y="3255963"/>
              <a:ext cx="1502679" cy="556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400" dirty="0" smtClean="0">
                  <a:solidFill>
                    <a:srgbClr val="080808"/>
                  </a:solidFill>
                  <a:latin typeface="Arial Narrow" pitchFamily="34" charset="0"/>
                </a:rPr>
                <a:t>P</a:t>
              </a:r>
              <a:r>
                <a:rPr lang="en-AU" sz="2400" baseline="-25000" dirty="0" smtClean="0">
                  <a:solidFill>
                    <a:srgbClr val="080808"/>
                  </a:solidFill>
                  <a:latin typeface="Arial Narrow" pitchFamily="34" charset="0"/>
                </a:rPr>
                <a:t>Short run</a:t>
              </a:r>
              <a:endParaRPr lang="en-AU" sz="2400" baseline="-250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V="1">
              <a:off x="4641850" y="3606800"/>
              <a:ext cx="0" cy="2343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H="1" flipV="1">
              <a:off x="2066925" y="3573463"/>
              <a:ext cx="2500313" cy="28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auto">
            <a:xfrm>
              <a:off x="4589463" y="3548063"/>
              <a:ext cx="138112" cy="127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0"/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4484688" y="5919789"/>
              <a:ext cx="1430337" cy="556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2400" dirty="0" smtClean="0">
                  <a:solidFill>
                    <a:srgbClr val="080808"/>
                  </a:solidFill>
                  <a:latin typeface="Arial Narrow" pitchFamily="34" charset="0"/>
                </a:rPr>
                <a:t>Q</a:t>
              </a:r>
              <a:r>
                <a:rPr lang="en-AU" sz="2400" baseline="-25000" dirty="0" smtClean="0">
                  <a:solidFill>
                    <a:srgbClr val="080808"/>
                  </a:solidFill>
                  <a:latin typeface="Arial Narrow" pitchFamily="34" charset="0"/>
                </a:rPr>
                <a:t>Short run</a:t>
              </a:r>
              <a:endParaRPr lang="en-AU" sz="2400" baseline="-250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4017963" y="4278313"/>
              <a:ext cx="136525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0"/>
            </a:p>
          </p:txBody>
        </p:sp>
        <p:sp>
          <p:nvSpPr>
            <p:cNvPr id="56" name="Text Box 23"/>
            <p:cNvSpPr txBox="1">
              <a:spLocks noChangeArrowheads="1"/>
            </p:cNvSpPr>
            <p:nvPr/>
          </p:nvSpPr>
          <p:spPr bwMode="auto">
            <a:xfrm>
              <a:off x="4665319" y="3079951"/>
              <a:ext cx="390525" cy="4619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2400" dirty="0">
                  <a:solidFill>
                    <a:srgbClr val="080808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593725" y="1111250"/>
              <a:ext cx="1593850" cy="7699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latin typeface="Arial Narrow" pitchFamily="34" charset="0"/>
                </a:rPr>
                <a:t>Price (dollars per cup)</a:t>
              </a:r>
              <a:endParaRPr lang="en-AU" sz="2200">
                <a:latin typeface="Arial Narrow" pitchFamily="34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6746875" y="5929312"/>
              <a:ext cx="2887662" cy="5198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 smtClean="0">
                  <a:latin typeface="Arial Narrow" pitchFamily="34" charset="0"/>
                </a:rPr>
                <a:t>Quantity</a:t>
              </a:r>
              <a:endParaRPr lang="en-AU" sz="2200" dirty="0">
                <a:latin typeface="Arial Narrow" pitchFamily="34" charset="0"/>
              </a:endParaRPr>
            </a:p>
          </p:txBody>
        </p:sp>
        <p:sp>
          <p:nvSpPr>
            <p:cNvPr id="60" name="Text Box 27"/>
            <p:cNvSpPr txBox="1">
              <a:spLocks noChangeArrowheads="1"/>
            </p:cNvSpPr>
            <p:nvPr/>
          </p:nvSpPr>
          <p:spPr bwMode="auto">
            <a:xfrm>
              <a:off x="6572965" y="5251852"/>
              <a:ext cx="2616200" cy="556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Arial Narrow" pitchFamily="34" charset="0"/>
                </a:rPr>
                <a:t>Demand</a:t>
              </a:r>
              <a:r>
                <a:rPr lang="en-US" sz="2400" baseline="-25000" dirty="0" smtClean="0">
                  <a:latin typeface="Arial Narrow" pitchFamily="34" charset="0"/>
                </a:rPr>
                <a:t>Long run</a:t>
              </a:r>
              <a:endParaRPr lang="en-AU" sz="2400" baseline="-25000" dirty="0">
                <a:latin typeface="Arial Narrow" pitchFamily="34" charset="0"/>
              </a:endParaRPr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2535238" y="3889375"/>
              <a:ext cx="2417762" cy="1728788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2" name="Text Box 29"/>
            <p:cNvSpPr txBox="1">
              <a:spLocks noChangeArrowheads="1"/>
            </p:cNvSpPr>
            <p:nvPr/>
          </p:nvSpPr>
          <p:spPr bwMode="auto">
            <a:xfrm>
              <a:off x="4839939" y="5422140"/>
              <a:ext cx="1511300" cy="5198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2200" dirty="0" smtClean="0">
                  <a:latin typeface="Arial Narrow" pitchFamily="34" charset="0"/>
                </a:rPr>
                <a:t>MR</a:t>
              </a:r>
              <a:r>
                <a:rPr lang="en-AU" sz="2400" baseline="-25000" dirty="0" smtClean="0">
                  <a:solidFill>
                    <a:srgbClr val="080808"/>
                  </a:solidFill>
                  <a:latin typeface="Arial Narrow" pitchFamily="34" charset="0"/>
                </a:rPr>
                <a:t>Long run</a:t>
              </a:r>
              <a:endParaRPr lang="en-AU" sz="2400" baseline="-250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63" name="Line 31"/>
            <p:cNvSpPr>
              <a:spLocks noChangeShapeType="1"/>
            </p:cNvSpPr>
            <p:nvPr/>
          </p:nvSpPr>
          <p:spPr bwMode="auto">
            <a:xfrm flipH="1">
              <a:off x="4110038" y="3702050"/>
              <a:ext cx="468312" cy="576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AU"/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3733800" y="4340225"/>
              <a:ext cx="388938" cy="461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2400">
                  <a:solidFill>
                    <a:srgbClr val="080808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772209" y="4024313"/>
              <a:ext cx="1551892" cy="556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AU" sz="2400" dirty="0" smtClean="0">
                  <a:solidFill>
                    <a:srgbClr val="080808"/>
                  </a:solidFill>
                  <a:latin typeface="Arial Narrow" pitchFamily="34" charset="0"/>
                </a:rPr>
                <a:t>P</a:t>
              </a:r>
              <a:r>
                <a:rPr lang="en-AU" sz="2400" baseline="-25000" dirty="0" smtClean="0">
                  <a:solidFill>
                    <a:srgbClr val="080808"/>
                  </a:solidFill>
                  <a:latin typeface="Arial Narrow" pitchFamily="34" charset="0"/>
                </a:rPr>
                <a:t>Long run</a:t>
              </a:r>
              <a:endParaRPr lang="en-AU" sz="2400" baseline="-25000" dirty="0">
                <a:solidFill>
                  <a:srgbClr val="080808"/>
                </a:solidFill>
                <a:latin typeface="Arial Narrow" pitchFamily="34" charset="0"/>
              </a:endParaRPr>
            </a:p>
          </p:txBody>
        </p:sp>
        <p:sp>
          <p:nvSpPr>
            <p:cNvPr id="66" name="Oval 29"/>
            <p:cNvSpPr>
              <a:spLocks noChangeArrowheads="1"/>
            </p:cNvSpPr>
            <p:nvPr/>
          </p:nvSpPr>
          <p:spPr bwMode="auto">
            <a:xfrm>
              <a:off x="4562475" y="4684713"/>
              <a:ext cx="138113" cy="127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0"/>
            </a:p>
          </p:txBody>
        </p:sp>
        <p:sp>
          <p:nvSpPr>
            <p:cNvPr id="67" name="Oval 29"/>
            <p:cNvSpPr>
              <a:spLocks noChangeArrowheads="1"/>
            </p:cNvSpPr>
            <p:nvPr/>
          </p:nvSpPr>
          <p:spPr bwMode="auto">
            <a:xfrm>
              <a:off x="4017963" y="4943475"/>
              <a:ext cx="136525" cy="127000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0"/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7439025" y="2319338"/>
              <a:ext cx="11334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/>
              <a:r>
                <a:rPr lang="en-GB" sz="2400">
                  <a:solidFill>
                    <a:srgbClr val="333333"/>
                  </a:solidFill>
                  <a:latin typeface="Arial" charset="0"/>
                </a:rPr>
                <a:t>ATC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084168" y="1681644"/>
            <a:ext cx="2484784" cy="52322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In the long-run, </a:t>
            </a:r>
            <a:r>
              <a:rPr lang="en-AU" sz="2800" b="1" dirty="0" smtClean="0">
                <a:latin typeface="Calibri" pitchFamily="34" charset="0"/>
              </a:rPr>
              <a:t>π</a:t>
            </a:r>
            <a:r>
              <a:rPr lang="en-AU" sz="2000" b="1" dirty="0" smtClean="0">
                <a:latin typeface="Calibri" pitchFamily="34" charset="0"/>
              </a:rPr>
              <a:t> = 0</a:t>
            </a:r>
            <a:endParaRPr lang="en-AU" sz="2000" b="1" dirty="0">
              <a:latin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28184" y="3501008"/>
            <a:ext cx="2448272" cy="1015663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latin typeface="Calibri" pitchFamily="34" charset="0"/>
              </a:rPr>
              <a:t>Note: Point B (the long-run equilibrium) is </a:t>
            </a:r>
            <a:r>
              <a:rPr lang="en-AU" sz="2000" i="1" dirty="0" smtClean="0">
                <a:latin typeface="Calibri" pitchFamily="34" charset="0"/>
              </a:rPr>
              <a:t>tangential</a:t>
            </a:r>
            <a:r>
              <a:rPr lang="en-AU" sz="2000" dirty="0" smtClean="0">
                <a:latin typeface="Calibri" pitchFamily="34" charset="0"/>
              </a:rPr>
              <a:t> to ATC</a:t>
            </a:r>
            <a:endParaRPr lang="en-AU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rc 40"/>
          <p:cNvSpPr>
            <a:spLocks/>
          </p:cNvSpPr>
          <p:nvPr/>
        </p:nvSpPr>
        <p:spPr bwMode="auto">
          <a:xfrm rot="1500000">
            <a:off x="5224164" y="827601"/>
            <a:ext cx="3278233" cy="2232025"/>
          </a:xfrm>
          <a:custGeom>
            <a:avLst/>
            <a:gdLst>
              <a:gd name="T0" fmla="*/ 2147483647 w 33263"/>
              <a:gd name="T1" fmla="*/ 2147483647 h 21600"/>
              <a:gd name="T2" fmla="*/ 0 w 33263"/>
              <a:gd name="T3" fmla="*/ 2147483647 h 21600"/>
              <a:gd name="T4" fmla="*/ 2147483647 w 33263"/>
              <a:gd name="T5" fmla="*/ 0 h 21600"/>
              <a:gd name="T6" fmla="*/ 0 60000 65536"/>
              <a:gd name="T7" fmla="*/ 0 60000 65536"/>
              <a:gd name="T8" fmla="*/ 0 60000 65536"/>
              <a:gd name="T9" fmla="*/ 0 w 33263"/>
              <a:gd name="T10" fmla="*/ 0 h 21600"/>
              <a:gd name="T11" fmla="*/ 33263 w 332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63" h="21600" fill="none" extrusionOk="0">
                <a:moveTo>
                  <a:pt x="33263" y="3352"/>
                </a:moveTo>
                <a:cubicBezTo>
                  <a:pt x="31612" y="13858"/>
                  <a:pt x="22560" y="21599"/>
                  <a:pt x="11925" y="21600"/>
                </a:cubicBezTo>
                <a:cubicBezTo>
                  <a:pt x="7683" y="21600"/>
                  <a:pt x="3536" y="20351"/>
                  <a:pt x="0" y="18009"/>
                </a:cubicBezTo>
              </a:path>
              <a:path w="33263" h="21600" stroke="0" extrusionOk="0">
                <a:moveTo>
                  <a:pt x="33263" y="3352"/>
                </a:moveTo>
                <a:cubicBezTo>
                  <a:pt x="31612" y="13858"/>
                  <a:pt x="22560" y="21599"/>
                  <a:pt x="11925" y="21600"/>
                </a:cubicBezTo>
                <a:cubicBezTo>
                  <a:pt x="7683" y="21600"/>
                  <a:pt x="3536" y="20351"/>
                  <a:pt x="0" y="18009"/>
                </a:cubicBezTo>
                <a:lnTo>
                  <a:pt x="11925" y="0"/>
                </a:lnTo>
                <a:lnTo>
                  <a:pt x="33263" y="3352"/>
                </a:lnTo>
                <a:close/>
              </a:path>
            </a:pathLst>
          </a:custGeom>
          <a:noFill/>
          <a:ln w="38100" cap="rnd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60" name="Arc 40"/>
          <p:cNvSpPr>
            <a:spLocks/>
          </p:cNvSpPr>
          <p:nvPr/>
        </p:nvSpPr>
        <p:spPr bwMode="auto">
          <a:xfrm rot="1500000">
            <a:off x="1541893" y="1421817"/>
            <a:ext cx="2729362" cy="1900785"/>
          </a:xfrm>
          <a:custGeom>
            <a:avLst/>
            <a:gdLst>
              <a:gd name="T0" fmla="*/ 2147483647 w 33263"/>
              <a:gd name="T1" fmla="*/ 2147483647 h 21600"/>
              <a:gd name="T2" fmla="*/ 0 w 33263"/>
              <a:gd name="T3" fmla="*/ 2147483647 h 21600"/>
              <a:gd name="T4" fmla="*/ 2147483647 w 33263"/>
              <a:gd name="T5" fmla="*/ 0 h 21600"/>
              <a:gd name="T6" fmla="*/ 0 60000 65536"/>
              <a:gd name="T7" fmla="*/ 0 60000 65536"/>
              <a:gd name="T8" fmla="*/ 0 60000 65536"/>
              <a:gd name="T9" fmla="*/ 0 w 33263"/>
              <a:gd name="T10" fmla="*/ 0 h 21600"/>
              <a:gd name="T11" fmla="*/ 33263 w 332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63" h="21600" fill="none" extrusionOk="0">
                <a:moveTo>
                  <a:pt x="33263" y="3352"/>
                </a:moveTo>
                <a:cubicBezTo>
                  <a:pt x="31612" y="13858"/>
                  <a:pt x="22560" y="21599"/>
                  <a:pt x="11925" y="21600"/>
                </a:cubicBezTo>
                <a:cubicBezTo>
                  <a:pt x="7683" y="21600"/>
                  <a:pt x="3536" y="20351"/>
                  <a:pt x="0" y="18009"/>
                </a:cubicBezTo>
              </a:path>
              <a:path w="33263" h="21600" stroke="0" extrusionOk="0">
                <a:moveTo>
                  <a:pt x="33263" y="3352"/>
                </a:moveTo>
                <a:cubicBezTo>
                  <a:pt x="31612" y="13858"/>
                  <a:pt x="22560" y="21599"/>
                  <a:pt x="11925" y="21600"/>
                </a:cubicBezTo>
                <a:cubicBezTo>
                  <a:pt x="7683" y="21600"/>
                  <a:pt x="3536" y="20351"/>
                  <a:pt x="0" y="18009"/>
                </a:cubicBezTo>
                <a:lnTo>
                  <a:pt x="11925" y="0"/>
                </a:lnTo>
                <a:lnTo>
                  <a:pt x="33263" y="3352"/>
                </a:lnTo>
                <a:close/>
              </a:path>
            </a:pathLst>
          </a:custGeom>
          <a:noFill/>
          <a:ln w="38100" cap="rnd">
            <a:solidFill>
              <a:srgbClr val="FF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Monopolistic competition: long-run</a:t>
            </a:r>
            <a:endParaRPr lang="en-US" dirty="0" smtClean="0"/>
          </a:p>
        </p:txBody>
      </p:sp>
      <p:grpSp>
        <p:nvGrpSpPr>
          <p:cNvPr id="2" name="Group 112"/>
          <p:cNvGrpSpPr/>
          <p:nvPr/>
        </p:nvGrpSpPr>
        <p:grpSpPr>
          <a:xfrm>
            <a:off x="338516" y="1052736"/>
            <a:ext cx="8519187" cy="4963868"/>
            <a:chOff x="185133" y="981075"/>
            <a:chExt cx="9919149" cy="5543945"/>
          </a:xfrm>
        </p:grpSpPr>
        <p:sp>
          <p:nvSpPr>
            <p:cNvPr id="114" name="Arc 39"/>
            <p:cNvSpPr>
              <a:spLocks/>
            </p:cNvSpPr>
            <p:nvPr/>
          </p:nvSpPr>
          <p:spPr bwMode="auto">
            <a:xfrm rot="1500000">
              <a:off x="1792288" y="1109663"/>
              <a:ext cx="1870075" cy="3152775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5" name="Arc 39"/>
            <p:cNvSpPr>
              <a:spLocks/>
            </p:cNvSpPr>
            <p:nvPr/>
          </p:nvSpPr>
          <p:spPr bwMode="auto">
            <a:xfrm rot="1500000">
              <a:off x="6202363" y="981075"/>
              <a:ext cx="1870075" cy="3152775"/>
            </a:xfrm>
            <a:custGeom>
              <a:avLst/>
              <a:gdLst>
                <a:gd name="T0" fmla="*/ 2147483647 w 33263"/>
                <a:gd name="T1" fmla="*/ 2147483647 h 21600"/>
                <a:gd name="T2" fmla="*/ 0 w 33263"/>
                <a:gd name="T3" fmla="*/ 2147483647 h 21600"/>
                <a:gd name="T4" fmla="*/ 2147483647 w 33263"/>
                <a:gd name="T5" fmla="*/ 0 h 21600"/>
                <a:gd name="T6" fmla="*/ 0 60000 65536"/>
                <a:gd name="T7" fmla="*/ 0 60000 65536"/>
                <a:gd name="T8" fmla="*/ 0 60000 65536"/>
                <a:gd name="T9" fmla="*/ 0 w 33263"/>
                <a:gd name="T10" fmla="*/ 0 h 21600"/>
                <a:gd name="T11" fmla="*/ 33263 w 332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263" h="21600" fill="none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</a:path>
                <a:path w="33263" h="21600" stroke="0" extrusionOk="0">
                  <a:moveTo>
                    <a:pt x="33263" y="3352"/>
                  </a:moveTo>
                  <a:cubicBezTo>
                    <a:pt x="31612" y="13858"/>
                    <a:pt x="22560" y="21599"/>
                    <a:pt x="11925" y="21600"/>
                  </a:cubicBezTo>
                  <a:cubicBezTo>
                    <a:pt x="7683" y="21600"/>
                    <a:pt x="3536" y="20351"/>
                    <a:pt x="0" y="18009"/>
                  </a:cubicBezTo>
                  <a:lnTo>
                    <a:pt x="11925" y="0"/>
                  </a:lnTo>
                  <a:lnTo>
                    <a:pt x="33263" y="3352"/>
                  </a:lnTo>
                  <a:close/>
                </a:path>
              </a:pathLst>
            </a:custGeom>
            <a:noFill/>
            <a:ln w="38100" cap="rnd">
              <a:solidFill>
                <a:srgbClr val="8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3" name="Group 51"/>
            <p:cNvGrpSpPr/>
            <p:nvPr/>
          </p:nvGrpSpPr>
          <p:grpSpPr>
            <a:xfrm>
              <a:off x="185133" y="1427163"/>
              <a:ext cx="9919149" cy="5097857"/>
              <a:chOff x="185133" y="1427163"/>
              <a:chExt cx="9919149" cy="5097857"/>
            </a:xfrm>
          </p:grpSpPr>
          <p:sp>
            <p:nvSpPr>
              <p:cNvPr id="117" name="Line 25"/>
              <p:cNvSpPr>
                <a:spLocks noChangeShapeType="1"/>
              </p:cNvSpPr>
              <p:nvPr/>
            </p:nvSpPr>
            <p:spPr bwMode="auto">
              <a:xfrm flipH="1">
                <a:off x="990600" y="3425825"/>
                <a:ext cx="3973513" cy="3175"/>
              </a:xfrm>
              <a:prstGeom prst="line">
                <a:avLst/>
              </a:prstGeom>
              <a:noFill/>
              <a:ln w="25400">
                <a:solidFill>
                  <a:srgbClr val="364395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9" name="Line 5"/>
              <p:cNvSpPr>
                <a:spLocks noChangeShapeType="1"/>
              </p:cNvSpPr>
              <p:nvPr/>
            </p:nvSpPr>
            <p:spPr bwMode="auto">
              <a:xfrm>
                <a:off x="5576888" y="1655763"/>
                <a:ext cx="14287" cy="326548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>
                <a:off x="5586414" y="4913245"/>
                <a:ext cx="3962402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1" name="Rectangle 8"/>
              <p:cNvSpPr>
                <a:spLocks noChangeArrowheads="1"/>
              </p:cNvSpPr>
              <p:nvPr/>
            </p:nvSpPr>
            <p:spPr bwMode="auto">
              <a:xfrm>
                <a:off x="5183188" y="1427163"/>
                <a:ext cx="185737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endParaRPr lang="en-US" sz="2200" i="1">
                  <a:latin typeface="Arial" charset="0"/>
                </a:endParaRPr>
              </a:p>
            </p:txBody>
          </p:sp>
          <p:sp>
            <p:nvSpPr>
              <p:cNvPr id="122" name="Rectangle 9"/>
              <p:cNvSpPr>
                <a:spLocks noChangeArrowheads="1"/>
              </p:cNvSpPr>
              <p:nvPr/>
            </p:nvSpPr>
            <p:spPr bwMode="auto">
              <a:xfrm>
                <a:off x="5449671" y="6008688"/>
                <a:ext cx="4108211" cy="5163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n-GB" sz="2400" dirty="0" smtClean="0">
                    <a:latin typeface="Arial" charset="0"/>
                  </a:rPr>
                  <a:t>Monopolistic </a:t>
                </a:r>
                <a:r>
                  <a:rPr lang="en-GB" sz="2400" dirty="0">
                    <a:latin typeface="Arial" charset="0"/>
                  </a:rPr>
                  <a:t>competition</a:t>
                </a:r>
              </a:p>
            </p:txBody>
          </p:sp>
          <p:sp>
            <p:nvSpPr>
              <p:cNvPr id="123" name="Rectangle 11"/>
              <p:cNvSpPr>
                <a:spLocks noChangeArrowheads="1"/>
              </p:cNvSpPr>
              <p:nvPr/>
            </p:nvSpPr>
            <p:spPr bwMode="auto">
              <a:xfrm>
                <a:off x="660400" y="1752600"/>
                <a:ext cx="3962400" cy="320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24" name="Line 12"/>
              <p:cNvSpPr>
                <a:spLocks noChangeShapeType="1"/>
              </p:cNvSpPr>
              <p:nvPr/>
            </p:nvSpPr>
            <p:spPr bwMode="auto">
              <a:xfrm>
                <a:off x="974725" y="1765300"/>
                <a:ext cx="0" cy="32004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med" len="lg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5" name="Rectangle 14"/>
              <p:cNvSpPr>
                <a:spLocks noChangeArrowheads="1"/>
              </p:cNvSpPr>
              <p:nvPr/>
            </p:nvSpPr>
            <p:spPr bwMode="auto">
              <a:xfrm>
                <a:off x="661988" y="4941888"/>
                <a:ext cx="31432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solidFill>
                      <a:srgbClr val="333333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126" name="Rectangle 15"/>
              <p:cNvSpPr>
                <a:spLocks noChangeArrowheads="1"/>
              </p:cNvSpPr>
              <p:nvPr/>
            </p:nvSpPr>
            <p:spPr bwMode="auto">
              <a:xfrm>
                <a:off x="1439006" y="5955192"/>
                <a:ext cx="3284907" cy="5163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 eaLnBrk="0" hangingPunct="0"/>
                <a:r>
                  <a:rPr lang="en-GB" sz="2400" dirty="0" smtClean="0">
                    <a:latin typeface="Arial" charset="0"/>
                  </a:rPr>
                  <a:t>Perfect </a:t>
                </a:r>
                <a:r>
                  <a:rPr lang="en-GB" sz="2400" dirty="0">
                    <a:latin typeface="Arial" charset="0"/>
                  </a:rPr>
                  <a:t>competition</a:t>
                </a:r>
              </a:p>
            </p:txBody>
          </p:sp>
          <p:sp>
            <p:nvSpPr>
              <p:cNvPr id="127" name="Rectangle 26"/>
              <p:cNvSpPr>
                <a:spLocks noChangeArrowheads="1"/>
              </p:cNvSpPr>
              <p:nvPr/>
            </p:nvSpPr>
            <p:spPr bwMode="auto">
              <a:xfrm>
                <a:off x="483330" y="3232914"/>
                <a:ext cx="570007" cy="413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 dirty="0">
                    <a:latin typeface="Arial" charset="0"/>
                  </a:rPr>
                  <a:t>P </a:t>
                </a:r>
                <a:r>
                  <a:rPr lang="en-GB" sz="1800" dirty="0" smtClean="0">
                    <a:latin typeface="Arial" charset="0"/>
                  </a:rPr>
                  <a:t>*</a:t>
                </a:r>
                <a:endParaRPr lang="en-GB" sz="1800" dirty="0">
                  <a:latin typeface="Arial" charset="0"/>
                </a:endParaRPr>
              </a:p>
            </p:txBody>
          </p:sp>
          <p:sp>
            <p:nvSpPr>
              <p:cNvPr id="128" name="Line 30"/>
              <p:cNvSpPr>
                <a:spLocks noChangeShapeType="1"/>
              </p:cNvSpPr>
              <p:nvPr/>
            </p:nvSpPr>
            <p:spPr bwMode="auto">
              <a:xfrm>
                <a:off x="7683500" y="3141663"/>
                <a:ext cx="0" cy="17272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9" name="Line 32"/>
              <p:cNvSpPr>
                <a:spLocks noChangeShapeType="1"/>
              </p:cNvSpPr>
              <p:nvPr/>
            </p:nvSpPr>
            <p:spPr bwMode="auto">
              <a:xfrm>
                <a:off x="5719763" y="2565400"/>
                <a:ext cx="1169987" cy="2303463"/>
              </a:xfrm>
              <a:prstGeom prst="line">
                <a:avLst/>
              </a:prstGeom>
              <a:noFill/>
              <a:ln w="31750">
                <a:solidFill>
                  <a:srgbClr val="0070C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30" name="Rectangle 34"/>
              <p:cNvSpPr>
                <a:spLocks noChangeArrowheads="1"/>
              </p:cNvSpPr>
              <p:nvPr/>
            </p:nvSpPr>
            <p:spPr bwMode="auto">
              <a:xfrm>
                <a:off x="9115425" y="4367213"/>
                <a:ext cx="8191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solidFill>
                      <a:srgbClr val="333333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131" name="Line 45"/>
              <p:cNvSpPr>
                <a:spLocks noChangeShapeType="1"/>
              </p:cNvSpPr>
              <p:nvPr/>
            </p:nvSpPr>
            <p:spPr bwMode="auto">
              <a:xfrm flipH="1">
                <a:off x="3079750" y="3471863"/>
                <a:ext cx="15875" cy="1470025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32" name="Rectangle 46"/>
              <p:cNvSpPr>
                <a:spLocks noChangeArrowheads="1"/>
              </p:cNvSpPr>
              <p:nvPr/>
            </p:nvSpPr>
            <p:spPr bwMode="auto">
              <a:xfrm>
                <a:off x="2925763" y="5013325"/>
                <a:ext cx="57785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latin typeface="Arial" charset="0"/>
                  </a:rPr>
                  <a:t>Q</a:t>
                </a:r>
                <a:r>
                  <a:rPr lang="en-GB" sz="1800" baseline="-25000">
                    <a:latin typeface="Arial" charset="0"/>
                  </a:rPr>
                  <a:t>PC</a:t>
                </a:r>
              </a:p>
            </p:txBody>
          </p:sp>
          <p:sp>
            <p:nvSpPr>
              <p:cNvPr id="133" name="Rectangle 17"/>
              <p:cNvSpPr>
                <a:spLocks noChangeArrowheads="1"/>
              </p:cNvSpPr>
              <p:nvPr/>
            </p:nvSpPr>
            <p:spPr bwMode="auto">
              <a:xfrm>
                <a:off x="8542338" y="4941888"/>
                <a:ext cx="104457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solidFill>
                      <a:srgbClr val="333333"/>
                    </a:solidFill>
                    <a:latin typeface="Arial" charset="0"/>
                  </a:rPr>
                  <a:t>Quantity</a:t>
                </a:r>
              </a:p>
            </p:txBody>
          </p:sp>
          <p:sp>
            <p:nvSpPr>
              <p:cNvPr id="134" name="Rectangle 14"/>
              <p:cNvSpPr>
                <a:spLocks noChangeArrowheads="1"/>
              </p:cNvSpPr>
              <p:nvPr/>
            </p:nvSpPr>
            <p:spPr bwMode="auto">
              <a:xfrm>
                <a:off x="5386388" y="4883150"/>
                <a:ext cx="3143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solidFill>
                      <a:srgbClr val="333333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135" name="Rectangle 46"/>
              <p:cNvSpPr>
                <a:spLocks noChangeArrowheads="1"/>
              </p:cNvSpPr>
              <p:nvPr/>
            </p:nvSpPr>
            <p:spPr bwMode="auto">
              <a:xfrm>
                <a:off x="7370763" y="4941888"/>
                <a:ext cx="5794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latin typeface="Arial" charset="0"/>
                  </a:rPr>
                  <a:t>Q</a:t>
                </a:r>
                <a:r>
                  <a:rPr lang="en-GB" sz="1800" baseline="-25000">
                    <a:latin typeface="Arial" charset="0"/>
                  </a:rPr>
                  <a:t>PC</a:t>
                </a:r>
              </a:p>
            </p:txBody>
          </p:sp>
          <p:sp>
            <p:nvSpPr>
              <p:cNvPr id="136" name="Rectangle 26"/>
              <p:cNvSpPr>
                <a:spLocks noChangeArrowheads="1"/>
              </p:cNvSpPr>
              <p:nvPr/>
            </p:nvSpPr>
            <p:spPr bwMode="auto">
              <a:xfrm>
                <a:off x="5030788" y="3716338"/>
                <a:ext cx="544512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latin typeface="Arial" charset="0"/>
                  </a:rPr>
                  <a:t>MC</a:t>
                </a:r>
              </a:p>
            </p:txBody>
          </p:sp>
          <p:sp>
            <p:nvSpPr>
              <p:cNvPr id="137" name="Text Box 29"/>
              <p:cNvSpPr txBox="1">
                <a:spLocks noChangeArrowheads="1"/>
              </p:cNvSpPr>
              <p:nvPr/>
            </p:nvSpPr>
            <p:spPr bwMode="auto">
              <a:xfrm>
                <a:off x="4776675" y="1482525"/>
                <a:ext cx="1092200" cy="4124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dirty="0" smtClean="0">
                    <a:latin typeface="Arial" charset="0"/>
                  </a:rPr>
                  <a:t>Price</a:t>
                </a:r>
                <a:endParaRPr lang="en-AU" sz="1800" dirty="0">
                  <a:latin typeface="Arial" charset="0"/>
                </a:endParaRPr>
              </a:p>
            </p:txBody>
          </p:sp>
          <p:sp>
            <p:nvSpPr>
              <p:cNvPr id="138" name="Rectangle 26"/>
              <p:cNvSpPr>
                <a:spLocks noChangeArrowheads="1"/>
              </p:cNvSpPr>
              <p:nvPr/>
            </p:nvSpPr>
            <p:spPr bwMode="auto">
              <a:xfrm>
                <a:off x="5155480" y="2565400"/>
                <a:ext cx="521023" cy="413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 dirty="0" smtClean="0">
                    <a:latin typeface="Arial" charset="0"/>
                  </a:rPr>
                  <a:t>P*</a:t>
                </a:r>
                <a:endParaRPr lang="en-GB" sz="1800" dirty="0">
                  <a:latin typeface="Arial" charset="0"/>
                </a:endParaRPr>
              </a:p>
            </p:txBody>
          </p:sp>
          <p:sp>
            <p:nvSpPr>
              <p:cNvPr id="139" name="Rectangle 46"/>
              <p:cNvSpPr>
                <a:spLocks noChangeArrowheads="1"/>
              </p:cNvSpPr>
              <p:nvPr/>
            </p:nvSpPr>
            <p:spPr bwMode="auto">
              <a:xfrm>
                <a:off x="6122988" y="4941888"/>
                <a:ext cx="603250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latin typeface="Arial" charset="0"/>
                  </a:rPr>
                  <a:t>Q</a:t>
                </a:r>
                <a:r>
                  <a:rPr lang="en-GB" sz="1800" baseline="-25000">
                    <a:latin typeface="Arial" charset="0"/>
                  </a:rPr>
                  <a:t>MC</a:t>
                </a:r>
              </a:p>
            </p:txBody>
          </p:sp>
          <p:sp>
            <p:nvSpPr>
              <p:cNvPr id="140" name="Line 23"/>
              <p:cNvSpPr>
                <a:spLocks noChangeShapeType="1"/>
              </p:cNvSpPr>
              <p:nvPr/>
            </p:nvSpPr>
            <p:spPr bwMode="auto">
              <a:xfrm>
                <a:off x="5840413" y="2349500"/>
                <a:ext cx="3260725" cy="2146300"/>
              </a:xfrm>
              <a:prstGeom prst="line">
                <a:avLst/>
              </a:prstGeom>
              <a:noFill/>
              <a:ln w="38100">
                <a:solidFill>
                  <a:srgbClr val="364395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41" name="Rectangle 34"/>
              <p:cNvSpPr>
                <a:spLocks noChangeArrowheads="1"/>
              </p:cNvSpPr>
              <p:nvPr/>
            </p:nvSpPr>
            <p:spPr bwMode="auto">
              <a:xfrm>
                <a:off x="8216429" y="1544035"/>
                <a:ext cx="753502" cy="413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 dirty="0">
                    <a:solidFill>
                      <a:srgbClr val="333333"/>
                    </a:solidFill>
                    <a:latin typeface="Arial" charset="0"/>
                  </a:rPr>
                  <a:t>MC</a:t>
                </a:r>
              </a:p>
            </p:txBody>
          </p:sp>
          <p:sp>
            <p:nvSpPr>
              <p:cNvPr id="142" name="Line 30"/>
              <p:cNvSpPr>
                <a:spLocks noChangeShapeType="1"/>
              </p:cNvSpPr>
              <p:nvPr/>
            </p:nvSpPr>
            <p:spPr bwMode="auto">
              <a:xfrm>
                <a:off x="6372225" y="2781300"/>
                <a:ext cx="63500" cy="208756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43" name="Line 35"/>
              <p:cNvSpPr>
                <a:spLocks noChangeShapeType="1"/>
              </p:cNvSpPr>
              <p:nvPr/>
            </p:nvSpPr>
            <p:spPr bwMode="auto">
              <a:xfrm flipH="1">
                <a:off x="5576888" y="3933825"/>
                <a:ext cx="93662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144" name="Line 36"/>
              <p:cNvSpPr>
                <a:spLocks noChangeShapeType="1"/>
              </p:cNvSpPr>
              <p:nvPr/>
            </p:nvSpPr>
            <p:spPr bwMode="auto">
              <a:xfrm flipH="1">
                <a:off x="5576888" y="2751138"/>
                <a:ext cx="7794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AU"/>
              </a:p>
            </p:txBody>
          </p:sp>
          <p:sp>
            <p:nvSpPr>
              <p:cNvPr id="145" name="Rectangle 34"/>
              <p:cNvSpPr>
                <a:spLocks noChangeArrowheads="1"/>
              </p:cNvSpPr>
              <p:nvPr/>
            </p:nvSpPr>
            <p:spPr bwMode="auto">
              <a:xfrm>
                <a:off x="6826251" y="4437063"/>
                <a:ext cx="803288" cy="413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 dirty="0">
                    <a:solidFill>
                      <a:srgbClr val="333333"/>
                    </a:solidFill>
                    <a:latin typeface="Arial" charset="0"/>
                  </a:rPr>
                  <a:t>MR</a:t>
                </a:r>
              </a:p>
            </p:txBody>
          </p:sp>
          <p:sp>
            <p:nvSpPr>
              <p:cNvPr id="146" name="Oval 42"/>
              <p:cNvSpPr>
                <a:spLocks noChangeArrowheads="1"/>
              </p:cNvSpPr>
              <p:nvPr/>
            </p:nvSpPr>
            <p:spPr bwMode="auto">
              <a:xfrm>
                <a:off x="3028950" y="3371850"/>
                <a:ext cx="101600" cy="93663"/>
              </a:xfrm>
              <a:prstGeom prst="ellipse">
                <a:avLst/>
              </a:prstGeom>
              <a:solidFill>
                <a:srgbClr val="66CCFF"/>
              </a:solidFill>
              <a:ln w="254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47" name="Rectangle 19"/>
              <p:cNvSpPr>
                <a:spLocks noChangeArrowheads="1"/>
              </p:cNvSpPr>
              <p:nvPr/>
            </p:nvSpPr>
            <p:spPr bwMode="auto">
              <a:xfrm>
                <a:off x="4621119" y="2045485"/>
                <a:ext cx="6318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 dirty="0">
                    <a:solidFill>
                      <a:srgbClr val="333333"/>
                    </a:solidFill>
                    <a:latin typeface="Arial" charset="0"/>
                  </a:rPr>
                  <a:t>ATC</a:t>
                </a:r>
              </a:p>
            </p:txBody>
          </p:sp>
          <p:sp>
            <p:nvSpPr>
              <p:cNvPr id="148" name="Oval 36"/>
              <p:cNvSpPr>
                <a:spLocks noChangeArrowheads="1"/>
              </p:cNvSpPr>
              <p:nvPr/>
            </p:nvSpPr>
            <p:spPr bwMode="auto">
              <a:xfrm>
                <a:off x="7634288" y="3054350"/>
                <a:ext cx="101600" cy="93663"/>
              </a:xfrm>
              <a:prstGeom prst="ellipse">
                <a:avLst/>
              </a:prstGeom>
              <a:solidFill>
                <a:srgbClr val="FF99CC"/>
              </a:solidFill>
              <a:ln w="254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49" name="Oval 36"/>
              <p:cNvSpPr>
                <a:spLocks noChangeArrowheads="1"/>
              </p:cNvSpPr>
              <p:nvPr/>
            </p:nvSpPr>
            <p:spPr bwMode="auto">
              <a:xfrm>
                <a:off x="6370638" y="3876675"/>
                <a:ext cx="101600" cy="93663"/>
              </a:xfrm>
              <a:prstGeom prst="ellipse">
                <a:avLst/>
              </a:prstGeom>
              <a:solidFill>
                <a:srgbClr val="FF99CC"/>
              </a:solidFill>
              <a:ln w="254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50" name="Oval 42"/>
              <p:cNvSpPr>
                <a:spLocks noChangeArrowheads="1"/>
              </p:cNvSpPr>
              <p:nvPr/>
            </p:nvSpPr>
            <p:spPr bwMode="auto">
              <a:xfrm>
                <a:off x="6324600" y="2665413"/>
                <a:ext cx="141288" cy="130175"/>
              </a:xfrm>
              <a:prstGeom prst="ellipse">
                <a:avLst/>
              </a:prstGeom>
              <a:solidFill>
                <a:srgbClr val="66CCFF"/>
              </a:solidFill>
              <a:ln w="317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0"/>
              </a:p>
            </p:txBody>
          </p:sp>
          <p:sp>
            <p:nvSpPr>
              <p:cNvPr id="151" name="Rectangle 19"/>
              <p:cNvSpPr>
                <a:spLocks noChangeArrowheads="1"/>
              </p:cNvSpPr>
              <p:nvPr/>
            </p:nvSpPr>
            <p:spPr bwMode="auto">
              <a:xfrm>
                <a:off x="9474045" y="1576262"/>
                <a:ext cx="63023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 dirty="0">
                    <a:solidFill>
                      <a:srgbClr val="333333"/>
                    </a:solidFill>
                    <a:latin typeface="Arial" charset="0"/>
                  </a:rPr>
                  <a:t>ATC</a:t>
                </a:r>
              </a:p>
            </p:txBody>
          </p:sp>
          <p:sp>
            <p:nvSpPr>
              <p:cNvPr id="152" name="AutoShape 48"/>
              <p:cNvSpPr>
                <a:spLocks/>
              </p:cNvSpPr>
              <p:nvPr/>
            </p:nvSpPr>
            <p:spPr bwMode="auto">
              <a:xfrm rot="16200000">
                <a:off x="7011989" y="4813242"/>
                <a:ext cx="173037" cy="1169987"/>
              </a:xfrm>
              <a:prstGeom prst="leftBrace">
                <a:avLst>
                  <a:gd name="adj1" fmla="val 31366"/>
                  <a:gd name="adj2" fmla="val 50000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Text Box 43"/>
              <p:cNvSpPr txBox="1">
                <a:spLocks noChangeArrowheads="1"/>
              </p:cNvSpPr>
              <p:nvPr/>
            </p:nvSpPr>
            <p:spPr bwMode="auto">
              <a:xfrm>
                <a:off x="6045200" y="5516563"/>
                <a:ext cx="2171226" cy="4124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AU" sz="1800" dirty="0">
                    <a:solidFill>
                      <a:srgbClr val="080808"/>
                    </a:solidFill>
                    <a:latin typeface="Arial" charset="0"/>
                  </a:rPr>
                  <a:t>Excess capacity</a:t>
                </a:r>
                <a:endParaRPr lang="en-US" sz="1800" dirty="0">
                  <a:solidFill>
                    <a:srgbClr val="080808"/>
                  </a:solidFill>
                  <a:latin typeface="Arial" charset="0"/>
                </a:endParaRPr>
              </a:p>
            </p:txBody>
          </p:sp>
          <p:sp>
            <p:nvSpPr>
              <p:cNvPr id="155" name="Rectangle 17"/>
              <p:cNvSpPr>
                <a:spLocks noChangeArrowheads="1"/>
              </p:cNvSpPr>
              <p:nvPr/>
            </p:nvSpPr>
            <p:spPr bwMode="auto">
              <a:xfrm>
                <a:off x="4281488" y="4962525"/>
                <a:ext cx="10445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solidFill>
                      <a:srgbClr val="333333"/>
                    </a:solidFill>
                    <a:latin typeface="Arial" charset="0"/>
                  </a:rPr>
                  <a:t>Quantity</a:t>
                </a:r>
              </a:p>
            </p:txBody>
          </p:sp>
          <p:sp>
            <p:nvSpPr>
              <p:cNvPr id="156" name="Text Box 16"/>
              <p:cNvSpPr txBox="1">
                <a:spLocks noChangeArrowheads="1"/>
              </p:cNvSpPr>
              <p:nvPr/>
            </p:nvSpPr>
            <p:spPr bwMode="auto">
              <a:xfrm>
                <a:off x="185133" y="1595167"/>
                <a:ext cx="1092200" cy="4124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dirty="0" smtClean="0">
                    <a:latin typeface="Arial" charset="0"/>
                  </a:rPr>
                  <a:t>Price</a:t>
                </a:r>
                <a:endParaRPr lang="en-AU" sz="1800" dirty="0">
                  <a:latin typeface="Arial" charset="0"/>
                </a:endParaRPr>
              </a:p>
            </p:txBody>
          </p:sp>
          <p:sp>
            <p:nvSpPr>
              <p:cNvPr id="157" name="Rectangle 19"/>
              <p:cNvSpPr>
                <a:spLocks noChangeArrowheads="1"/>
              </p:cNvSpPr>
              <p:nvPr/>
            </p:nvSpPr>
            <p:spPr bwMode="auto">
              <a:xfrm>
                <a:off x="3848100" y="1701800"/>
                <a:ext cx="5461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>
                    <a:solidFill>
                      <a:srgbClr val="333333"/>
                    </a:solidFill>
                    <a:latin typeface="Arial" charset="0"/>
                  </a:rPr>
                  <a:t>MC</a:t>
                </a:r>
              </a:p>
            </p:txBody>
          </p:sp>
          <p:sp>
            <p:nvSpPr>
              <p:cNvPr id="158" name="Rectangle 22"/>
              <p:cNvSpPr>
                <a:spLocks noChangeArrowheads="1"/>
              </p:cNvSpPr>
              <p:nvPr/>
            </p:nvSpPr>
            <p:spPr bwMode="auto">
              <a:xfrm>
                <a:off x="4160838" y="3441700"/>
                <a:ext cx="8461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/>
                <a:r>
                  <a:rPr lang="en-GB" sz="1800" dirty="0">
                    <a:solidFill>
                      <a:srgbClr val="333333"/>
                    </a:solidFill>
                    <a:latin typeface="Arial" charset="0"/>
                  </a:rPr>
                  <a:t>D=MR</a:t>
                </a:r>
              </a:p>
            </p:txBody>
          </p:sp>
          <p:sp>
            <p:nvSpPr>
              <p:cNvPr id="159" name="Line 13"/>
              <p:cNvSpPr>
                <a:spLocks noChangeShapeType="1"/>
              </p:cNvSpPr>
              <p:nvPr/>
            </p:nvSpPr>
            <p:spPr bwMode="auto">
              <a:xfrm flipV="1">
                <a:off x="974725" y="4959282"/>
                <a:ext cx="4206876" cy="317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med" len="lg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sp>
        <p:nvSpPr>
          <p:cNvPr id="162" name="Text Box 43"/>
          <p:cNvSpPr txBox="1">
            <a:spLocks noChangeArrowheads="1"/>
          </p:cNvSpPr>
          <p:nvPr/>
        </p:nvSpPr>
        <p:spPr bwMode="auto">
          <a:xfrm>
            <a:off x="1717081" y="5038577"/>
            <a:ext cx="2376264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AU" sz="1800" dirty="0" smtClean="0">
                <a:solidFill>
                  <a:srgbClr val="080808"/>
                </a:solidFill>
                <a:latin typeface="Arial" charset="0"/>
              </a:rPr>
              <a:t>Productively efficient</a:t>
            </a:r>
            <a:endParaRPr lang="en-US" sz="1800" dirty="0">
              <a:solidFill>
                <a:srgbClr val="080808"/>
              </a:solidFill>
              <a:latin typeface="Arial" charset="0"/>
            </a:endParaRP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5076056" y="2636912"/>
            <a:ext cx="0" cy="10801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6" name="Line 44"/>
          <p:cNvSpPr>
            <a:spLocks noChangeShapeType="1"/>
          </p:cNvSpPr>
          <p:nvPr/>
        </p:nvSpPr>
        <p:spPr bwMode="auto">
          <a:xfrm flipH="1">
            <a:off x="5076056" y="1916832"/>
            <a:ext cx="1152128" cy="1080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67" name="Text Box 43"/>
          <p:cNvSpPr txBox="1">
            <a:spLocks noChangeArrowheads="1"/>
          </p:cNvSpPr>
          <p:nvPr/>
        </p:nvSpPr>
        <p:spPr bwMode="auto">
          <a:xfrm>
            <a:off x="5796136" y="1628800"/>
            <a:ext cx="936104" cy="338554"/>
          </a:xfrm>
          <a:prstGeom prst="rect">
            <a:avLst/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600" dirty="0" smtClean="0">
                <a:solidFill>
                  <a:srgbClr val="333333"/>
                </a:solidFill>
                <a:latin typeface="Arial" charset="0"/>
              </a:rPr>
              <a:t>Mark-up</a:t>
            </a:r>
            <a:endParaRPr lang="en-US" sz="1600" dirty="0">
              <a:solidFill>
                <a:srgbClr val="333333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1920</TotalTime>
  <Words>516</Words>
  <Application>Microsoft Office PowerPoint</Application>
  <PresentationFormat>On-screen Show (4:3)</PresentationFormat>
  <Paragraphs>203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Lecture 1</vt:lpstr>
      <vt:lpstr>Principles of Microeconomics</vt:lpstr>
      <vt:lpstr>Overview</vt:lpstr>
      <vt:lpstr>Monopolistic competition: short-run</vt:lpstr>
      <vt:lpstr>Monopolistic competition: short-run</vt:lpstr>
      <vt:lpstr>Monopolistic competition: short-run</vt:lpstr>
      <vt:lpstr>Monopolistic competition: short-run</vt:lpstr>
      <vt:lpstr>Monopolistic competition: long-run</vt:lpstr>
      <vt:lpstr>Monopolistic competition: long-run</vt:lpstr>
      <vt:lpstr>Monopolistic competition: long-run</vt:lpstr>
      <vt:lpstr>Monopolistic competition: long-run</vt:lpstr>
      <vt:lpstr>Monopolistic Competition: Conclusions</vt:lpstr>
      <vt:lpstr>Price discrimination</vt:lpstr>
      <vt:lpstr>Price discrimination</vt:lpstr>
      <vt:lpstr>Slide 13</vt:lpstr>
      <vt:lpstr>Slide 14</vt:lpstr>
      <vt:lpstr>Slide 15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237</cp:revision>
  <dcterms:created xsi:type="dcterms:W3CDTF">2011-01-27T06:03:15Z</dcterms:created>
  <dcterms:modified xsi:type="dcterms:W3CDTF">2016-02-12T03:59:59Z</dcterms:modified>
</cp:coreProperties>
</file>