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60" r:id="rId2"/>
    <p:sldId id="257" r:id="rId3"/>
    <p:sldId id="261" r:id="rId4"/>
    <p:sldId id="273" r:id="rId5"/>
    <p:sldId id="276" r:id="rId6"/>
    <p:sldId id="275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1FC"/>
    <a:srgbClr val="69A5FD"/>
    <a:srgbClr val="6699FF"/>
    <a:srgbClr val="3399FF"/>
    <a:srgbClr val="9F7E19"/>
    <a:srgbClr val="000041"/>
    <a:srgbClr val="B4CADC"/>
    <a:srgbClr val="A7BED2"/>
    <a:srgbClr val="93AEC6"/>
    <a:srgbClr val="4D4A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66" d="100"/>
          <a:sy n="66" d="100"/>
        </p:scale>
        <p:origin x="-1264" y="-36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8012" y="41972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" name="Line 35"/>
          <p:cNvSpPr>
            <a:spLocks noChangeShapeType="1"/>
          </p:cNvSpPr>
          <p:nvPr userDrawn="1"/>
        </p:nvSpPr>
        <p:spPr bwMode="auto">
          <a:xfrm flipH="1">
            <a:off x="7095356" y="2606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71600" y="2515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981200" y="46482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7890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1" y="250142"/>
            <a:ext cx="1728192" cy="1506364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4360" y="17999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The 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11: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Monopoly</a:t>
            </a: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Principles of Microeconomics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648200"/>
            <a:ext cx="5544616" cy="352436"/>
          </a:xfrm>
          <a:noFill/>
        </p:spPr>
        <p:txBody>
          <a:bodyPr/>
          <a:lstStyle/>
          <a:p>
            <a:r>
              <a:rPr lang="en-AU" sz="2000" b="1" dirty="0" smtClean="0"/>
              <a:t>Lecture 11:  Monopoly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327441" y="924024"/>
            <a:ext cx="7916967" cy="5262563"/>
            <a:chOff x="-220207" y="1139825"/>
            <a:chExt cx="10430506" cy="5262563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2066925" y="1139825"/>
              <a:ext cx="0" cy="482441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2054225" y="5949950"/>
              <a:ext cx="7096125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-220207" y="1297721"/>
              <a:ext cx="2299698" cy="8679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400" dirty="0">
                  <a:latin typeface="Arial Narrow" pitchFamily="34" charset="0"/>
                </a:rPr>
                <a:t>Price </a:t>
              </a:r>
              <a:endParaRPr lang="en-US" sz="2400" dirty="0" smtClean="0">
                <a:latin typeface="Arial Narrow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dirty="0" smtClean="0">
                  <a:latin typeface="Arial Narrow" pitchFamily="34" charset="0"/>
                </a:rPr>
                <a:t>(</a:t>
              </a:r>
              <a:r>
                <a:rPr lang="en-US" sz="2400" dirty="0" smtClean="0">
                  <a:latin typeface="Arial Narrow" pitchFamily="34" charset="0"/>
                </a:rPr>
                <a:t>and revenue)</a:t>
              </a:r>
              <a:endParaRPr lang="en-AU" sz="2400" dirty="0">
                <a:latin typeface="Arial Narrow" pitchFamily="34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7459079" y="5940425"/>
              <a:ext cx="1646239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Arial Narrow" pitchFamily="34" charset="0"/>
                </a:rPr>
                <a:t>Quantity</a:t>
              </a:r>
              <a:endParaRPr lang="en-AU" sz="2400" dirty="0">
                <a:latin typeface="Arial Narrow" pitchFamily="34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066925" y="1773238"/>
              <a:ext cx="4992688" cy="3529012"/>
            </a:xfrm>
            <a:prstGeom prst="line">
              <a:avLst/>
            </a:prstGeom>
            <a:noFill/>
            <a:ln w="34925">
              <a:solidFill>
                <a:srgbClr val="205F9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7077558" y="5084961"/>
              <a:ext cx="3132741" cy="683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400" dirty="0">
                  <a:latin typeface="Arial Narrow" pitchFamily="34" charset="0"/>
                </a:rPr>
                <a:t>Demand = average revenue</a:t>
              </a:r>
              <a:endParaRPr lang="en-AU" sz="2400" baseline="-25000" dirty="0">
                <a:latin typeface="Arial Narrow" pitchFamily="34" charset="0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2103438" y="1819275"/>
              <a:ext cx="2808287" cy="3671888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4875213" y="5300663"/>
              <a:ext cx="1638300" cy="682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Marginal revenue</a:t>
              </a:r>
              <a:endParaRPr lang="en-AU" sz="2400" baseline="-25000">
                <a:latin typeface="Arial Narrow" pitchFamily="34" charset="0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676400" y="5876925"/>
              <a:ext cx="390525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0</a:t>
              </a:r>
              <a:endParaRPr lang="en-AU" sz="2400">
                <a:latin typeface="Arial Narrow" pitchFamily="34" charset="0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4866308" y="1340545"/>
              <a:ext cx="4679903" cy="1615827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200" dirty="0">
                  <a:latin typeface="Arial Narrow" pitchFamily="34" charset="0"/>
                </a:rPr>
                <a:t>To sell more, the price must be lowered. </a:t>
              </a:r>
              <a:endParaRPr lang="en-AU" sz="2200" dirty="0" smtClean="0">
                <a:latin typeface="Arial Narrow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AU" sz="2200" dirty="0" smtClean="0">
                  <a:latin typeface="Arial Narrow" pitchFamily="34" charset="0"/>
                </a:rPr>
                <a:t>Thus the </a:t>
              </a:r>
              <a:r>
                <a:rPr lang="en-AU" sz="2200" dirty="0">
                  <a:latin typeface="Arial Narrow" pitchFamily="34" charset="0"/>
                </a:rPr>
                <a:t>marginal revenue curve will be below the demand curve.</a:t>
              </a: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836712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Monopoly: Profit maximisation</a:t>
            </a:r>
            <a:endParaRPr lang="en-US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241564" y="1484785"/>
            <a:ext cx="7813765" cy="4659033"/>
            <a:chOff x="249238" y="908050"/>
            <a:chExt cx="9065909" cy="5808145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66925" y="1125538"/>
              <a:ext cx="0" cy="48244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054225" y="5949950"/>
              <a:ext cx="7096125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44338" y="1267121"/>
              <a:ext cx="1086113" cy="5755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Arial Narrow" pitchFamily="34" charset="0"/>
                </a:rPr>
                <a:t>Price</a:t>
              </a:r>
              <a:endParaRPr lang="en-AU" sz="2400" dirty="0">
                <a:latin typeface="Arial Narrow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7780035" y="5940425"/>
              <a:ext cx="1535112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Arial Narrow" pitchFamily="34" charset="0"/>
                </a:rPr>
                <a:t>Quantity</a:t>
              </a:r>
              <a:endParaRPr lang="en-AU" sz="2400" dirty="0">
                <a:latin typeface="Arial Narrow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066925" y="1773238"/>
              <a:ext cx="4992688" cy="3529012"/>
            </a:xfrm>
            <a:prstGeom prst="line">
              <a:avLst/>
            </a:prstGeom>
            <a:noFill/>
            <a:ln w="34925">
              <a:solidFill>
                <a:srgbClr val="205F9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050088" y="5148264"/>
              <a:ext cx="1398325" cy="5755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Arial Narrow" pitchFamily="34" charset="0"/>
                </a:rPr>
                <a:t>Demand</a:t>
              </a:r>
              <a:endParaRPr lang="en-AU" sz="2400" baseline="-25000" dirty="0">
                <a:latin typeface="Arial Narrow" pitchFamily="34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103438" y="1819275"/>
              <a:ext cx="3863975" cy="4418013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884863" y="6191250"/>
              <a:ext cx="1092200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MR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676400" y="5734050"/>
              <a:ext cx="390525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0</a:t>
              </a:r>
              <a:endParaRPr lang="en-AU" sz="2400">
                <a:latin typeface="Arial Narrow" pitchFamily="34" charset="0"/>
              </a:endParaRPr>
            </a:p>
          </p:txBody>
        </p:sp>
        <p:sp>
          <p:nvSpPr>
            <p:cNvPr id="14" name="Arc 4"/>
            <p:cNvSpPr>
              <a:spLocks/>
            </p:cNvSpPr>
            <p:nvPr/>
          </p:nvSpPr>
          <p:spPr bwMode="auto">
            <a:xfrm rot="480000">
              <a:off x="2846388" y="908050"/>
              <a:ext cx="3509962" cy="4348163"/>
            </a:xfrm>
            <a:custGeom>
              <a:avLst/>
              <a:gdLst>
                <a:gd name="T0" fmla="*/ 2147483647 w 26645"/>
                <a:gd name="T1" fmla="*/ 2147483647 h 21600"/>
                <a:gd name="T2" fmla="*/ 0 w 26645"/>
                <a:gd name="T3" fmla="*/ 2147483647 h 21600"/>
                <a:gd name="T4" fmla="*/ 2147483647 w 266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6645"/>
                <a:gd name="T10" fmla="*/ 0 h 21600"/>
                <a:gd name="T11" fmla="*/ 26645 w 266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645" h="21600" fill="none" extrusionOk="0">
                  <a:moveTo>
                    <a:pt x="26644" y="3190"/>
                  </a:moveTo>
                  <a:cubicBezTo>
                    <a:pt x="25064" y="13770"/>
                    <a:pt x="15978" y="21599"/>
                    <a:pt x="5282" y="21600"/>
                  </a:cubicBezTo>
                  <a:cubicBezTo>
                    <a:pt x="3501" y="21600"/>
                    <a:pt x="1726" y="21379"/>
                    <a:pt x="-1" y="20944"/>
                  </a:cubicBezTo>
                </a:path>
                <a:path w="26645" h="21600" stroke="0" extrusionOk="0">
                  <a:moveTo>
                    <a:pt x="26644" y="3190"/>
                  </a:moveTo>
                  <a:cubicBezTo>
                    <a:pt x="25064" y="13770"/>
                    <a:pt x="15978" y="21599"/>
                    <a:pt x="5282" y="21600"/>
                  </a:cubicBezTo>
                  <a:cubicBezTo>
                    <a:pt x="3501" y="21600"/>
                    <a:pt x="1726" y="21379"/>
                    <a:pt x="-1" y="20944"/>
                  </a:cubicBezTo>
                  <a:lnTo>
                    <a:pt x="5282" y="0"/>
                  </a:lnTo>
                  <a:lnTo>
                    <a:pt x="26644" y="3190"/>
                  </a:lnTo>
                  <a:close/>
                </a:path>
              </a:pathLst>
            </a:custGeom>
            <a:noFill/>
            <a:ln w="38100" cap="rnd">
              <a:solidFill>
                <a:srgbClr val="8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5941997" y="1267121"/>
              <a:ext cx="1246188" cy="5755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 dirty="0" smtClean="0">
                  <a:solidFill>
                    <a:srgbClr val="080808"/>
                  </a:solidFill>
                  <a:latin typeface="Arial Narrow" pitchFamily="34" charset="0"/>
                </a:rPr>
                <a:t>MC = S</a:t>
              </a:r>
              <a:endParaRPr lang="en-AU" sz="2400" dirty="0">
                <a:solidFill>
                  <a:srgbClr val="080808"/>
                </a:solidFill>
                <a:latin typeface="Arial Narrow" pitchFamily="34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460500" y="1531938"/>
              <a:ext cx="877888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$60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597025" y="3305175"/>
              <a:ext cx="1092200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42</a:t>
              </a: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4656138" y="3606800"/>
              <a:ext cx="0" cy="23431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 flipV="1">
              <a:off x="2066925" y="3573463"/>
              <a:ext cx="2500313" cy="285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0" name="Oval 29"/>
            <p:cNvSpPr>
              <a:spLocks noChangeArrowheads="1"/>
            </p:cNvSpPr>
            <p:nvPr/>
          </p:nvSpPr>
          <p:spPr bwMode="auto">
            <a:xfrm>
              <a:off x="4589463" y="3548063"/>
              <a:ext cx="138112" cy="127000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6000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4471988" y="5983288"/>
              <a:ext cx="398462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6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1593850" y="4457700"/>
              <a:ext cx="566738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27</a:t>
              </a: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 flipV="1">
              <a:off x="2066925" y="4716463"/>
              <a:ext cx="2574925" cy="428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4576763" y="4678363"/>
              <a:ext cx="136525" cy="127000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rgbClr val="205F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6000"/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929167" y="6294139"/>
              <a:ext cx="3137968" cy="4220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2000" dirty="0">
                  <a:latin typeface="Arial Narrow" pitchFamily="34" charset="0"/>
                </a:rPr>
                <a:t>Profit-maximising quantity </a:t>
              </a: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3853318" y="6294138"/>
              <a:ext cx="668376" cy="1795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249238" y="2667000"/>
              <a:ext cx="1515400" cy="10359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2000" dirty="0">
                  <a:latin typeface="Arial Narrow" pitchFamily="34" charset="0"/>
                </a:rPr>
                <a:t>Profit-</a:t>
              </a:r>
            </a:p>
            <a:p>
              <a:pPr>
                <a:lnSpc>
                  <a:spcPct val="80000"/>
                </a:lnSpc>
              </a:pPr>
              <a:r>
                <a:rPr lang="en-AU" sz="2000" dirty="0">
                  <a:latin typeface="Arial Narrow" pitchFamily="34" charset="0"/>
                </a:rPr>
                <a:t>maximising </a:t>
              </a:r>
            </a:p>
            <a:p>
              <a:pPr>
                <a:lnSpc>
                  <a:spcPct val="80000"/>
                </a:lnSpc>
              </a:pPr>
              <a:r>
                <a:rPr lang="en-AU" sz="2000" dirty="0">
                  <a:latin typeface="Arial Narrow" pitchFamily="34" charset="0"/>
                </a:rPr>
                <a:t>price</a:t>
              </a: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 flipH="1">
              <a:off x="1987550" y="5711825"/>
              <a:ext cx="157163" cy="1428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H="1">
              <a:off x="1987550" y="5614988"/>
              <a:ext cx="157163" cy="1428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1012714" y="3421556"/>
              <a:ext cx="520811" cy="1265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4527550" y="3113088"/>
              <a:ext cx="390525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solidFill>
                    <a:srgbClr val="080808"/>
                  </a:solidFill>
                  <a:latin typeface="Arial Narrow" pitchFamily="34" charset="0"/>
                </a:rPr>
                <a:t>B</a:t>
              </a: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4745212" y="4498534"/>
              <a:ext cx="390525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 dirty="0">
                  <a:solidFill>
                    <a:srgbClr val="080808"/>
                  </a:solidFill>
                  <a:latin typeface="Arial Narrow" pitchFamily="34" charset="0"/>
                </a:rPr>
                <a:t>A</a:t>
              </a:r>
            </a:p>
          </p:txBody>
        </p:sp>
      </p:grp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6160088" y="1124744"/>
            <a:ext cx="2664296" cy="2993127"/>
          </a:xfrm>
          <a:prstGeom prst="rect">
            <a:avLst/>
          </a:prstGeom>
          <a:solidFill>
            <a:srgbClr val="CCCCFF">
              <a:alpha val="50195"/>
            </a:srgbClr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>
                <a:latin typeface="Arial Narrow" pitchFamily="34" charset="0"/>
              </a:rPr>
              <a:t>Just as in all markets, a monopolist will set a price in accordance to where MR = MR.</a:t>
            </a:r>
          </a:p>
          <a:p>
            <a:pPr>
              <a:spcBef>
                <a:spcPct val="50000"/>
              </a:spcBef>
            </a:pPr>
            <a:endParaRPr lang="en-US" sz="100" dirty="0" smtClean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200" dirty="0" smtClean="0">
                <a:latin typeface="Arial Narrow" pitchFamily="34" charset="0"/>
              </a:rPr>
              <a:t>So we find where 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 Narrow" pitchFamily="34" charset="0"/>
              </a:rPr>
              <a:t>MR = MC and then read upwards to the demand curve to find price.</a:t>
            </a:r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 flipH="1">
            <a:off x="4427984" y="4509120"/>
            <a:ext cx="2232248" cy="14401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endParaRPr lang="en-AU"/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6660232" y="4365104"/>
            <a:ext cx="115212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AU" sz="2000" dirty="0" smtClean="0">
                <a:latin typeface="Arial Narrow" pitchFamily="34" charset="0"/>
              </a:rPr>
              <a:t>MR = MC</a:t>
            </a:r>
            <a:endParaRPr lang="en-AU" sz="20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836712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Monopoly: Profit maximisation</a:t>
            </a:r>
            <a:endParaRPr lang="en-US" dirty="0" smtClean="0"/>
          </a:p>
        </p:txBody>
      </p:sp>
      <p:grpSp>
        <p:nvGrpSpPr>
          <p:cNvPr id="2" name="Group 36"/>
          <p:cNvGrpSpPr/>
          <p:nvPr/>
        </p:nvGrpSpPr>
        <p:grpSpPr>
          <a:xfrm>
            <a:off x="240326" y="1196752"/>
            <a:ext cx="7703428" cy="5014435"/>
            <a:chOff x="249237" y="908050"/>
            <a:chExt cx="9174857" cy="5793411"/>
          </a:xfrm>
        </p:grpSpPr>
        <p:sp>
          <p:nvSpPr>
            <p:cNvPr id="38" name="Rectangle 2"/>
            <p:cNvSpPr>
              <a:spLocks noChangeArrowheads="1"/>
            </p:cNvSpPr>
            <p:nvPr/>
          </p:nvSpPr>
          <p:spPr bwMode="auto">
            <a:xfrm>
              <a:off x="2065338" y="3573463"/>
              <a:ext cx="2576512" cy="914400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9" name="Rectangle 3"/>
            <p:cNvSpPr>
              <a:spLocks noChangeArrowheads="1"/>
            </p:cNvSpPr>
            <p:nvPr/>
          </p:nvSpPr>
          <p:spPr bwMode="auto">
            <a:xfrm>
              <a:off x="2065338" y="3573463"/>
              <a:ext cx="2576512" cy="914400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2066925" y="1138238"/>
              <a:ext cx="0" cy="48244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2066925" y="5949950"/>
              <a:ext cx="7097713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434093" y="1240827"/>
              <a:ext cx="1951038" cy="5333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Arial Narrow" pitchFamily="34" charset="0"/>
                </a:rPr>
                <a:t>Price</a:t>
              </a:r>
              <a:endParaRPr lang="en-AU" sz="2400" dirty="0">
                <a:latin typeface="Arial Narrow" pitchFamily="34" charset="0"/>
              </a:endParaRPr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7723882" y="5927725"/>
              <a:ext cx="1700212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Arial Narrow" pitchFamily="34" charset="0"/>
                </a:rPr>
                <a:t>Quantity</a:t>
              </a:r>
              <a:endParaRPr lang="en-AU" sz="2400" dirty="0">
                <a:latin typeface="Arial Narrow" pitchFamily="34" charset="0"/>
              </a:endParaRPr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>
              <a:off x="2066925" y="1773238"/>
              <a:ext cx="4992688" cy="3529012"/>
            </a:xfrm>
            <a:prstGeom prst="line">
              <a:avLst/>
            </a:prstGeom>
            <a:noFill/>
            <a:ln w="34925">
              <a:solidFill>
                <a:srgbClr val="205F9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7091363" y="5211763"/>
              <a:ext cx="2260600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Demand</a:t>
              </a:r>
              <a:endParaRPr lang="en-AU" sz="2400" baseline="-25000">
                <a:latin typeface="Arial Narrow" pitchFamily="34" charset="0"/>
              </a:endParaRPr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2103438" y="1819275"/>
              <a:ext cx="3863975" cy="4418013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5884863" y="6178550"/>
              <a:ext cx="1092200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MR</a:t>
              </a:r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1676400" y="5734050"/>
              <a:ext cx="390525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0</a:t>
              </a:r>
              <a:endParaRPr lang="en-AU" sz="2400">
                <a:latin typeface="Arial Narrow" pitchFamily="34" charset="0"/>
              </a:endParaRPr>
            </a:p>
          </p:txBody>
        </p:sp>
        <p:sp>
          <p:nvSpPr>
            <p:cNvPr id="49" name="Arc 4"/>
            <p:cNvSpPr>
              <a:spLocks/>
            </p:cNvSpPr>
            <p:nvPr/>
          </p:nvSpPr>
          <p:spPr bwMode="auto">
            <a:xfrm rot="480000">
              <a:off x="2846388" y="908050"/>
              <a:ext cx="3509962" cy="4348163"/>
            </a:xfrm>
            <a:custGeom>
              <a:avLst/>
              <a:gdLst>
                <a:gd name="T0" fmla="*/ 2147483647 w 26645"/>
                <a:gd name="T1" fmla="*/ 2147483647 h 21600"/>
                <a:gd name="T2" fmla="*/ 0 w 26645"/>
                <a:gd name="T3" fmla="*/ 2147483647 h 21600"/>
                <a:gd name="T4" fmla="*/ 2147483647 w 266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6645"/>
                <a:gd name="T10" fmla="*/ 0 h 21600"/>
                <a:gd name="T11" fmla="*/ 26645 w 266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645" h="21600" fill="none" extrusionOk="0">
                  <a:moveTo>
                    <a:pt x="26644" y="3190"/>
                  </a:moveTo>
                  <a:cubicBezTo>
                    <a:pt x="25064" y="13770"/>
                    <a:pt x="15978" y="21599"/>
                    <a:pt x="5282" y="21600"/>
                  </a:cubicBezTo>
                  <a:cubicBezTo>
                    <a:pt x="3501" y="21600"/>
                    <a:pt x="1726" y="21379"/>
                    <a:pt x="-1" y="20944"/>
                  </a:cubicBezTo>
                </a:path>
                <a:path w="26645" h="21600" stroke="0" extrusionOk="0">
                  <a:moveTo>
                    <a:pt x="26644" y="3190"/>
                  </a:moveTo>
                  <a:cubicBezTo>
                    <a:pt x="25064" y="13770"/>
                    <a:pt x="15978" y="21599"/>
                    <a:pt x="5282" y="21600"/>
                  </a:cubicBezTo>
                  <a:cubicBezTo>
                    <a:pt x="3501" y="21600"/>
                    <a:pt x="1726" y="21379"/>
                    <a:pt x="-1" y="20944"/>
                  </a:cubicBezTo>
                  <a:lnTo>
                    <a:pt x="5282" y="0"/>
                  </a:lnTo>
                  <a:lnTo>
                    <a:pt x="26644" y="3190"/>
                  </a:lnTo>
                  <a:close/>
                </a:path>
              </a:pathLst>
            </a:custGeom>
            <a:noFill/>
            <a:ln w="38100" cap="rnd">
              <a:solidFill>
                <a:srgbClr val="8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6315075" y="1341438"/>
              <a:ext cx="1246188" cy="5333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 dirty="0" smtClean="0">
                  <a:solidFill>
                    <a:srgbClr val="080808"/>
                  </a:solidFill>
                  <a:latin typeface="Arial Narrow" pitchFamily="34" charset="0"/>
                </a:rPr>
                <a:t>MC = S</a:t>
              </a:r>
              <a:endParaRPr lang="en-AU" sz="2400" dirty="0">
                <a:solidFill>
                  <a:srgbClr val="080808"/>
                </a:solidFill>
                <a:latin typeface="Arial Narrow" pitchFamily="34" charset="0"/>
              </a:endParaRPr>
            </a:p>
          </p:txBody>
        </p: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1446213" y="1531938"/>
              <a:ext cx="892175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$60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1597025" y="3306763"/>
              <a:ext cx="823913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42</a:t>
              </a:r>
            </a:p>
          </p:txBody>
        </p:sp>
        <p:sp>
          <p:nvSpPr>
            <p:cNvPr id="53" name="Line 19"/>
            <p:cNvSpPr>
              <a:spLocks noChangeShapeType="1"/>
            </p:cNvSpPr>
            <p:nvPr/>
          </p:nvSpPr>
          <p:spPr bwMode="auto">
            <a:xfrm flipV="1">
              <a:off x="4656138" y="3606800"/>
              <a:ext cx="0" cy="23431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4" name="Line 20"/>
            <p:cNvSpPr>
              <a:spLocks noChangeShapeType="1"/>
            </p:cNvSpPr>
            <p:nvPr/>
          </p:nvSpPr>
          <p:spPr bwMode="auto">
            <a:xfrm flipH="1">
              <a:off x="2066925" y="3570265"/>
              <a:ext cx="2569518" cy="31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5" name="Oval 29"/>
            <p:cNvSpPr>
              <a:spLocks noChangeArrowheads="1"/>
            </p:cNvSpPr>
            <p:nvPr/>
          </p:nvSpPr>
          <p:spPr bwMode="auto">
            <a:xfrm>
              <a:off x="4589463" y="3548063"/>
              <a:ext cx="138112" cy="127000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6000"/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4471988" y="5970588"/>
              <a:ext cx="466725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6</a:t>
              </a:r>
            </a:p>
          </p:txBody>
        </p:sp>
        <p:sp>
          <p:nvSpPr>
            <p:cNvPr id="57" name="Text Box 23"/>
            <p:cNvSpPr txBox="1">
              <a:spLocks noChangeArrowheads="1"/>
            </p:cNvSpPr>
            <p:nvPr/>
          </p:nvSpPr>
          <p:spPr bwMode="auto">
            <a:xfrm>
              <a:off x="1581150" y="4203700"/>
              <a:ext cx="1090613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30</a:t>
              </a:r>
            </a:p>
          </p:txBody>
        </p:sp>
        <p:sp>
          <p:nvSpPr>
            <p:cNvPr id="58" name="Line 24"/>
            <p:cNvSpPr>
              <a:spLocks noChangeShapeType="1"/>
            </p:cNvSpPr>
            <p:nvPr/>
          </p:nvSpPr>
          <p:spPr bwMode="auto">
            <a:xfrm flipH="1" flipV="1">
              <a:off x="2066925" y="4716463"/>
              <a:ext cx="2574925" cy="428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9" name="Oval 29"/>
            <p:cNvSpPr>
              <a:spLocks noChangeArrowheads="1"/>
            </p:cNvSpPr>
            <p:nvPr/>
          </p:nvSpPr>
          <p:spPr bwMode="auto">
            <a:xfrm>
              <a:off x="4576763" y="4678363"/>
              <a:ext cx="136525" cy="127000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6000"/>
            </a:p>
          </p:txBody>
        </p:sp>
        <p:sp>
          <p:nvSpPr>
            <p:cNvPr id="60" name="Text Box 26"/>
            <p:cNvSpPr txBox="1">
              <a:spLocks noChangeArrowheads="1"/>
            </p:cNvSpPr>
            <p:nvPr/>
          </p:nvSpPr>
          <p:spPr bwMode="auto">
            <a:xfrm>
              <a:off x="1034430" y="6310314"/>
              <a:ext cx="4074146" cy="3911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2000" dirty="0">
                  <a:latin typeface="Arial Narrow" pitchFamily="34" charset="0"/>
                </a:rPr>
                <a:t>Profit-maximising quantity</a:t>
              </a:r>
            </a:p>
          </p:txBody>
        </p:sp>
        <p:sp>
          <p:nvSpPr>
            <p:cNvPr id="61" name="Line 27"/>
            <p:cNvSpPr>
              <a:spLocks noChangeShapeType="1"/>
            </p:cNvSpPr>
            <p:nvPr/>
          </p:nvSpPr>
          <p:spPr bwMode="auto">
            <a:xfrm flipV="1">
              <a:off x="4036106" y="6223001"/>
              <a:ext cx="467632" cy="2590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2" name="Line 29"/>
            <p:cNvSpPr>
              <a:spLocks noChangeShapeType="1"/>
            </p:cNvSpPr>
            <p:nvPr/>
          </p:nvSpPr>
          <p:spPr bwMode="auto">
            <a:xfrm flipH="1">
              <a:off x="1987550" y="5445125"/>
              <a:ext cx="157163" cy="1428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3" name="Line 30"/>
            <p:cNvSpPr>
              <a:spLocks noChangeShapeType="1"/>
            </p:cNvSpPr>
            <p:nvPr/>
          </p:nvSpPr>
          <p:spPr bwMode="auto">
            <a:xfrm flipH="1">
              <a:off x="1987550" y="5373688"/>
              <a:ext cx="157163" cy="1428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4527550" y="3113088"/>
              <a:ext cx="390525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solidFill>
                    <a:srgbClr val="080808"/>
                  </a:solidFill>
                  <a:latin typeface="Arial Narrow" pitchFamily="34" charset="0"/>
                </a:rPr>
                <a:t>B</a:t>
              </a:r>
            </a:p>
          </p:txBody>
        </p:sp>
        <p:sp>
          <p:nvSpPr>
            <p:cNvPr id="65" name="Text Box 33"/>
            <p:cNvSpPr txBox="1">
              <a:spLocks noChangeArrowheads="1"/>
            </p:cNvSpPr>
            <p:nvPr/>
          </p:nvSpPr>
          <p:spPr bwMode="auto">
            <a:xfrm>
              <a:off x="4733925" y="4522788"/>
              <a:ext cx="390525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solidFill>
                    <a:srgbClr val="080808"/>
                  </a:solidFill>
                  <a:latin typeface="Arial Narrow" pitchFamily="34" charset="0"/>
                </a:rPr>
                <a:t>A</a:t>
              </a:r>
            </a:p>
          </p:txBody>
        </p:sp>
        <p:sp>
          <p:nvSpPr>
            <p:cNvPr id="66" name="Arc 40"/>
            <p:cNvSpPr>
              <a:spLocks/>
            </p:cNvSpPr>
            <p:nvPr/>
          </p:nvSpPr>
          <p:spPr bwMode="auto">
            <a:xfrm rot="1500000">
              <a:off x="3443288" y="1293813"/>
              <a:ext cx="3962400" cy="3440112"/>
            </a:xfrm>
            <a:custGeom>
              <a:avLst/>
              <a:gdLst>
                <a:gd name="T0" fmla="*/ 2147483647 w 33263"/>
                <a:gd name="T1" fmla="*/ 2147483647 h 21600"/>
                <a:gd name="T2" fmla="*/ 0 w 33263"/>
                <a:gd name="T3" fmla="*/ 2147483647 h 21600"/>
                <a:gd name="T4" fmla="*/ 2147483647 w 33263"/>
                <a:gd name="T5" fmla="*/ 0 h 21600"/>
                <a:gd name="T6" fmla="*/ 0 60000 65536"/>
                <a:gd name="T7" fmla="*/ 0 60000 65536"/>
                <a:gd name="T8" fmla="*/ 0 60000 65536"/>
                <a:gd name="T9" fmla="*/ 0 w 33263"/>
                <a:gd name="T10" fmla="*/ 0 h 21600"/>
                <a:gd name="T11" fmla="*/ 33263 w 332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63" h="21600" fill="none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</a:path>
                <a:path w="33263" h="21600" stroke="0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  <a:lnTo>
                    <a:pt x="11925" y="0"/>
                  </a:lnTo>
                  <a:lnTo>
                    <a:pt x="33263" y="3352"/>
                  </a:lnTo>
                  <a:close/>
                </a:path>
              </a:pathLst>
            </a:custGeom>
            <a:noFill/>
            <a:ln w="38100" cap="rnd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7588250" y="2282825"/>
              <a:ext cx="8572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333333"/>
                  </a:solidFill>
                  <a:latin typeface="Arial Narrow" pitchFamily="34" charset="0"/>
                </a:rPr>
                <a:t>ATC</a:t>
              </a:r>
            </a:p>
          </p:txBody>
        </p:sp>
        <p:sp>
          <p:nvSpPr>
            <p:cNvPr id="68" name="Line 36"/>
            <p:cNvSpPr>
              <a:spLocks noChangeShapeType="1"/>
            </p:cNvSpPr>
            <p:nvPr/>
          </p:nvSpPr>
          <p:spPr bwMode="auto">
            <a:xfrm flipH="1" flipV="1">
              <a:off x="2066925" y="4465638"/>
              <a:ext cx="2574925" cy="428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9" name="Text Box 37"/>
            <p:cNvSpPr txBox="1">
              <a:spLocks noChangeArrowheads="1"/>
            </p:cNvSpPr>
            <p:nvPr/>
          </p:nvSpPr>
          <p:spPr bwMode="auto">
            <a:xfrm>
              <a:off x="3435771" y="1823186"/>
              <a:ext cx="2401342" cy="533383"/>
            </a:xfrm>
            <a:prstGeom prst="rect">
              <a:avLst/>
            </a:prstGeom>
            <a:solidFill>
              <a:srgbClr val="CCFFCC"/>
            </a:solidFill>
            <a:ln w="15875" algn="ctr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 dirty="0" smtClean="0">
                  <a:latin typeface="Arial Narrow" pitchFamily="34" charset="0"/>
                </a:rPr>
                <a:t>Profit = TR - TC</a:t>
              </a:r>
              <a:endParaRPr lang="en-AU" sz="2400" dirty="0">
                <a:latin typeface="Arial Narrow" pitchFamily="34" charset="0"/>
              </a:endParaRPr>
            </a:p>
          </p:txBody>
        </p:sp>
        <p:sp>
          <p:nvSpPr>
            <p:cNvPr id="70" name="Line 38"/>
            <p:cNvSpPr>
              <a:spLocks noChangeShapeType="1"/>
            </p:cNvSpPr>
            <p:nvPr/>
          </p:nvSpPr>
          <p:spPr bwMode="auto">
            <a:xfrm flipH="1">
              <a:off x="3159125" y="2349500"/>
              <a:ext cx="1247775" cy="18002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72" name="Text Box 26"/>
            <p:cNvSpPr txBox="1">
              <a:spLocks noChangeArrowheads="1"/>
            </p:cNvSpPr>
            <p:nvPr/>
          </p:nvSpPr>
          <p:spPr bwMode="auto">
            <a:xfrm>
              <a:off x="249237" y="2666999"/>
              <a:ext cx="1471289" cy="9600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2000" dirty="0">
                  <a:latin typeface="Arial Narrow" pitchFamily="34" charset="0"/>
                </a:rPr>
                <a:t>Profit-</a:t>
              </a:r>
            </a:p>
            <a:p>
              <a:pPr>
                <a:lnSpc>
                  <a:spcPct val="80000"/>
                </a:lnSpc>
              </a:pPr>
              <a:r>
                <a:rPr lang="en-AU" sz="2000" dirty="0">
                  <a:latin typeface="Arial Narrow" pitchFamily="34" charset="0"/>
                </a:rPr>
                <a:t>maximising </a:t>
              </a:r>
            </a:p>
            <a:p>
              <a:pPr>
                <a:lnSpc>
                  <a:spcPct val="80000"/>
                </a:lnSpc>
              </a:pPr>
              <a:r>
                <a:rPr lang="en-AU" sz="2000" dirty="0">
                  <a:latin typeface="Arial Narrow" pitchFamily="34" charset="0"/>
                </a:rPr>
                <a:t>price</a:t>
              </a:r>
            </a:p>
          </p:txBody>
        </p:sp>
        <p:sp>
          <p:nvSpPr>
            <p:cNvPr id="73" name="Line 29"/>
            <p:cNvSpPr>
              <a:spLocks noChangeShapeType="1"/>
            </p:cNvSpPr>
            <p:nvPr/>
          </p:nvSpPr>
          <p:spPr bwMode="auto">
            <a:xfrm>
              <a:off x="922338" y="3289300"/>
              <a:ext cx="611187" cy="2587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anchor="ctr"/>
            <a:lstStyle/>
            <a:p>
              <a:endParaRPr lang="en-AU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Monopoly: Analysing efficiency</a:t>
            </a:r>
            <a:endParaRPr lang="en-US" dirty="0" smtClean="0"/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1142976" y="1714488"/>
            <a:ext cx="6957416" cy="32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The monopolist will deliberately restrict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quantity and raise the price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r>
              <a:rPr lang="en-US" sz="2000" kern="0" dirty="0" smtClean="0">
                <a:solidFill>
                  <a:srgbClr val="4D4A46"/>
                </a:solidFill>
                <a:latin typeface="+mn-lt"/>
              </a:rPr>
              <a:t>Thus, compared to perfect competition: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</a:pPr>
            <a:r>
              <a:rPr lang="en-US" sz="2000" dirty="0" smtClean="0">
                <a:solidFill>
                  <a:srgbClr val="4D4A46"/>
                </a:solidFill>
                <a:latin typeface="+mn-lt"/>
              </a:rPr>
              <a:t>Equilibrium price will be higher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</a:pPr>
            <a:r>
              <a:rPr lang="en-US" sz="2000" dirty="0" smtClean="0">
                <a:solidFill>
                  <a:srgbClr val="4D4A46"/>
                </a:solidFill>
                <a:latin typeface="+mn-lt"/>
              </a:rPr>
              <a:t>Equilibrium quantity will be lower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</a:pPr>
            <a:r>
              <a:rPr lang="en-US" sz="2000" dirty="0" smtClean="0">
                <a:solidFill>
                  <a:srgbClr val="4D4A46"/>
                </a:solidFill>
                <a:latin typeface="+mn-lt"/>
              </a:rPr>
              <a:t>Consumer surplus will be smaller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</a:pPr>
            <a:r>
              <a:rPr lang="en-US" sz="2000" dirty="0" smtClean="0">
                <a:solidFill>
                  <a:srgbClr val="4D4A46"/>
                </a:solidFill>
                <a:latin typeface="+mn-lt"/>
              </a:rPr>
              <a:t>Producer surplus will be larger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</a:pPr>
            <a:r>
              <a:rPr lang="en-US" sz="2000" dirty="0" smtClean="0">
                <a:solidFill>
                  <a:srgbClr val="4D4A46"/>
                </a:solidFill>
                <a:latin typeface="+mn-lt"/>
              </a:rPr>
              <a:t>There will be DWL (lost efficiency)</a:t>
            </a:r>
            <a:endParaRPr lang="en-US" dirty="0" smtClean="0">
              <a:solidFill>
                <a:srgbClr val="4D4A46"/>
              </a:solidFill>
              <a:latin typeface="+mn-lt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512" y="764704"/>
            <a:ext cx="8826692" cy="5214834"/>
            <a:chOff x="-11775" y="353238"/>
            <a:chExt cx="9964870" cy="5526426"/>
          </a:xfrm>
        </p:grpSpPr>
        <p:sp>
          <p:nvSpPr>
            <p:cNvPr id="4" name="Line 44"/>
            <p:cNvSpPr>
              <a:spLocks noChangeShapeType="1"/>
            </p:cNvSpPr>
            <p:nvPr/>
          </p:nvSpPr>
          <p:spPr bwMode="auto">
            <a:xfrm flipV="1">
              <a:off x="6989763" y="3276600"/>
              <a:ext cx="1595437" cy="723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Line 44"/>
            <p:cNvSpPr>
              <a:spLocks noChangeShapeType="1"/>
            </p:cNvSpPr>
            <p:nvPr/>
          </p:nvSpPr>
          <p:spPr bwMode="auto">
            <a:xfrm>
              <a:off x="4562475" y="3068638"/>
              <a:ext cx="1171575" cy="215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Line 44"/>
            <p:cNvSpPr>
              <a:spLocks noChangeShapeType="1"/>
            </p:cNvSpPr>
            <p:nvPr/>
          </p:nvSpPr>
          <p:spPr bwMode="auto">
            <a:xfrm>
              <a:off x="7385910" y="1803139"/>
              <a:ext cx="989740" cy="9194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Line 44"/>
            <p:cNvSpPr>
              <a:spLocks noChangeShapeType="1"/>
            </p:cNvSpPr>
            <p:nvPr/>
          </p:nvSpPr>
          <p:spPr bwMode="auto">
            <a:xfrm flipH="1">
              <a:off x="2435225" y="1726828"/>
              <a:ext cx="398263" cy="16767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Line 45"/>
            <p:cNvSpPr>
              <a:spLocks noChangeShapeType="1"/>
            </p:cNvSpPr>
            <p:nvPr/>
          </p:nvSpPr>
          <p:spPr bwMode="auto">
            <a:xfrm flipH="1">
              <a:off x="5576888" y="3429000"/>
              <a:ext cx="20288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5576888" y="1557338"/>
              <a:ext cx="39624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6000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5576888" y="1628775"/>
              <a:ext cx="14287" cy="32654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lg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5586413" y="4891088"/>
              <a:ext cx="3962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183188" y="1427163"/>
              <a:ext cx="185737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endParaRPr lang="en-US" sz="2200" i="1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6329098" y="5389734"/>
              <a:ext cx="1904934" cy="489930"/>
            </a:xfrm>
            <a:prstGeom prst="rect">
              <a:avLst/>
            </a:prstGeom>
            <a:solidFill>
              <a:srgbClr val="D5E1FB"/>
            </a:solidFill>
            <a:ln w="9525">
              <a:solidFill>
                <a:srgbClr val="205F9F"/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en-GB" sz="2400" dirty="0" smtClean="0">
                  <a:latin typeface="Arial" charset="0"/>
                </a:rPr>
                <a:t>Monopoly</a:t>
              </a:r>
              <a:endParaRPr lang="en-GB" sz="2400" dirty="0">
                <a:latin typeface="Arial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660400" y="1752600"/>
              <a:ext cx="39624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600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660400" y="1765300"/>
              <a:ext cx="0" cy="3200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lg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12738" y="4906963"/>
              <a:ext cx="3143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1800">
                  <a:solidFill>
                    <a:srgbClr val="333333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82451" y="5389734"/>
              <a:ext cx="3208337" cy="489930"/>
            </a:xfrm>
            <a:prstGeom prst="rect">
              <a:avLst/>
            </a:prstGeom>
            <a:solidFill>
              <a:srgbClr val="D5E1FB"/>
            </a:solidFill>
            <a:ln w="9525">
              <a:solidFill>
                <a:srgbClr val="205F9F"/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en-GB" sz="2400" dirty="0" smtClean="0">
                  <a:latin typeface="Arial" charset="0"/>
                </a:rPr>
                <a:t>Perfect </a:t>
              </a:r>
              <a:r>
                <a:rPr lang="en-GB" sz="2400" dirty="0">
                  <a:latin typeface="Arial" charset="0"/>
                </a:rPr>
                <a:t>competition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832225" y="4933950"/>
              <a:ext cx="10445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1800" dirty="0" smtClean="0">
                  <a:solidFill>
                    <a:srgbClr val="333333"/>
                  </a:solidFill>
                  <a:latin typeface="Arial" charset="0"/>
                </a:rPr>
                <a:t>Quantity</a:t>
              </a:r>
              <a:endParaRPr lang="en-GB" sz="1800" dirty="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419475" y="1844675"/>
              <a:ext cx="8905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1800">
                  <a:solidFill>
                    <a:srgbClr val="333333"/>
                  </a:solidFill>
                  <a:latin typeface="Arial" charset="0"/>
                </a:rPr>
                <a:t>Supply</a:t>
              </a: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1158875" y="2190750"/>
              <a:ext cx="2559050" cy="23622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3332163" y="4575175"/>
              <a:ext cx="10572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1800">
                  <a:solidFill>
                    <a:srgbClr val="333333"/>
                  </a:solidFill>
                  <a:latin typeface="Arial" charset="0"/>
                </a:rPr>
                <a:t>Demand</a:t>
              </a: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1209675" y="2276475"/>
              <a:ext cx="2559050" cy="2362200"/>
            </a:xfrm>
            <a:prstGeom prst="line">
              <a:avLst/>
            </a:prstGeom>
            <a:noFill/>
            <a:ln w="38100">
              <a:solidFill>
                <a:srgbClr val="364395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 flipH="1">
              <a:off x="661988" y="3429000"/>
              <a:ext cx="17954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150813" y="3187700"/>
              <a:ext cx="4508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1800">
                  <a:latin typeface="Arial" charset="0"/>
                </a:rPr>
                <a:t>P</a:t>
              </a:r>
              <a:r>
                <a:rPr lang="en-GB" sz="1800" baseline="-25000">
                  <a:latin typeface="Arial" charset="0"/>
                </a:rPr>
                <a:t>C</a:t>
              </a:r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 flipH="1">
              <a:off x="7605713" y="3429000"/>
              <a:ext cx="14287" cy="1419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5576888" y="2060575"/>
              <a:ext cx="1716087" cy="2376488"/>
            </a:xfrm>
            <a:prstGeom prst="line">
              <a:avLst/>
            </a:prstGeom>
            <a:noFill/>
            <a:ln w="31750">
              <a:solidFill>
                <a:srgbClr val="00B0F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8605308" y="4149724"/>
              <a:ext cx="12461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1800" dirty="0">
                  <a:solidFill>
                    <a:srgbClr val="333333"/>
                  </a:solidFill>
                  <a:latin typeface="Arial" charset="0"/>
                </a:rPr>
                <a:t>Demand</a:t>
              </a:r>
            </a:p>
          </p:txBody>
        </p:sp>
        <p:sp>
          <p:nvSpPr>
            <p:cNvPr id="28" name="Text Box 43"/>
            <p:cNvSpPr txBox="1">
              <a:spLocks noChangeArrowheads="1"/>
            </p:cNvSpPr>
            <p:nvPr/>
          </p:nvSpPr>
          <p:spPr bwMode="auto">
            <a:xfrm>
              <a:off x="6003925" y="429549"/>
              <a:ext cx="3007850" cy="140251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 sz="1600" b="1" dirty="0">
                  <a:solidFill>
                    <a:srgbClr val="333333"/>
                  </a:solidFill>
                  <a:latin typeface="Arial" charset="0"/>
                </a:rPr>
                <a:t>1. </a:t>
              </a:r>
              <a:r>
                <a:rPr lang="en-AU" sz="1600" dirty="0">
                  <a:solidFill>
                    <a:srgbClr val="333333"/>
                  </a:solidFill>
                  <a:latin typeface="Arial" charset="0"/>
                </a:rPr>
                <a:t>If the industry becomes a monopoly, the supply curve becomes the monopolist’s marginal cost curve</a:t>
              </a:r>
              <a:r>
                <a:rPr lang="en-AU" sz="1600" dirty="0">
                  <a:solidFill>
                    <a:srgbClr val="333333"/>
                  </a:solidFill>
                </a:rPr>
                <a:t>.</a:t>
              </a:r>
              <a:endParaRPr lang="en-US" sz="1600" dirty="0">
                <a:solidFill>
                  <a:srgbClr val="333333"/>
                </a:solidFill>
              </a:endParaRPr>
            </a:p>
          </p:txBody>
        </p:sp>
        <p:sp>
          <p:nvSpPr>
            <p:cNvPr id="29" name="Line 45"/>
            <p:cNvSpPr>
              <a:spLocks noChangeShapeType="1"/>
            </p:cNvSpPr>
            <p:nvPr/>
          </p:nvSpPr>
          <p:spPr bwMode="auto">
            <a:xfrm>
              <a:off x="2443163" y="3429000"/>
              <a:ext cx="0" cy="15128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Rectangle 46"/>
            <p:cNvSpPr>
              <a:spLocks noChangeArrowheads="1"/>
            </p:cNvSpPr>
            <p:nvPr/>
          </p:nvSpPr>
          <p:spPr bwMode="auto">
            <a:xfrm>
              <a:off x="2239963" y="4962525"/>
              <a:ext cx="653305" cy="392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1800" dirty="0" smtClean="0">
                  <a:latin typeface="Arial" charset="0"/>
                </a:rPr>
                <a:t>Q</a:t>
              </a:r>
              <a:r>
                <a:rPr lang="en-GB" sz="1800" baseline="-25000" dirty="0" smtClean="0">
                  <a:latin typeface="Arial" charset="0"/>
                </a:rPr>
                <a:t>PC</a:t>
              </a:r>
              <a:endParaRPr lang="en-GB" sz="1800" baseline="-25000" dirty="0">
                <a:latin typeface="Arial" charset="0"/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-11775" y="1726829"/>
              <a:ext cx="1092200" cy="3587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latin typeface="Arial Narrow" pitchFamily="34" charset="0"/>
                </a:rPr>
                <a:t>Price</a:t>
              </a:r>
              <a:endParaRPr lang="en-AU" sz="2000" dirty="0">
                <a:latin typeface="Arial Narrow" pitchFamily="34" charset="0"/>
              </a:endParaRPr>
            </a:p>
          </p:txBody>
        </p:sp>
        <p:sp>
          <p:nvSpPr>
            <p:cNvPr id="32" name="Rectangle 17"/>
            <p:cNvSpPr>
              <a:spLocks noChangeArrowheads="1"/>
            </p:cNvSpPr>
            <p:nvPr/>
          </p:nvSpPr>
          <p:spPr bwMode="auto">
            <a:xfrm>
              <a:off x="8542338" y="4941888"/>
              <a:ext cx="10445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1800">
                  <a:solidFill>
                    <a:srgbClr val="333333"/>
                  </a:solidFill>
                  <a:latin typeface="Arial" charset="0"/>
                </a:rPr>
                <a:t>Quantity</a:t>
              </a: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5343525" y="4941888"/>
              <a:ext cx="3143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1800">
                  <a:solidFill>
                    <a:srgbClr val="333333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34" name="Rectangle 46"/>
            <p:cNvSpPr>
              <a:spLocks noChangeArrowheads="1"/>
            </p:cNvSpPr>
            <p:nvPr/>
          </p:nvSpPr>
          <p:spPr bwMode="auto">
            <a:xfrm>
              <a:off x="7370764" y="4903788"/>
              <a:ext cx="653305" cy="392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1800" dirty="0" smtClean="0">
                  <a:latin typeface="Arial" charset="0"/>
                </a:rPr>
                <a:t>Q</a:t>
              </a:r>
              <a:r>
                <a:rPr lang="en-GB" sz="1800" baseline="-25000" dirty="0" smtClean="0">
                  <a:latin typeface="Arial" charset="0"/>
                </a:rPr>
                <a:t>PC</a:t>
              </a:r>
              <a:endParaRPr lang="en-GB" sz="1800" baseline="-25000" dirty="0">
                <a:latin typeface="Arial" charset="0"/>
              </a:endParaRP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5017540" y="3186929"/>
              <a:ext cx="624350" cy="392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1800" dirty="0" smtClean="0">
                  <a:latin typeface="Arial" charset="0"/>
                </a:rPr>
                <a:t>P</a:t>
              </a:r>
              <a:r>
                <a:rPr lang="en-GB" sz="1800" baseline="-25000" dirty="0" smtClean="0">
                  <a:latin typeface="Arial" charset="0"/>
                </a:rPr>
                <a:t>PC</a:t>
              </a:r>
              <a:endParaRPr lang="en-GB" sz="1800" baseline="-25000" dirty="0">
                <a:latin typeface="Arial" charset="0"/>
              </a:endParaRPr>
            </a:p>
          </p:txBody>
        </p:sp>
        <p:sp>
          <p:nvSpPr>
            <p:cNvPr id="36" name="Text Box 43"/>
            <p:cNvSpPr txBox="1">
              <a:spLocks noChangeArrowheads="1"/>
            </p:cNvSpPr>
            <p:nvPr/>
          </p:nvSpPr>
          <p:spPr bwMode="auto">
            <a:xfrm>
              <a:off x="963744" y="353238"/>
              <a:ext cx="3576901" cy="140251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 sz="1600" dirty="0">
                  <a:solidFill>
                    <a:srgbClr val="333333"/>
                  </a:solidFill>
                  <a:latin typeface="Arial" charset="0"/>
                </a:rPr>
                <a:t>If the industry is perfectly competitive, the intersection of the demand and supply curves determines equilibrium price and quantity.</a:t>
              </a:r>
              <a:endParaRPr lang="en-US" sz="1600" dirty="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37" name="Oval 42"/>
            <p:cNvSpPr>
              <a:spLocks noChangeArrowheads="1"/>
            </p:cNvSpPr>
            <p:nvPr/>
          </p:nvSpPr>
          <p:spPr bwMode="auto">
            <a:xfrm>
              <a:off x="2378075" y="3357563"/>
              <a:ext cx="101600" cy="93662"/>
            </a:xfrm>
            <a:prstGeom prst="ellipse">
              <a:avLst/>
            </a:prstGeom>
            <a:solidFill>
              <a:srgbClr val="66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6000"/>
            </a:p>
          </p:txBody>
        </p:sp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5081588" y="2776538"/>
              <a:ext cx="46831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1800">
                  <a:latin typeface="Arial" charset="0"/>
                </a:rPr>
                <a:t>P</a:t>
              </a:r>
              <a:r>
                <a:rPr lang="en-GB" sz="1800" baseline="-25000">
                  <a:latin typeface="Arial" charset="0"/>
                </a:rPr>
                <a:t>M</a:t>
              </a:r>
            </a:p>
          </p:txBody>
        </p:sp>
        <p:sp>
          <p:nvSpPr>
            <p:cNvPr id="40" name="Rectangle 46"/>
            <p:cNvSpPr>
              <a:spLocks noChangeArrowheads="1"/>
            </p:cNvSpPr>
            <p:nvPr/>
          </p:nvSpPr>
          <p:spPr bwMode="auto">
            <a:xfrm>
              <a:off x="6746875" y="4903787"/>
              <a:ext cx="557390" cy="392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1800" dirty="0">
                  <a:latin typeface="+mj-lt"/>
                </a:rPr>
                <a:t>Q</a:t>
              </a:r>
              <a:r>
                <a:rPr lang="en-GB" sz="1800" baseline="-25000" dirty="0">
                  <a:latin typeface="+mj-lt"/>
                </a:rPr>
                <a:t>M</a:t>
              </a:r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>
              <a:off x="5576888" y="2060575"/>
              <a:ext cx="3260725" cy="2146300"/>
            </a:xfrm>
            <a:prstGeom prst="line">
              <a:avLst/>
            </a:prstGeom>
            <a:noFill/>
            <a:ln w="38100">
              <a:solidFill>
                <a:srgbClr val="364395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 flipV="1">
              <a:off x="6315075" y="2276475"/>
              <a:ext cx="2559050" cy="23622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3" name="Oval 36"/>
            <p:cNvSpPr>
              <a:spLocks noChangeArrowheads="1"/>
            </p:cNvSpPr>
            <p:nvPr/>
          </p:nvSpPr>
          <p:spPr bwMode="auto">
            <a:xfrm>
              <a:off x="7569200" y="3370263"/>
              <a:ext cx="101600" cy="93662"/>
            </a:xfrm>
            <a:prstGeom prst="ellipse">
              <a:avLst/>
            </a:prstGeom>
            <a:solidFill>
              <a:srgbClr val="FF99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6000"/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8642349" y="1951037"/>
              <a:ext cx="1101065" cy="392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1800" dirty="0" smtClean="0">
                  <a:solidFill>
                    <a:srgbClr val="333333"/>
                  </a:solidFill>
                  <a:latin typeface="Arial" charset="0"/>
                </a:rPr>
                <a:t>MC = S</a:t>
              </a:r>
              <a:endParaRPr lang="en-GB" sz="1800" dirty="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 flipH="1">
              <a:off x="6980238" y="2997200"/>
              <a:ext cx="0" cy="18716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6" name="Oval 36"/>
            <p:cNvSpPr>
              <a:spLocks noChangeArrowheads="1"/>
            </p:cNvSpPr>
            <p:nvPr/>
          </p:nvSpPr>
          <p:spPr bwMode="auto">
            <a:xfrm>
              <a:off x="6938963" y="3946525"/>
              <a:ext cx="101600" cy="93663"/>
            </a:xfrm>
            <a:prstGeom prst="ellipse">
              <a:avLst/>
            </a:prstGeom>
            <a:solidFill>
              <a:srgbClr val="FF99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6000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 flipH="1">
              <a:off x="5576888" y="2997200"/>
              <a:ext cx="1403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 flipV="1">
              <a:off x="5811838" y="3068638"/>
              <a:ext cx="0" cy="2889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 flipH="1" flipV="1">
              <a:off x="7059613" y="4797425"/>
              <a:ext cx="4683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0" name="Rectangle 34"/>
            <p:cNvSpPr>
              <a:spLocks noChangeArrowheads="1"/>
            </p:cNvSpPr>
            <p:nvPr/>
          </p:nvSpPr>
          <p:spPr bwMode="auto">
            <a:xfrm>
              <a:off x="7059613" y="4365625"/>
              <a:ext cx="6238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1800">
                  <a:solidFill>
                    <a:srgbClr val="333333"/>
                  </a:solidFill>
                  <a:latin typeface="Arial" charset="0"/>
                </a:rPr>
                <a:t>MR</a:t>
              </a:r>
            </a:p>
          </p:txBody>
        </p:sp>
        <p:sp>
          <p:nvSpPr>
            <p:cNvPr id="51" name="Text Box 43"/>
            <p:cNvSpPr txBox="1">
              <a:spLocks noChangeArrowheads="1"/>
            </p:cNvSpPr>
            <p:nvPr/>
          </p:nvSpPr>
          <p:spPr bwMode="auto">
            <a:xfrm>
              <a:off x="8524015" y="2718865"/>
              <a:ext cx="1429080" cy="1500366"/>
            </a:xfrm>
            <a:prstGeom prst="rect">
              <a:avLst/>
            </a:prstGeom>
            <a:solidFill>
              <a:srgbClr val="FFFF99">
                <a:alpha val="80000"/>
              </a:srgbClr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 sz="1600" b="1" dirty="0">
                  <a:solidFill>
                    <a:srgbClr val="333333"/>
                  </a:solidFill>
                  <a:latin typeface="Arial" charset="0"/>
                </a:rPr>
                <a:t>2.</a:t>
              </a:r>
              <a:r>
                <a:rPr lang="en-AU" sz="1400" b="1" dirty="0">
                  <a:solidFill>
                    <a:srgbClr val="333333"/>
                  </a:solidFill>
                  <a:latin typeface="Arial" charset="0"/>
                </a:rPr>
                <a:t> </a:t>
              </a:r>
              <a:r>
                <a:rPr lang="en-AU" sz="1400" dirty="0">
                  <a:solidFill>
                    <a:srgbClr val="333333"/>
                  </a:solidFill>
                  <a:latin typeface="Arial" charset="0"/>
                </a:rPr>
                <a:t>The monopolist reduces output to the level where MR = </a:t>
              </a:r>
              <a:r>
                <a:rPr lang="en-AU" sz="1400" dirty="0" smtClean="0">
                  <a:solidFill>
                    <a:srgbClr val="333333"/>
                  </a:solidFill>
                  <a:latin typeface="Arial" charset="0"/>
                </a:rPr>
                <a:t>MC…</a:t>
              </a:r>
              <a:endParaRPr lang="en-US" sz="1400" dirty="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52" name="Text Box 43"/>
            <p:cNvSpPr txBox="1">
              <a:spLocks noChangeArrowheads="1"/>
            </p:cNvSpPr>
            <p:nvPr/>
          </p:nvSpPr>
          <p:spPr bwMode="auto">
            <a:xfrm>
              <a:off x="3483834" y="2718865"/>
              <a:ext cx="1487354" cy="8806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 sz="1600" b="1" dirty="0">
                  <a:solidFill>
                    <a:srgbClr val="333333"/>
                  </a:solidFill>
                  <a:latin typeface="Arial" charset="0"/>
                </a:rPr>
                <a:t>3.</a:t>
              </a:r>
              <a:r>
                <a:rPr lang="en-AU" sz="1600" dirty="0">
                  <a:solidFill>
                    <a:srgbClr val="333333"/>
                  </a:solidFill>
                  <a:latin typeface="Arial" charset="0"/>
                </a:rPr>
                <a:t> …and charges a higher </a:t>
              </a:r>
              <a:r>
                <a:rPr lang="en-AU" sz="1600" dirty="0" smtClean="0">
                  <a:solidFill>
                    <a:srgbClr val="333333"/>
                  </a:solidFill>
                  <a:latin typeface="Arial" charset="0"/>
                </a:rPr>
                <a:t>price.</a:t>
              </a:r>
              <a:endParaRPr lang="en-US" sz="1600" dirty="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53" name="Line 6"/>
            <p:cNvSpPr>
              <a:spLocks noChangeShapeType="1"/>
            </p:cNvSpPr>
            <p:nvPr/>
          </p:nvSpPr>
          <p:spPr bwMode="auto">
            <a:xfrm flipV="1">
              <a:off x="660399" y="4953000"/>
              <a:ext cx="4168775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4499992" y="1988840"/>
            <a:ext cx="9674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Arial Narrow" pitchFamily="34" charset="0"/>
              </a:rPr>
              <a:t>Price</a:t>
            </a:r>
            <a:endParaRPr lang="en-AU" sz="20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144016" y="705396"/>
            <a:ext cx="8460431" cy="5545138"/>
            <a:chOff x="38100" y="920750"/>
            <a:chExt cx="8848536" cy="5545138"/>
          </a:xfrm>
        </p:grpSpPr>
        <p:sp>
          <p:nvSpPr>
            <p:cNvPr id="56" name="AutoShape 2"/>
            <p:cNvSpPr>
              <a:spLocks noChangeArrowheads="1"/>
            </p:cNvSpPr>
            <p:nvPr/>
          </p:nvSpPr>
          <p:spPr bwMode="auto">
            <a:xfrm flipV="1">
              <a:off x="3860800" y="3606800"/>
              <a:ext cx="781050" cy="876300"/>
            </a:xfrm>
            <a:prstGeom prst="rtTriangle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57" name="AutoShape 3"/>
            <p:cNvSpPr>
              <a:spLocks noChangeArrowheads="1"/>
            </p:cNvSpPr>
            <p:nvPr/>
          </p:nvSpPr>
          <p:spPr bwMode="auto">
            <a:xfrm>
              <a:off x="3860801" y="2953359"/>
              <a:ext cx="701675" cy="649288"/>
            </a:xfrm>
            <a:prstGeom prst="rtTriangle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>
              <a:off x="2066925" y="3009900"/>
              <a:ext cx="1793875" cy="576263"/>
            </a:xfrm>
            <a:prstGeom prst="rect">
              <a:avLst/>
            </a:prstGeom>
            <a:solidFill>
              <a:srgbClr val="FFCC99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>
              <a:off x="2066925" y="920750"/>
              <a:ext cx="0" cy="504190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>
              <a:off x="2066925" y="5949950"/>
              <a:ext cx="6240463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1" name="Text Box 9"/>
            <p:cNvSpPr txBox="1">
              <a:spLocks noChangeArrowheads="1"/>
            </p:cNvSpPr>
            <p:nvPr/>
          </p:nvSpPr>
          <p:spPr bwMode="auto">
            <a:xfrm>
              <a:off x="150536" y="1124074"/>
              <a:ext cx="1807469" cy="1277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400" dirty="0" smtClean="0">
                  <a:latin typeface="Arial Narrow" pitchFamily="34" charset="0"/>
                </a:rPr>
                <a:t>Price</a:t>
              </a:r>
            </a:p>
            <a:p>
              <a:pPr algn="ctr">
                <a:spcBef>
                  <a:spcPts val="600"/>
                </a:spcBef>
              </a:pPr>
              <a:r>
                <a:rPr lang="en-US" sz="2400" dirty="0" smtClean="0">
                  <a:latin typeface="Arial Narrow" pitchFamily="34" charset="0"/>
                </a:rPr>
                <a:t>(and cost, and revenue)</a:t>
              </a:r>
              <a:endParaRPr lang="en-AU" sz="2400" dirty="0">
                <a:latin typeface="Arial Narrow" pitchFamily="34" charset="0"/>
              </a:endParaRPr>
            </a:p>
          </p:txBody>
        </p:sp>
        <p:sp>
          <p:nvSpPr>
            <p:cNvPr id="62" name="Text Box 10"/>
            <p:cNvSpPr txBox="1">
              <a:spLocks noChangeArrowheads="1"/>
            </p:cNvSpPr>
            <p:nvPr/>
          </p:nvSpPr>
          <p:spPr bwMode="auto">
            <a:xfrm>
              <a:off x="6702611" y="5991225"/>
              <a:ext cx="1581151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Arial Narrow" pitchFamily="34" charset="0"/>
                </a:rPr>
                <a:t>Quantity</a:t>
              </a:r>
              <a:endParaRPr lang="en-AU" sz="2400" dirty="0">
                <a:latin typeface="Arial Narrow" pitchFamily="34" charset="0"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2066925" y="1341438"/>
              <a:ext cx="4621213" cy="4103687"/>
            </a:xfrm>
            <a:prstGeom prst="line">
              <a:avLst/>
            </a:prstGeom>
            <a:noFill/>
            <a:ln w="34925">
              <a:solidFill>
                <a:srgbClr val="364395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4" name="Text Box 12"/>
            <p:cNvSpPr txBox="1">
              <a:spLocks noChangeArrowheads="1"/>
            </p:cNvSpPr>
            <p:nvPr/>
          </p:nvSpPr>
          <p:spPr bwMode="auto">
            <a:xfrm>
              <a:off x="6696075" y="5289550"/>
              <a:ext cx="1377950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Demand</a:t>
              </a:r>
              <a:endParaRPr lang="en-AU" sz="2400" baseline="-25000">
                <a:latin typeface="Arial Narrow" pitchFamily="34" charset="0"/>
              </a:endParaRPr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2095500" y="1387475"/>
              <a:ext cx="2417763" cy="4248150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6" name="Text Box 14"/>
            <p:cNvSpPr txBox="1">
              <a:spLocks noChangeArrowheads="1"/>
            </p:cNvSpPr>
            <p:nvPr/>
          </p:nvSpPr>
          <p:spPr bwMode="auto">
            <a:xfrm>
              <a:off x="3976689" y="5495925"/>
              <a:ext cx="879476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 dirty="0">
                  <a:latin typeface="Arial Narrow" pitchFamily="34" charset="0"/>
                </a:rPr>
                <a:t>MR</a:t>
              </a:r>
            </a:p>
          </p:txBody>
        </p:sp>
        <p:sp>
          <p:nvSpPr>
            <p:cNvPr id="67" name="Text Box 15"/>
            <p:cNvSpPr txBox="1">
              <a:spLocks noChangeArrowheads="1"/>
            </p:cNvSpPr>
            <p:nvPr/>
          </p:nvSpPr>
          <p:spPr bwMode="auto">
            <a:xfrm>
              <a:off x="1778000" y="5945188"/>
              <a:ext cx="390525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0</a:t>
              </a:r>
              <a:endParaRPr lang="en-AU" sz="2000"/>
            </a:p>
          </p:txBody>
        </p:sp>
        <p:sp>
          <p:nvSpPr>
            <p:cNvPr id="68" name="Text Box 16"/>
            <p:cNvSpPr txBox="1">
              <a:spLocks noChangeArrowheads="1"/>
            </p:cNvSpPr>
            <p:nvPr/>
          </p:nvSpPr>
          <p:spPr bwMode="auto">
            <a:xfrm>
              <a:off x="6100122" y="1340098"/>
              <a:ext cx="109003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 dirty="0" smtClean="0">
                  <a:solidFill>
                    <a:srgbClr val="080808"/>
                  </a:solidFill>
                  <a:latin typeface="Arial Narrow" pitchFamily="34" charset="0"/>
                </a:rPr>
                <a:t>MC = S</a:t>
              </a:r>
              <a:endParaRPr lang="en-AU" sz="2400" dirty="0">
                <a:solidFill>
                  <a:srgbClr val="080808"/>
                </a:solidFill>
                <a:latin typeface="Arial Narrow" pitchFamily="34" charset="0"/>
              </a:endParaRPr>
            </a:p>
          </p:txBody>
        </p:sp>
        <p:sp>
          <p:nvSpPr>
            <p:cNvPr id="69" name="Text Box 17"/>
            <p:cNvSpPr txBox="1">
              <a:spLocks noChangeArrowheads="1"/>
            </p:cNvSpPr>
            <p:nvPr/>
          </p:nvSpPr>
          <p:spPr bwMode="auto">
            <a:xfrm>
              <a:off x="1568450" y="2687638"/>
              <a:ext cx="644525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P</a:t>
              </a:r>
              <a:r>
                <a:rPr lang="en-AU" sz="2400" baseline="-25000">
                  <a:latin typeface="Arial Narrow" pitchFamily="34" charset="0"/>
                </a:rPr>
                <a:t>M</a:t>
              </a:r>
            </a:p>
          </p:txBody>
        </p:sp>
        <p:sp>
          <p:nvSpPr>
            <p:cNvPr id="70" name="Text Box 18"/>
            <p:cNvSpPr txBox="1">
              <a:spLocks noChangeArrowheads="1"/>
            </p:cNvSpPr>
            <p:nvPr/>
          </p:nvSpPr>
          <p:spPr bwMode="auto">
            <a:xfrm>
              <a:off x="1502206" y="3268663"/>
              <a:ext cx="65246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 dirty="0" smtClean="0">
                  <a:latin typeface="Arial Narrow" pitchFamily="34" charset="0"/>
                </a:rPr>
                <a:t>P</a:t>
              </a:r>
              <a:r>
                <a:rPr lang="en-AU" sz="2400" baseline="-25000" dirty="0" smtClean="0">
                  <a:latin typeface="Arial Narrow" pitchFamily="34" charset="0"/>
                </a:rPr>
                <a:t>PC</a:t>
              </a:r>
              <a:endParaRPr lang="en-AU" sz="2400" baseline="-25000" dirty="0">
                <a:latin typeface="Arial Narrow" pitchFamily="34" charset="0"/>
              </a:endParaRPr>
            </a:p>
          </p:txBody>
        </p:sp>
        <p:sp>
          <p:nvSpPr>
            <p:cNvPr id="71" name="Line 19"/>
            <p:cNvSpPr>
              <a:spLocks noChangeShapeType="1"/>
            </p:cNvSpPr>
            <p:nvPr/>
          </p:nvSpPr>
          <p:spPr bwMode="auto">
            <a:xfrm flipV="1">
              <a:off x="4654550" y="3606800"/>
              <a:ext cx="0" cy="23431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72" name="Line 20"/>
            <p:cNvSpPr>
              <a:spLocks noChangeShapeType="1"/>
            </p:cNvSpPr>
            <p:nvPr/>
          </p:nvSpPr>
          <p:spPr bwMode="auto">
            <a:xfrm flipH="1" flipV="1">
              <a:off x="2066925" y="3573463"/>
              <a:ext cx="2500313" cy="285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4443413" y="5983288"/>
              <a:ext cx="74930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 dirty="0" smtClean="0">
                  <a:latin typeface="Arial Narrow" pitchFamily="34" charset="0"/>
                </a:rPr>
                <a:t>Q</a:t>
              </a:r>
              <a:r>
                <a:rPr lang="en-AU" sz="2400" baseline="-25000" dirty="0" smtClean="0">
                  <a:latin typeface="Arial Narrow" pitchFamily="34" charset="0"/>
                </a:rPr>
                <a:t>PC</a:t>
              </a:r>
              <a:endParaRPr lang="en-AU" sz="2400" baseline="-25000" dirty="0">
                <a:latin typeface="Arial Narrow" pitchFamily="34" charset="0"/>
              </a:endParaRPr>
            </a:p>
          </p:txBody>
        </p:sp>
        <p:sp>
          <p:nvSpPr>
            <p:cNvPr id="74" name="Text Box 22"/>
            <p:cNvSpPr txBox="1">
              <a:spLocks noChangeArrowheads="1"/>
            </p:cNvSpPr>
            <p:nvPr/>
          </p:nvSpPr>
          <p:spPr bwMode="auto">
            <a:xfrm>
              <a:off x="1304925" y="4152900"/>
              <a:ext cx="857250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MC</a:t>
              </a:r>
              <a:r>
                <a:rPr lang="en-AU" sz="2400" baseline="-25000">
                  <a:latin typeface="Arial Narrow" pitchFamily="34" charset="0"/>
                </a:rPr>
                <a:t>M</a:t>
              </a:r>
            </a:p>
          </p:txBody>
        </p:sp>
        <p:sp>
          <p:nvSpPr>
            <p:cNvPr id="75" name="Line 23"/>
            <p:cNvSpPr>
              <a:spLocks noChangeShapeType="1"/>
            </p:cNvSpPr>
            <p:nvPr/>
          </p:nvSpPr>
          <p:spPr bwMode="auto">
            <a:xfrm flipH="1" flipV="1">
              <a:off x="2066925" y="4462463"/>
              <a:ext cx="1793875" cy="79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76" name="Text Box 24"/>
            <p:cNvSpPr txBox="1">
              <a:spLocks noChangeArrowheads="1"/>
            </p:cNvSpPr>
            <p:nvPr/>
          </p:nvSpPr>
          <p:spPr bwMode="auto">
            <a:xfrm>
              <a:off x="3338513" y="1319213"/>
              <a:ext cx="2109787" cy="1016000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000" dirty="0">
                  <a:latin typeface="Arial Narrow" pitchFamily="34" charset="0"/>
                </a:rPr>
                <a:t>Transfer of consumer surplus to monopoly</a:t>
              </a:r>
            </a:p>
          </p:txBody>
        </p:sp>
        <p:sp>
          <p:nvSpPr>
            <p:cNvPr id="77" name="Text Box 25"/>
            <p:cNvSpPr txBox="1">
              <a:spLocks noChangeArrowheads="1"/>
            </p:cNvSpPr>
            <p:nvPr/>
          </p:nvSpPr>
          <p:spPr bwMode="auto">
            <a:xfrm>
              <a:off x="3897313" y="3200400"/>
              <a:ext cx="390525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solidFill>
                    <a:srgbClr val="080808"/>
                  </a:solidFill>
                  <a:latin typeface="Arial Narrow" pitchFamily="34" charset="0"/>
                </a:rPr>
                <a:t>B</a:t>
              </a:r>
            </a:p>
          </p:txBody>
        </p:sp>
        <p:sp>
          <p:nvSpPr>
            <p:cNvPr id="78" name="Text Box 26"/>
            <p:cNvSpPr txBox="1">
              <a:spLocks noChangeArrowheads="1"/>
            </p:cNvSpPr>
            <p:nvPr/>
          </p:nvSpPr>
          <p:spPr bwMode="auto">
            <a:xfrm>
              <a:off x="2603500" y="3081338"/>
              <a:ext cx="390525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solidFill>
                    <a:srgbClr val="080808"/>
                  </a:solidFill>
                  <a:latin typeface="Arial Narrow" pitchFamily="34" charset="0"/>
                </a:rPr>
                <a:t>A</a:t>
              </a:r>
            </a:p>
          </p:txBody>
        </p:sp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3590925" y="6003925"/>
              <a:ext cx="757238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Q</a:t>
              </a:r>
              <a:r>
                <a:rPr lang="en-AU" sz="2400" baseline="-25000">
                  <a:latin typeface="Arial Narrow" pitchFamily="34" charset="0"/>
                </a:rPr>
                <a:t>M</a:t>
              </a: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3860800" y="2997200"/>
              <a:ext cx="0" cy="2952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81" name="Line 20"/>
            <p:cNvSpPr>
              <a:spLocks noChangeShapeType="1"/>
            </p:cNvSpPr>
            <p:nvPr/>
          </p:nvSpPr>
          <p:spPr bwMode="auto">
            <a:xfrm flipV="1">
              <a:off x="2814638" y="1844675"/>
              <a:ext cx="3511550" cy="374332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2" name="Oval 29"/>
            <p:cNvSpPr>
              <a:spLocks noChangeArrowheads="1"/>
            </p:cNvSpPr>
            <p:nvPr/>
          </p:nvSpPr>
          <p:spPr bwMode="auto">
            <a:xfrm>
              <a:off x="3792538" y="4424363"/>
              <a:ext cx="136525" cy="127000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6000"/>
            </a:p>
          </p:txBody>
        </p:sp>
        <p:sp>
          <p:nvSpPr>
            <p:cNvPr id="83" name="Oval 29"/>
            <p:cNvSpPr>
              <a:spLocks noChangeArrowheads="1"/>
            </p:cNvSpPr>
            <p:nvPr/>
          </p:nvSpPr>
          <p:spPr bwMode="auto">
            <a:xfrm>
              <a:off x="4589463" y="3548063"/>
              <a:ext cx="138112" cy="127000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6000"/>
            </a:p>
          </p:txBody>
        </p:sp>
        <p:sp>
          <p:nvSpPr>
            <p:cNvPr id="84" name="Line 32"/>
            <p:cNvSpPr>
              <a:spLocks noChangeShapeType="1"/>
            </p:cNvSpPr>
            <p:nvPr/>
          </p:nvSpPr>
          <p:spPr bwMode="auto">
            <a:xfrm flipH="1" flipV="1">
              <a:off x="2066925" y="2989263"/>
              <a:ext cx="1793875" cy="79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85" name="Oval 29"/>
            <p:cNvSpPr>
              <a:spLocks noChangeArrowheads="1"/>
            </p:cNvSpPr>
            <p:nvPr/>
          </p:nvSpPr>
          <p:spPr bwMode="auto">
            <a:xfrm>
              <a:off x="3797300" y="2898775"/>
              <a:ext cx="138113" cy="127000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6000"/>
            </a:p>
          </p:txBody>
        </p:sp>
        <p:sp>
          <p:nvSpPr>
            <p:cNvPr id="86" name="Line 34"/>
            <p:cNvSpPr>
              <a:spLocks noChangeShapeType="1"/>
            </p:cNvSpPr>
            <p:nvPr/>
          </p:nvSpPr>
          <p:spPr bwMode="auto">
            <a:xfrm flipH="1">
              <a:off x="2925763" y="2349500"/>
              <a:ext cx="1012825" cy="10080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87" name="Text Box 35"/>
            <p:cNvSpPr txBox="1">
              <a:spLocks noChangeArrowheads="1"/>
            </p:cNvSpPr>
            <p:nvPr/>
          </p:nvSpPr>
          <p:spPr bwMode="auto">
            <a:xfrm>
              <a:off x="3883025" y="3679825"/>
              <a:ext cx="390525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 dirty="0">
                  <a:solidFill>
                    <a:srgbClr val="080808"/>
                  </a:solidFill>
                  <a:latin typeface="Arial Narrow" pitchFamily="34" charset="0"/>
                </a:rPr>
                <a:t>C</a:t>
              </a:r>
            </a:p>
          </p:txBody>
        </p:sp>
        <p:sp>
          <p:nvSpPr>
            <p:cNvPr id="88" name="Text Box 36"/>
            <p:cNvSpPr txBox="1">
              <a:spLocks noChangeArrowheads="1"/>
            </p:cNvSpPr>
            <p:nvPr/>
          </p:nvSpPr>
          <p:spPr bwMode="auto">
            <a:xfrm>
              <a:off x="5734050" y="2924175"/>
              <a:ext cx="3152586" cy="830997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dirty="0">
                  <a:latin typeface="Arial Narrow" pitchFamily="34" charset="0"/>
                </a:rPr>
                <a:t>Deadweight </a:t>
              </a:r>
              <a:r>
                <a:rPr lang="en-AU" dirty="0" smtClean="0">
                  <a:latin typeface="Arial Narrow" pitchFamily="34" charset="0"/>
                </a:rPr>
                <a:t>loss (‘DWL’) </a:t>
              </a:r>
              <a:r>
                <a:rPr lang="en-AU" dirty="0">
                  <a:latin typeface="Arial Narrow" pitchFamily="34" charset="0"/>
                </a:rPr>
                <a:t>from a monopoly (B + C)</a:t>
              </a:r>
            </a:p>
          </p:txBody>
        </p:sp>
        <p:sp>
          <p:nvSpPr>
            <p:cNvPr id="89" name="Line 37"/>
            <p:cNvSpPr>
              <a:spLocks noChangeShapeType="1"/>
            </p:cNvSpPr>
            <p:nvPr/>
          </p:nvSpPr>
          <p:spPr bwMode="auto">
            <a:xfrm flipH="1">
              <a:off x="4251325" y="3357563"/>
              <a:ext cx="1481138" cy="142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90" name="Text Box 38"/>
            <p:cNvSpPr txBox="1">
              <a:spLocks noChangeArrowheads="1"/>
            </p:cNvSpPr>
            <p:nvPr/>
          </p:nvSpPr>
          <p:spPr bwMode="auto">
            <a:xfrm>
              <a:off x="38100" y="4800600"/>
              <a:ext cx="1716088" cy="13239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000" dirty="0">
                  <a:latin typeface="Arial Narrow" pitchFamily="34" charset="0"/>
                </a:rPr>
                <a:t>Marginal cost of the last unit produced by the monopoly</a:t>
              </a:r>
            </a:p>
          </p:txBody>
        </p:sp>
        <p:sp>
          <p:nvSpPr>
            <p:cNvPr id="91" name="Line 39"/>
            <p:cNvSpPr>
              <a:spLocks noChangeShapeType="1"/>
            </p:cNvSpPr>
            <p:nvPr/>
          </p:nvSpPr>
          <p:spPr bwMode="auto">
            <a:xfrm flipH="1">
              <a:off x="974725" y="4581525"/>
              <a:ext cx="388938" cy="215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</p:grpSp>
      <p:sp>
        <p:nvSpPr>
          <p:cNvPr id="92" name="Text Box 35"/>
          <p:cNvSpPr txBox="1">
            <a:spLocks noChangeArrowheads="1"/>
          </p:cNvSpPr>
          <p:nvPr/>
        </p:nvSpPr>
        <p:spPr bwMode="auto">
          <a:xfrm>
            <a:off x="2608328" y="3524376"/>
            <a:ext cx="373396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 dirty="0" smtClean="0">
                <a:solidFill>
                  <a:srgbClr val="080808"/>
                </a:solidFill>
                <a:latin typeface="Arial Narrow" pitchFamily="34" charset="0"/>
              </a:rPr>
              <a:t>D</a:t>
            </a:r>
            <a:endParaRPr lang="en-AU" sz="2400" dirty="0">
              <a:solidFill>
                <a:srgbClr val="080808"/>
              </a:solidFill>
              <a:latin typeface="Arial Narrow" pitchFamily="34" charset="0"/>
            </a:endParaRPr>
          </a:p>
        </p:txBody>
      </p:sp>
      <p:sp>
        <p:nvSpPr>
          <p:cNvPr id="93" name="Text Box 35"/>
          <p:cNvSpPr txBox="1">
            <a:spLocks noChangeArrowheads="1"/>
          </p:cNvSpPr>
          <p:nvPr/>
        </p:nvSpPr>
        <p:spPr bwMode="auto">
          <a:xfrm>
            <a:off x="2604700" y="4384560"/>
            <a:ext cx="373396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 dirty="0" smtClean="0">
                <a:solidFill>
                  <a:srgbClr val="080808"/>
                </a:solidFill>
                <a:latin typeface="Arial Narrow" pitchFamily="34" charset="0"/>
              </a:rPr>
              <a:t>E</a:t>
            </a:r>
            <a:endParaRPr lang="en-AU" sz="2400" dirty="0">
              <a:solidFill>
                <a:srgbClr val="080808"/>
              </a:solidFill>
              <a:latin typeface="Arial Narrow" pitchFamily="34" charset="0"/>
            </a:endParaRPr>
          </a:p>
        </p:txBody>
      </p:sp>
      <p:sp>
        <p:nvSpPr>
          <p:cNvPr id="94" name="Text Box 35"/>
          <p:cNvSpPr txBox="1">
            <a:spLocks noChangeArrowheads="1"/>
          </p:cNvSpPr>
          <p:nvPr/>
        </p:nvSpPr>
        <p:spPr bwMode="auto">
          <a:xfrm>
            <a:off x="2594972" y="1992021"/>
            <a:ext cx="373396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 dirty="0" smtClean="0">
                <a:solidFill>
                  <a:srgbClr val="080808"/>
                </a:solidFill>
                <a:latin typeface="Arial Narrow" pitchFamily="34" charset="0"/>
              </a:rPr>
              <a:t>F</a:t>
            </a:r>
            <a:endParaRPr lang="en-AU" sz="2400" dirty="0">
              <a:solidFill>
                <a:srgbClr val="08080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Regulating monopolies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28800"/>
            <a:ext cx="7389464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sz="2000" u="sng" dirty="0" smtClean="0"/>
              <a:t>For ‘ordinary’ monopolies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b="1" dirty="0" smtClean="0"/>
              <a:t>Competition policy</a:t>
            </a:r>
            <a:r>
              <a:rPr lang="en-US" sz="2000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To break up monopolies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To combat collusion (and dismantle cartels)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To manage / prevent mergers</a:t>
            </a:r>
          </a:p>
          <a:p>
            <a:pPr>
              <a:lnSpc>
                <a:spcPct val="150000"/>
              </a:lnSpc>
              <a:buNone/>
            </a:pPr>
            <a:r>
              <a:rPr lang="en-US" sz="2000" u="sng" dirty="0" smtClean="0"/>
              <a:t>For natural monopolies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Price regulation, such that ATC = Demand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OR a two-part tariff [you will not be tested on this!]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en-US" sz="2000" u="sng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rc 18"/>
          <p:cNvSpPr>
            <a:spLocks/>
          </p:cNvSpPr>
          <p:nvPr/>
        </p:nvSpPr>
        <p:spPr bwMode="auto">
          <a:xfrm flipV="1">
            <a:off x="5575920" y="3983856"/>
            <a:ext cx="749359" cy="4480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17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>
            <a:off x="4719192" y="4286746"/>
            <a:ext cx="864096" cy="144016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endParaRPr lang="en-AU"/>
          </a:p>
        </p:txBody>
      </p:sp>
      <p:grpSp>
        <p:nvGrpSpPr>
          <p:cNvPr id="2" name="Group 5"/>
          <p:cNvGrpSpPr/>
          <p:nvPr/>
        </p:nvGrpSpPr>
        <p:grpSpPr>
          <a:xfrm>
            <a:off x="395536" y="1124744"/>
            <a:ext cx="7632847" cy="4885313"/>
            <a:chOff x="781392" y="920750"/>
            <a:chExt cx="8899717" cy="5524500"/>
          </a:xfrm>
        </p:grpSpPr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H="1">
              <a:off x="6574602" y="5073650"/>
              <a:ext cx="1427314" cy="1628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7" name="Line 2"/>
            <p:cNvSpPr>
              <a:spLocks noChangeShapeType="1"/>
            </p:cNvSpPr>
            <p:nvPr/>
          </p:nvSpPr>
          <p:spPr bwMode="auto">
            <a:xfrm flipH="1">
              <a:off x="5811838" y="3284538"/>
              <a:ext cx="233362" cy="1152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8" name="Line 3"/>
            <p:cNvSpPr>
              <a:spLocks noChangeShapeType="1"/>
            </p:cNvSpPr>
            <p:nvPr/>
          </p:nvSpPr>
          <p:spPr bwMode="auto">
            <a:xfrm flipH="1">
              <a:off x="4171950" y="1989138"/>
              <a:ext cx="858838" cy="7191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2066925" y="4640263"/>
              <a:ext cx="4446588" cy="576262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066925" y="2684463"/>
              <a:ext cx="2105025" cy="1379537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066925" y="920750"/>
              <a:ext cx="0" cy="504190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066925" y="5949950"/>
              <a:ext cx="7331075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781392" y="1070908"/>
              <a:ext cx="1951038" cy="5220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Arial Narrow" pitchFamily="34" charset="0"/>
                </a:rPr>
                <a:t>Price</a:t>
              </a:r>
              <a:endParaRPr lang="en-AU" sz="2400" dirty="0">
                <a:latin typeface="Arial Narrow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044396" y="5956674"/>
              <a:ext cx="1636713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Arial Narrow" pitchFamily="34" charset="0"/>
                </a:rPr>
                <a:t>Quantity</a:t>
              </a:r>
              <a:endParaRPr lang="en-AU" sz="2400" dirty="0">
                <a:latin typeface="Arial Narrow" pitchFamily="34" charset="0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925763" y="1268413"/>
              <a:ext cx="4022725" cy="4471987"/>
            </a:xfrm>
            <a:prstGeom prst="line">
              <a:avLst/>
            </a:prstGeom>
            <a:noFill/>
            <a:ln w="34925">
              <a:solidFill>
                <a:srgbClr val="205F9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535238" y="1557338"/>
              <a:ext cx="1870075" cy="4176712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4351338" y="5495925"/>
              <a:ext cx="1092200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MR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778000" y="5902325"/>
              <a:ext cx="390525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0</a:t>
              </a:r>
              <a:endParaRPr lang="en-AU" sz="2000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7582120" y="2142191"/>
              <a:ext cx="1763152" cy="5220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 dirty="0" smtClean="0">
                  <a:solidFill>
                    <a:srgbClr val="080808"/>
                  </a:solidFill>
                  <a:latin typeface="Arial Narrow" pitchFamily="34" charset="0"/>
                </a:rPr>
                <a:t>MC = S</a:t>
              </a:r>
              <a:endParaRPr lang="en-AU" sz="2400" dirty="0">
                <a:solidFill>
                  <a:srgbClr val="080808"/>
                </a:solidFill>
                <a:latin typeface="Arial Narrow" pitchFamily="34" charset="0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527175" y="2370138"/>
              <a:ext cx="598488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P</a:t>
              </a:r>
              <a:r>
                <a:rPr lang="en-AU" sz="2400" baseline="-25000">
                  <a:latin typeface="Arial Narrow" pitchFamily="34" charset="0"/>
                </a:rPr>
                <a:t>M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581150" y="4140501"/>
              <a:ext cx="1090613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 dirty="0">
                  <a:latin typeface="Arial Narrow" pitchFamily="34" charset="0"/>
                </a:rPr>
                <a:t>P</a:t>
              </a:r>
              <a:r>
                <a:rPr lang="en-AU" sz="2400" baseline="-25000" dirty="0">
                  <a:latin typeface="Arial Narrow" pitchFamily="34" charset="0"/>
                </a:rPr>
                <a:t>R</a:t>
              </a: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5811838" y="4581525"/>
              <a:ext cx="0" cy="13684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 flipV="1">
              <a:off x="2066925" y="4483100"/>
              <a:ext cx="3748088" cy="285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5586413" y="5957888"/>
              <a:ext cx="849312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Q</a:t>
              </a:r>
              <a:r>
                <a:rPr lang="en-AU" sz="2400" baseline="-25000">
                  <a:latin typeface="Arial Narrow" pitchFamily="34" charset="0"/>
                </a:rPr>
                <a:t>R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1593850" y="4929188"/>
              <a:ext cx="1092200" cy="5220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 dirty="0" smtClean="0">
                  <a:latin typeface="Arial Narrow" pitchFamily="34" charset="0"/>
                </a:rPr>
                <a:t>P</a:t>
              </a:r>
              <a:r>
                <a:rPr lang="en-AU" baseline="-25000" dirty="0" smtClean="0">
                  <a:latin typeface="Arial Narrow" pitchFamily="34" charset="0"/>
                </a:rPr>
                <a:t>C</a:t>
              </a:r>
              <a:endParaRPr lang="en-AU" sz="2400" baseline="-25000" dirty="0">
                <a:latin typeface="Arial Narrow" pitchFamily="34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 flipV="1">
              <a:off x="2066925" y="5229225"/>
              <a:ext cx="43688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4176712" y="1603375"/>
              <a:ext cx="1894134" cy="80050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2000" dirty="0">
                  <a:latin typeface="Arial Narrow" pitchFamily="34" charset="0"/>
                </a:rPr>
                <a:t>Monopoly </a:t>
              </a:r>
              <a:r>
                <a:rPr lang="en-AU" sz="2000" dirty="0" smtClean="0">
                  <a:latin typeface="Arial Narrow" pitchFamily="34" charset="0"/>
                </a:rPr>
                <a:t>price (unregulated)</a:t>
              </a:r>
              <a:endParaRPr lang="en-AU" sz="2000" dirty="0">
                <a:latin typeface="Arial Narrow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4200525" y="2708275"/>
              <a:ext cx="0" cy="32416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 flipV="1">
              <a:off x="2066925" y="2670175"/>
              <a:ext cx="2027238" cy="79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4122738" y="2632075"/>
              <a:ext cx="138112" cy="127000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6000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5103813" y="2549338"/>
              <a:ext cx="1643062" cy="80050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2000" dirty="0">
                  <a:latin typeface="Arial Narrow" pitchFamily="34" charset="0"/>
                </a:rPr>
                <a:t>Regulated price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7666080" y="4910791"/>
              <a:ext cx="1685584" cy="452460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000" dirty="0">
                  <a:latin typeface="Arial Narrow" pitchFamily="34" charset="0"/>
                </a:rPr>
                <a:t>Efficient price</a:t>
              </a:r>
            </a:p>
          </p:txBody>
        </p:sp>
        <p:sp>
          <p:nvSpPr>
            <p:cNvPr id="34" name="Arc 32"/>
            <p:cNvSpPr>
              <a:spLocks/>
            </p:cNvSpPr>
            <p:nvPr/>
          </p:nvSpPr>
          <p:spPr bwMode="auto">
            <a:xfrm rot="10301261">
              <a:off x="2678113" y="1649413"/>
              <a:ext cx="3978275" cy="2979737"/>
            </a:xfrm>
            <a:custGeom>
              <a:avLst/>
              <a:gdLst>
                <a:gd name="T0" fmla="*/ 2147483647 w 21600"/>
                <a:gd name="T1" fmla="*/ 0 h 20782"/>
                <a:gd name="T2" fmla="*/ 2147483647 w 21600"/>
                <a:gd name="T3" fmla="*/ 2147483647 h 20782"/>
                <a:gd name="T4" fmla="*/ 0 w 21600"/>
                <a:gd name="T5" fmla="*/ 2147483647 h 2078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782"/>
                <a:gd name="T11" fmla="*/ 21600 w 21600"/>
                <a:gd name="T12" fmla="*/ 20782 h 207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782" fill="none" extrusionOk="0">
                  <a:moveTo>
                    <a:pt x="5886" y="-1"/>
                  </a:moveTo>
                  <a:cubicBezTo>
                    <a:pt x="15182" y="2632"/>
                    <a:pt x="21600" y="11119"/>
                    <a:pt x="21600" y="20782"/>
                  </a:cubicBezTo>
                </a:path>
                <a:path w="21600" h="20782" stroke="0" extrusionOk="0">
                  <a:moveTo>
                    <a:pt x="5886" y="-1"/>
                  </a:moveTo>
                  <a:cubicBezTo>
                    <a:pt x="15182" y="2632"/>
                    <a:pt x="21600" y="11119"/>
                    <a:pt x="21600" y="20782"/>
                  </a:cubicBezTo>
                  <a:lnTo>
                    <a:pt x="0" y="20782"/>
                  </a:lnTo>
                  <a:lnTo>
                    <a:pt x="5886" y="-1"/>
                  </a:lnTo>
                  <a:close/>
                </a:path>
              </a:pathLst>
            </a:custGeom>
            <a:noFill/>
            <a:ln w="317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7427408" y="3706390"/>
              <a:ext cx="1246187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 dirty="0">
                  <a:solidFill>
                    <a:srgbClr val="080808"/>
                  </a:solidFill>
                  <a:latin typeface="Arial Narrow" pitchFamily="34" charset="0"/>
                </a:rPr>
                <a:t>ATC</a:t>
              </a:r>
            </a:p>
          </p:txBody>
        </p:sp>
        <p:sp>
          <p:nvSpPr>
            <p:cNvPr id="37" name="Arc 35"/>
            <p:cNvSpPr>
              <a:spLocks/>
            </p:cNvSpPr>
            <p:nvPr/>
          </p:nvSpPr>
          <p:spPr bwMode="auto">
            <a:xfrm rot="10262737">
              <a:off x="2616200" y="3155950"/>
              <a:ext cx="3900488" cy="2538413"/>
            </a:xfrm>
            <a:custGeom>
              <a:avLst/>
              <a:gdLst>
                <a:gd name="T0" fmla="*/ 2147483647 w 21600"/>
                <a:gd name="T1" fmla="*/ 0 h 21153"/>
                <a:gd name="T2" fmla="*/ 2147483647 w 21600"/>
                <a:gd name="T3" fmla="*/ 2147483647 h 21153"/>
                <a:gd name="T4" fmla="*/ 0 w 21600"/>
                <a:gd name="T5" fmla="*/ 2147483647 h 2115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53"/>
                <a:gd name="T11" fmla="*/ 21600 w 21600"/>
                <a:gd name="T12" fmla="*/ 21153 h 211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53" fill="none" extrusionOk="0">
                  <a:moveTo>
                    <a:pt x="4371" y="0"/>
                  </a:moveTo>
                  <a:cubicBezTo>
                    <a:pt x="14404" y="2073"/>
                    <a:pt x="21600" y="10908"/>
                    <a:pt x="21600" y="21153"/>
                  </a:cubicBezTo>
                </a:path>
                <a:path w="21600" h="21153" stroke="0" extrusionOk="0">
                  <a:moveTo>
                    <a:pt x="4371" y="0"/>
                  </a:moveTo>
                  <a:cubicBezTo>
                    <a:pt x="14404" y="2073"/>
                    <a:pt x="21600" y="10908"/>
                    <a:pt x="21600" y="21153"/>
                  </a:cubicBezTo>
                  <a:lnTo>
                    <a:pt x="0" y="21153"/>
                  </a:lnTo>
                  <a:lnTo>
                    <a:pt x="4371" y="0"/>
                  </a:lnTo>
                  <a:close/>
                </a:path>
              </a:pathLst>
            </a:custGeom>
            <a:noFill/>
            <a:ln w="317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8" name="Arc 36"/>
            <p:cNvSpPr>
              <a:spLocks/>
            </p:cNvSpPr>
            <p:nvPr/>
          </p:nvSpPr>
          <p:spPr bwMode="auto">
            <a:xfrm flipV="1">
              <a:off x="5888038" y="4916488"/>
              <a:ext cx="679450" cy="576262"/>
            </a:xfrm>
            <a:custGeom>
              <a:avLst/>
              <a:gdLst>
                <a:gd name="T0" fmla="*/ 0 w 20920"/>
                <a:gd name="T1" fmla="*/ 0 h 21600"/>
                <a:gd name="T2" fmla="*/ 2147483647 w 20920"/>
                <a:gd name="T3" fmla="*/ 2147483647 h 21600"/>
                <a:gd name="T4" fmla="*/ 0 w 2092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0920"/>
                <a:gd name="T10" fmla="*/ 0 h 21600"/>
                <a:gd name="T11" fmla="*/ 20920 w 2092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20" h="21600" fill="none" extrusionOk="0">
                  <a:moveTo>
                    <a:pt x="-1" y="0"/>
                  </a:moveTo>
                  <a:cubicBezTo>
                    <a:pt x="9858" y="0"/>
                    <a:pt x="18465" y="6674"/>
                    <a:pt x="20920" y="16222"/>
                  </a:cubicBezTo>
                </a:path>
                <a:path w="20920" h="21600" stroke="0" extrusionOk="0">
                  <a:moveTo>
                    <a:pt x="-1" y="0"/>
                  </a:moveTo>
                  <a:cubicBezTo>
                    <a:pt x="9858" y="0"/>
                    <a:pt x="18465" y="6674"/>
                    <a:pt x="20920" y="1622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V="1">
              <a:off x="6571715" y="2712196"/>
              <a:ext cx="1437607" cy="2369389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 flipV="1">
              <a:off x="6513513" y="5300663"/>
              <a:ext cx="0" cy="6492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6300788" y="5983288"/>
              <a:ext cx="892175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Q</a:t>
              </a:r>
              <a:r>
                <a:rPr lang="en-AU" sz="2400" baseline="-25000">
                  <a:latin typeface="Arial Narrow" pitchFamily="34" charset="0"/>
                </a:rPr>
                <a:t>E</a:t>
              </a:r>
            </a:p>
          </p:txBody>
        </p:sp>
        <p:sp>
          <p:nvSpPr>
            <p:cNvPr id="44" name="Text Box 42"/>
            <p:cNvSpPr txBox="1">
              <a:spLocks noChangeArrowheads="1"/>
            </p:cNvSpPr>
            <p:nvPr/>
          </p:nvSpPr>
          <p:spPr bwMode="auto">
            <a:xfrm>
              <a:off x="3948113" y="5983288"/>
              <a:ext cx="633412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Q</a:t>
              </a:r>
              <a:r>
                <a:rPr lang="en-AU" sz="2400" baseline="-25000">
                  <a:latin typeface="Arial Narrow" pitchFamily="34" charset="0"/>
                </a:rPr>
                <a:t>M</a:t>
              </a:r>
            </a:p>
          </p:txBody>
        </p:sp>
        <p:sp>
          <p:nvSpPr>
            <p:cNvPr id="45" name="Oval 29"/>
            <p:cNvSpPr>
              <a:spLocks noChangeArrowheads="1"/>
            </p:cNvSpPr>
            <p:nvPr/>
          </p:nvSpPr>
          <p:spPr bwMode="auto">
            <a:xfrm>
              <a:off x="4122738" y="5164138"/>
              <a:ext cx="138112" cy="127000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6000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H="1">
              <a:off x="2066925" y="4064000"/>
              <a:ext cx="21050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7" name="Text Box 45"/>
            <p:cNvSpPr txBox="1">
              <a:spLocks noChangeArrowheads="1"/>
            </p:cNvSpPr>
            <p:nvPr/>
          </p:nvSpPr>
          <p:spPr bwMode="auto">
            <a:xfrm>
              <a:off x="2222500" y="3037915"/>
              <a:ext cx="857250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000" dirty="0">
                  <a:latin typeface="Arial Narrow" pitchFamily="34" charset="0"/>
                </a:rPr>
                <a:t>Profit</a:t>
              </a:r>
              <a:endParaRPr lang="en-US" sz="2000" dirty="0">
                <a:latin typeface="Arial Narrow" pitchFamily="34" charset="0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H="1" flipV="1">
              <a:off x="6513513" y="4592296"/>
              <a:ext cx="0" cy="6477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 flipH="1">
              <a:off x="2066925" y="4614863"/>
              <a:ext cx="4410075" cy="127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0" name="Text Box 48"/>
            <p:cNvSpPr txBox="1">
              <a:spLocks noChangeArrowheads="1"/>
            </p:cNvSpPr>
            <p:nvPr/>
          </p:nvSpPr>
          <p:spPr bwMode="auto">
            <a:xfrm>
              <a:off x="2494612" y="4677504"/>
              <a:ext cx="857250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000" dirty="0">
                  <a:latin typeface="Arial Narrow" pitchFamily="34" charset="0"/>
                </a:rPr>
                <a:t>Loss</a:t>
              </a:r>
              <a:endParaRPr lang="en-US" sz="2000" dirty="0">
                <a:latin typeface="Arial Narrow" pitchFamily="34" charset="0"/>
              </a:endParaRPr>
            </a:p>
          </p:txBody>
        </p:sp>
        <p:sp>
          <p:nvSpPr>
            <p:cNvPr id="51" name="Oval 29"/>
            <p:cNvSpPr>
              <a:spLocks noChangeArrowheads="1"/>
            </p:cNvSpPr>
            <p:nvPr/>
          </p:nvSpPr>
          <p:spPr bwMode="auto">
            <a:xfrm>
              <a:off x="6435725" y="5157788"/>
              <a:ext cx="138113" cy="127000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6000"/>
            </a:p>
          </p:txBody>
        </p:sp>
        <p:sp>
          <p:nvSpPr>
            <p:cNvPr id="52" name="Text Box 13"/>
            <p:cNvSpPr txBox="1">
              <a:spLocks noChangeArrowheads="1"/>
            </p:cNvSpPr>
            <p:nvPr/>
          </p:nvSpPr>
          <p:spPr bwMode="auto">
            <a:xfrm>
              <a:off x="6946900" y="5416550"/>
              <a:ext cx="2260600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Demand</a:t>
              </a:r>
              <a:endParaRPr lang="en-AU" sz="2400" baseline="-25000">
                <a:latin typeface="Arial Narrow" pitchFamily="34" charset="0"/>
              </a:endParaRPr>
            </a:p>
          </p:txBody>
        </p:sp>
        <p:sp>
          <p:nvSpPr>
            <p:cNvPr id="41" name="Oval 29"/>
            <p:cNvSpPr>
              <a:spLocks noChangeArrowheads="1"/>
            </p:cNvSpPr>
            <p:nvPr/>
          </p:nvSpPr>
          <p:spPr bwMode="auto">
            <a:xfrm>
              <a:off x="5718175" y="4383088"/>
              <a:ext cx="160338" cy="160337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6000"/>
            </a:p>
          </p:txBody>
        </p:sp>
      </p:grpSp>
      <p:sp>
        <p:nvSpPr>
          <p:cNvPr id="58" name="Freeform 57"/>
          <p:cNvSpPr/>
          <p:nvPr/>
        </p:nvSpPr>
        <p:spPr bwMode="auto">
          <a:xfrm>
            <a:off x="4714240" y="4282440"/>
            <a:ext cx="579120" cy="873760"/>
          </a:xfrm>
          <a:custGeom>
            <a:avLst/>
            <a:gdLst>
              <a:gd name="connsiteX0" fmla="*/ 0 w 579120"/>
              <a:gd name="connsiteY0" fmla="*/ 0 h 873760"/>
              <a:gd name="connsiteX1" fmla="*/ 0 w 579120"/>
              <a:gd name="connsiteY1" fmla="*/ 873760 h 873760"/>
              <a:gd name="connsiteX2" fmla="*/ 142240 w 579120"/>
              <a:gd name="connsiteY2" fmla="*/ 873760 h 873760"/>
              <a:gd name="connsiteX3" fmla="*/ 360680 w 579120"/>
              <a:gd name="connsiteY3" fmla="*/ 812800 h 873760"/>
              <a:gd name="connsiteX4" fmla="*/ 508000 w 579120"/>
              <a:gd name="connsiteY4" fmla="*/ 716280 h 873760"/>
              <a:gd name="connsiteX5" fmla="*/ 579120 w 579120"/>
              <a:gd name="connsiteY5" fmla="*/ 635000 h 873760"/>
              <a:gd name="connsiteX6" fmla="*/ 0 w 579120"/>
              <a:gd name="connsiteY6" fmla="*/ 0 h 87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120" h="873760">
                <a:moveTo>
                  <a:pt x="0" y="0"/>
                </a:moveTo>
                <a:lnTo>
                  <a:pt x="0" y="873760"/>
                </a:lnTo>
                <a:lnTo>
                  <a:pt x="142240" y="873760"/>
                </a:lnTo>
                <a:lnTo>
                  <a:pt x="360680" y="812800"/>
                </a:lnTo>
                <a:lnTo>
                  <a:pt x="508000" y="716280"/>
                </a:lnTo>
                <a:lnTo>
                  <a:pt x="579120" y="635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6" name="Rectangle 2"/>
          <p:cNvSpPr>
            <a:spLocks noGrp="1" noChangeArrowheads="1"/>
          </p:cNvSpPr>
          <p:nvPr>
            <p:ph type="title"/>
          </p:nvPr>
        </p:nvSpPr>
        <p:spPr>
          <a:xfrm>
            <a:off x="1890847" y="692696"/>
            <a:ext cx="5616624" cy="648072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/>
            <a:r>
              <a:rPr lang="en-US" sz="2800" b="1" dirty="0" smtClean="0">
                <a:solidFill>
                  <a:schemeClr val="tx1"/>
                </a:solidFill>
              </a:rPr>
              <a:t>Regulating a natural monopoly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6948264" y="3861048"/>
            <a:ext cx="1584176" cy="707886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dirty="0" smtClean="0">
                <a:latin typeface="Arial Narrow" pitchFamily="34" charset="0"/>
              </a:rPr>
              <a:t>DWL under regulated price</a:t>
            </a:r>
            <a:endParaRPr lang="en-AU" sz="2000" dirty="0">
              <a:latin typeface="Arial Narrow" pitchFamily="34" charset="0"/>
            </a:endParaRPr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 flipH="1">
            <a:off x="4932040" y="4293097"/>
            <a:ext cx="2016224" cy="43204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en-A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Monopoly: Conclusions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782301"/>
            <a:ext cx="7488832" cy="35909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 smtClean="0"/>
              <a:t>Productive efficiency?</a:t>
            </a:r>
          </a:p>
          <a:p>
            <a:pPr>
              <a:lnSpc>
                <a:spcPct val="150000"/>
              </a:lnSpc>
            </a:pPr>
            <a:endParaRPr lang="en-AU" sz="1000" dirty="0" smtClean="0"/>
          </a:p>
          <a:p>
            <a:pPr>
              <a:lnSpc>
                <a:spcPct val="150000"/>
              </a:lnSpc>
            </a:pPr>
            <a:r>
              <a:rPr lang="en-AU" sz="2000" dirty="0" smtClean="0"/>
              <a:t>Allocative efficiency?</a:t>
            </a:r>
          </a:p>
          <a:p>
            <a:pPr>
              <a:lnSpc>
                <a:spcPct val="150000"/>
              </a:lnSpc>
            </a:pPr>
            <a:endParaRPr lang="en-AU" sz="1000" dirty="0" smtClean="0"/>
          </a:p>
          <a:p>
            <a:pPr>
              <a:lnSpc>
                <a:spcPct val="150000"/>
              </a:lnSpc>
            </a:pPr>
            <a:r>
              <a:rPr lang="en-AU" sz="2000" dirty="0" smtClean="0"/>
              <a:t>Dynamic efficiency?</a:t>
            </a:r>
          </a:p>
          <a:p>
            <a:pPr lvl="1">
              <a:lnSpc>
                <a:spcPct val="150000"/>
              </a:lnSpc>
              <a:buNone/>
            </a:pPr>
            <a:endParaRPr lang="en-AU" sz="1000" dirty="0" smtClean="0"/>
          </a:p>
          <a:p>
            <a:pPr lvl="1">
              <a:lnSpc>
                <a:spcPct val="150000"/>
              </a:lnSpc>
              <a:buNone/>
            </a:pPr>
            <a:r>
              <a:rPr lang="en-AU" sz="2400" dirty="0" smtClean="0"/>
              <a:t>Solution?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Competition policy for ‘ordinary’ monopolies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Price regulation for natural monopolies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8144" y="2060848"/>
            <a:ext cx="2952328" cy="1631216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Calibri" pitchFamily="34" charset="0"/>
              </a:rPr>
              <a:t>Dynamic efficiency:</a:t>
            </a:r>
          </a:p>
          <a:p>
            <a:pPr algn="ctr"/>
            <a:r>
              <a:rPr lang="en-AU" sz="2000" dirty="0" smtClean="0">
                <a:latin typeface="Calibri" pitchFamily="34" charset="0"/>
              </a:rPr>
              <a:t>The ability of firms to develop and adapt to change over time (especially re: technology)</a:t>
            </a:r>
          </a:p>
        </p:txBody>
      </p:sp>
      <p:pic>
        <p:nvPicPr>
          <p:cNvPr id="1026" name="Picture 2" descr="http://upload.wikimedia.org/wikipedia/commons/thumb/0/0e/%E2%98%92.svg/2000px-%E2%98%92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72816"/>
            <a:ext cx="648072" cy="648072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commons/thumb/0/0e/%E2%98%92.svg/2000px-%E2%98%92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56437"/>
            <a:ext cx="648072" cy="64807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283968" y="3429000"/>
            <a:ext cx="1398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 smtClean="0">
                <a:latin typeface="Arial Black" pitchFamily="34" charset="0"/>
              </a:rPr>
              <a:t>Depends</a:t>
            </a:r>
            <a:endParaRPr lang="en-A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729683"/>
            <a:ext cx="6552728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Monopoly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Natural monopolies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Profit maximisation</a:t>
            </a:r>
          </a:p>
          <a:p>
            <a:pPr lvl="1">
              <a:lnSpc>
                <a:spcPct val="150000"/>
              </a:lnSpc>
            </a:pPr>
            <a:r>
              <a:rPr lang="en-US" sz="2400" dirty="0" err="1" smtClean="0"/>
              <a:t>Analysing</a:t>
            </a:r>
            <a:r>
              <a:rPr lang="en-US" sz="2400" dirty="0" smtClean="0"/>
              <a:t> efficiency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Regulating monopolies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Conclusions</a:t>
            </a:r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15008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Monopoly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0680" y="1469240"/>
            <a:ext cx="7416824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One seller, unique product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But is any product unique, and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/>
              <a:t>‘non-substitutable’?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No </a:t>
            </a:r>
            <a:r>
              <a:rPr lang="en-US" sz="1800" i="1" dirty="0" smtClean="0"/>
              <a:t>close</a:t>
            </a:r>
            <a:r>
              <a:rPr lang="en-US" sz="1800" dirty="0" smtClean="0"/>
              <a:t> substitutes</a:t>
            </a:r>
            <a:endParaRPr lang="en-US" sz="1800" dirty="0" smtClean="0"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/>
              <a:t>Why do they exist?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cs typeface="+mn-cs"/>
              </a:rPr>
              <a:t>Barriers to entry </a:t>
            </a:r>
          </a:p>
          <a:p>
            <a:pPr lvl="2">
              <a:lnSpc>
                <a:spcPct val="150000"/>
              </a:lnSpc>
            </a:pPr>
            <a:r>
              <a:rPr lang="en-US" sz="1800" dirty="0" smtClean="0">
                <a:cs typeface="+mn-cs"/>
              </a:rPr>
              <a:t>Imposed by government, or;</a:t>
            </a:r>
          </a:p>
          <a:p>
            <a:pPr lvl="2">
              <a:lnSpc>
                <a:spcPct val="150000"/>
              </a:lnSpc>
            </a:pPr>
            <a:r>
              <a:rPr lang="en-US" sz="1800" dirty="0" smtClean="0">
                <a:cs typeface="+mn-cs"/>
              </a:rPr>
              <a:t>Due to a firm’s control of a unique raw </a:t>
            </a:r>
            <a:r>
              <a:rPr lang="en-US" sz="1800" dirty="0" smtClean="0">
                <a:cs typeface="+mn-cs"/>
              </a:rPr>
              <a:t>material, or;</a:t>
            </a:r>
          </a:p>
          <a:p>
            <a:pPr lvl="2">
              <a:lnSpc>
                <a:spcPct val="150000"/>
              </a:lnSpc>
            </a:pPr>
            <a:r>
              <a:rPr lang="en-US" sz="1800" dirty="0" smtClean="0">
                <a:cs typeface="+mn-cs"/>
              </a:rPr>
              <a:t>Natural monopolies</a:t>
            </a:r>
            <a:endParaRPr lang="en-US" sz="1800" dirty="0" smtClean="0">
              <a:cs typeface="+mn-cs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cs typeface="+mn-cs"/>
              </a:rPr>
              <a:t>Consumer switching costs (‘network externalities’)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338020" y="675103"/>
          <a:ext cx="2482452" cy="3787410"/>
        </p:xfrm>
        <a:graphic>
          <a:graphicData uri="http://schemas.openxmlformats.org/drawingml/2006/table">
            <a:tbl>
              <a:tblPr/>
              <a:tblGrid>
                <a:gridCol w="1429252"/>
                <a:gridCol w="1053200"/>
              </a:tblGrid>
              <a:tr h="541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Characteristic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Monopoly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541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Number of firms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One!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1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Type of product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Unique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1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Barriers to entry/exit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Entry blocked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1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Price taker / maker?</a:t>
                      </a: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Maker</a:t>
                      </a: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76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Examples of industries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Letter delivery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Tap water</a:t>
                      </a:r>
                      <a:endParaRPr kumimoji="0" 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80728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Monopoly: Natural monopolies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556792"/>
            <a:ext cx="7200800" cy="326231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200" b="1" dirty="0" smtClean="0"/>
              <a:t>Definition: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“</a:t>
            </a:r>
            <a:r>
              <a:rPr lang="en-AU" sz="2200" i="1" dirty="0" smtClean="0"/>
              <a:t>A</a:t>
            </a:r>
            <a:r>
              <a:rPr lang="en-AU" sz="2200" i="1" dirty="0" smtClean="0"/>
              <a:t>n </a:t>
            </a:r>
            <a:r>
              <a:rPr lang="en-AU" sz="2200" i="1" dirty="0" smtClean="0"/>
              <a:t>industry in which multi-firm production is more costly than production by a monopoly</a:t>
            </a:r>
            <a:r>
              <a:rPr lang="en-AU" sz="2200" dirty="0" smtClean="0"/>
              <a:t>”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Occurs where </a:t>
            </a:r>
            <a:r>
              <a:rPr lang="en-AU" sz="2200" dirty="0" smtClean="0"/>
              <a:t>the monopolist has an </a:t>
            </a:r>
            <a:r>
              <a:rPr lang="en-AU" sz="2200" dirty="0" smtClean="0"/>
              <a:t>overwhelming cost advantage over other actual or potential </a:t>
            </a:r>
            <a:r>
              <a:rPr lang="en-AU" sz="2200" dirty="0" smtClean="0"/>
              <a:t>competitors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I.e. Usually there are huge fixed costs to overcome in order to enter the market!</a:t>
            </a:r>
          </a:p>
          <a:p>
            <a:pPr lvl="1">
              <a:lnSpc>
                <a:spcPct val="150000"/>
              </a:lnSpc>
              <a:buNone/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80728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Monopoly: Natural monopolies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772816"/>
            <a:ext cx="6768752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300" dirty="0" smtClean="0"/>
              <a:t>This means that there </a:t>
            </a:r>
            <a:r>
              <a:rPr lang="en-US" sz="2300" dirty="0" smtClean="0"/>
              <a:t>are such large economies of scale for the established firm </a:t>
            </a:r>
            <a:r>
              <a:rPr lang="en-US" sz="2300" dirty="0" smtClean="0"/>
              <a:t>that </a:t>
            </a:r>
            <a:r>
              <a:rPr lang="en-US" sz="2300" dirty="0" smtClean="0"/>
              <a:t>it is impossible for would-be market entrants to compete, because they can never achieve big enough economies of scale to reduce costs to competitive </a:t>
            </a:r>
            <a:r>
              <a:rPr lang="en-US" sz="2300" dirty="0" smtClean="0"/>
              <a:t>levels!</a:t>
            </a:r>
            <a:endParaRPr lang="en-US" sz="2300" dirty="0" smtClean="0"/>
          </a:p>
          <a:p>
            <a:pPr lvl="1">
              <a:lnSpc>
                <a:spcPct val="150000"/>
              </a:lnSpc>
              <a:buNone/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Monopoly: Natural monopolies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7209" y="1383901"/>
            <a:ext cx="7416824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Common examples: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Public utilities (electricity generation, electricity distribution, water supply)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Postal systems (but not courier services)</a:t>
            </a:r>
          </a:p>
          <a:p>
            <a:pPr lvl="1">
              <a:lnSpc>
                <a:spcPct val="150000"/>
              </a:lnSpc>
            </a:pPr>
            <a:endParaRPr lang="en-US" sz="2200" dirty="0" smtClean="0"/>
          </a:p>
          <a:p>
            <a:pPr lvl="1">
              <a:lnSpc>
                <a:spcPct val="150000"/>
              </a:lnSpc>
              <a:buNone/>
            </a:pPr>
            <a:endParaRPr lang="en-US" sz="2000" dirty="0" smtClean="0"/>
          </a:p>
        </p:txBody>
      </p:sp>
      <p:pic>
        <p:nvPicPr>
          <p:cNvPr id="2052" name="Picture 4" descr="https://image.freepik.com/free-icon/water-supply_318-4408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4243827"/>
            <a:ext cx="1628800" cy="1628800"/>
          </a:xfrm>
          <a:prstGeom prst="rect">
            <a:avLst/>
          </a:prstGeom>
          <a:noFill/>
        </p:spPr>
      </p:pic>
      <p:pic>
        <p:nvPicPr>
          <p:cNvPr id="2054" name="Picture 6" descr="https://cdn.vectorstock.com/i/composite/54,80/power-lines-and-electric-pylons-vector-105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3717032"/>
            <a:ext cx="2120635" cy="2232248"/>
          </a:xfrm>
          <a:prstGeom prst="rect">
            <a:avLst/>
          </a:prstGeom>
          <a:noFill/>
        </p:spPr>
      </p:pic>
      <p:pic>
        <p:nvPicPr>
          <p:cNvPr id="2056" name="Picture 8" descr="http://ian.umces.edu/imagelibrary/albums/userpics/12865/thumb_ian-symbol-energy-power-sta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6256" y="3645024"/>
            <a:ext cx="1375353" cy="16180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pngjobseek.com/files/pictures/PostPNG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196752"/>
            <a:ext cx="1714500" cy="1676400"/>
          </a:xfrm>
          <a:prstGeom prst="rect">
            <a:avLst/>
          </a:prstGeom>
          <a:noFill/>
        </p:spPr>
      </p:pic>
      <p:pic>
        <p:nvPicPr>
          <p:cNvPr id="31748" name="Picture 4" descr="http://www.emtv.com.pg/UPLOAD_FOLDER/PNG-Power-Limited-Workers-Back-to-Work-me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996952"/>
            <a:ext cx="6048375" cy="3248026"/>
          </a:xfrm>
          <a:prstGeom prst="rect">
            <a:avLst/>
          </a:prstGeom>
          <a:noFill/>
        </p:spPr>
      </p:pic>
      <p:pic>
        <p:nvPicPr>
          <p:cNvPr id="31750" name="Picture 6" descr="http://www.waterpng.com.pg/site/images/NEW/HQ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1210" y="620688"/>
            <a:ext cx="4655802" cy="3384376"/>
          </a:xfrm>
          <a:prstGeom prst="rect">
            <a:avLst/>
          </a:prstGeom>
          <a:noFill/>
        </p:spPr>
      </p:pic>
      <p:pic>
        <p:nvPicPr>
          <p:cNvPr id="31752" name="Picture 8" descr="http://pngjobseek.com/files/pictures/Untitl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6256" y="4437112"/>
            <a:ext cx="1714500" cy="17145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020272" y="4077072"/>
            <a:ext cx="143423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Pre-2008 </a:t>
            </a:r>
            <a:endParaRPr lang="en-AU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692696"/>
            <a:ext cx="3168352" cy="504056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/>
            <a:r>
              <a:rPr lang="en-US" sz="2800" b="1" dirty="0" smtClean="0">
                <a:solidFill>
                  <a:schemeClr val="tx1"/>
                </a:solidFill>
              </a:rPr>
              <a:t>PNG examples!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539552" y="1558805"/>
            <a:ext cx="7615386" cy="4420489"/>
            <a:chOff x="236803" y="1079500"/>
            <a:chExt cx="8926247" cy="5403850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2049463" y="1079500"/>
              <a:ext cx="17462" cy="487045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2054225" y="5937250"/>
              <a:ext cx="7108825" cy="635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36803" y="1165066"/>
              <a:ext cx="1951038" cy="10158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smtClean="0">
                  <a:latin typeface="Arial Narrow" pitchFamily="34" charset="0"/>
                </a:rPr>
                <a:t>Price </a:t>
              </a:r>
            </a:p>
            <a:p>
              <a:pPr algn="ctr">
                <a:spcBef>
                  <a:spcPts val="0"/>
                </a:spcBef>
              </a:pPr>
              <a:r>
                <a:rPr lang="en-US" dirty="0" smtClean="0">
                  <a:latin typeface="Arial Narrow" pitchFamily="34" charset="0"/>
                </a:rPr>
                <a:t>(</a:t>
              </a:r>
              <a:r>
                <a:rPr lang="en-US" sz="2400" dirty="0" smtClean="0">
                  <a:latin typeface="Arial Narrow" pitchFamily="34" charset="0"/>
                </a:rPr>
                <a:t>and cost)</a:t>
              </a:r>
              <a:endParaRPr lang="en-AU" sz="2400" dirty="0">
                <a:latin typeface="Arial Narrow" pitchFamily="34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925763" y="1268413"/>
              <a:ext cx="3665537" cy="4032250"/>
            </a:xfrm>
            <a:prstGeom prst="line">
              <a:avLst/>
            </a:prstGeom>
            <a:noFill/>
            <a:ln w="38100">
              <a:solidFill>
                <a:srgbClr val="205F9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6532563" y="5259388"/>
              <a:ext cx="2260600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Demand</a:t>
              </a:r>
              <a:endParaRPr lang="en-AU" sz="2400" baseline="-25000">
                <a:latin typeface="Arial Narrow" pitchFamily="34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774825" y="5854700"/>
              <a:ext cx="269875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0</a:t>
              </a:r>
              <a:endParaRPr lang="en-AU" sz="2400">
                <a:latin typeface="Arial Narrow" pitchFamily="34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249639" y="3607980"/>
              <a:ext cx="1092200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 dirty="0">
                  <a:latin typeface="Arial Narrow" pitchFamily="34" charset="0"/>
                </a:rPr>
                <a:t>0.06</a:t>
              </a:r>
              <a:endParaRPr lang="en-AU" sz="2400" baseline="-25000" dirty="0">
                <a:latin typeface="Arial Narrow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249639" y="4245995"/>
              <a:ext cx="1092200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 dirty="0">
                  <a:latin typeface="Arial Narrow" pitchFamily="34" charset="0"/>
                </a:rPr>
                <a:t>0.04</a:t>
              </a:r>
              <a:endParaRPr lang="en-AU" sz="2400" baseline="-25000" dirty="0">
                <a:latin typeface="Arial Narrow" pitchFamily="34" charset="0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5864225" y="4581525"/>
              <a:ext cx="0" cy="13684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 flipV="1">
              <a:off x="2066925" y="4483100"/>
              <a:ext cx="3748088" cy="285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5383213" y="6021388"/>
              <a:ext cx="1609725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30 billion</a:t>
              </a:r>
              <a:endParaRPr lang="en-AU" sz="2400" baseline="-25000">
                <a:latin typeface="Arial Narrow" pitchFamily="34" charset="0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 flipV="1">
              <a:off x="3851245" y="3813625"/>
              <a:ext cx="1" cy="21289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 flipV="1">
              <a:off x="2093668" y="3893889"/>
              <a:ext cx="168805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0" name="Arc 17"/>
            <p:cNvSpPr>
              <a:spLocks/>
            </p:cNvSpPr>
            <p:nvPr/>
          </p:nvSpPr>
          <p:spPr bwMode="auto">
            <a:xfrm rot="10301261">
              <a:off x="2692999" y="1637768"/>
              <a:ext cx="3978275" cy="2979737"/>
            </a:xfrm>
            <a:custGeom>
              <a:avLst/>
              <a:gdLst>
                <a:gd name="T0" fmla="*/ 2147483647 w 21600"/>
                <a:gd name="T1" fmla="*/ 0 h 20782"/>
                <a:gd name="T2" fmla="*/ 2147483647 w 21600"/>
                <a:gd name="T3" fmla="*/ 2147483647 h 20782"/>
                <a:gd name="T4" fmla="*/ 0 w 21600"/>
                <a:gd name="T5" fmla="*/ 2147483647 h 2078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782"/>
                <a:gd name="T11" fmla="*/ 21600 w 21600"/>
                <a:gd name="T12" fmla="*/ 20782 h 207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782" fill="none" extrusionOk="0">
                  <a:moveTo>
                    <a:pt x="5886" y="-1"/>
                  </a:moveTo>
                  <a:cubicBezTo>
                    <a:pt x="15182" y="2632"/>
                    <a:pt x="21600" y="11119"/>
                    <a:pt x="21600" y="20782"/>
                  </a:cubicBezTo>
                </a:path>
                <a:path w="21600" h="20782" stroke="0" extrusionOk="0">
                  <a:moveTo>
                    <a:pt x="5886" y="-1"/>
                  </a:moveTo>
                  <a:cubicBezTo>
                    <a:pt x="15182" y="2632"/>
                    <a:pt x="21600" y="11119"/>
                    <a:pt x="21600" y="20782"/>
                  </a:cubicBezTo>
                  <a:lnTo>
                    <a:pt x="0" y="20782"/>
                  </a:lnTo>
                  <a:lnTo>
                    <a:pt x="5886" y="-1"/>
                  </a:lnTo>
                  <a:close/>
                </a:path>
              </a:pathLst>
            </a:custGeom>
            <a:noFill/>
            <a:ln w="317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1" name="Arc 18"/>
            <p:cNvSpPr>
              <a:spLocks/>
            </p:cNvSpPr>
            <p:nvPr/>
          </p:nvSpPr>
          <p:spPr bwMode="auto">
            <a:xfrm flipV="1">
              <a:off x="6820235" y="3962400"/>
              <a:ext cx="625140" cy="547675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7069138" y="3453756"/>
              <a:ext cx="1246187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 dirty="0">
                  <a:solidFill>
                    <a:srgbClr val="080808"/>
                  </a:solidFill>
                  <a:latin typeface="Arial Narrow" pitchFamily="34" charset="0"/>
                </a:rPr>
                <a:t>ATC</a:t>
              </a: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5786645" y="4465986"/>
              <a:ext cx="1033588" cy="44089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5786438" y="4437063"/>
              <a:ext cx="138112" cy="127000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6000"/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2984500" y="6008688"/>
              <a:ext cx="1871663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15 billion</a:t>
              </a:r>
              <a:endParaRPr lang="en-AU" sz="2400" baseline="-25000">
                <a:latin typeface="Arial Narrow" pitchFamily="34" charset="0"/>
              </a:endParaRP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3457575" y="3154363"/>
              <a:ext cx="388938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solidFill>
                    <a:srgbClr val="080808"/>
                  </a:solidFill>
                  <a:latin typeface="Arial Narrow" pitchFamily="34" charset="0"/>
                </a:rPr>
                <a:t>B</a:t>
              </a: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5819775" y="4038600"/>
              <a:ext cx="390525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solidFill>
                    <a:srgbClr val="080808"/>
                  </a:solidFill>
                  <a:latin typeface="Arial Narrow" pitchFamily="34" charset="0"/>
                </a:rPr>
                <a:t>A</a:t>
              </a:r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3781728" y="3805862"/>
              <a:ext cx="126999" cy="127000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6000"/>
            </a:p>
          </p:txBody>
        </p:sp>
      </p:grp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764704"/>
            <a:ext cx="4464496" cy="792088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/>
            <a:r>
              <a:rPr lang="en-US" sz="2800" b="1" dirty="0" smtClean="0">
                <a:solidFill>
                  <a:schemeClr val="tx1"/>
                </a:solidFill>
              </a:rPr>
              <a:t>An example of a natural </a:t>
            </a:r>
            <a:r>
              <a:rPr lang="en-US" sz="2800" b="1" dirty="0" smtClean="0">
                <a:solidFill>
                  <a:schemeClr val="tx1"/>
                </a:solidFill>
              </a:rPr>
              <a:t>monopoly diagram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Monopoly: Profit maximisation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714488"/>
            <a:ext cx="6912768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Remember MR in perfect competition?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cs typeface="+mn-cs"/>
              </a:rPr>
              <a:t>There it was equivalent to the demand curve…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However, with a downwards sloping demand curve (as that facing a monopoly), MR &lt; Demand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In fact, it is </a:t>
            </a:r>
            <a:r>
              <a:rPr lang="en-US" sz="2000" i="1" dirty="0" smtClean="0"/>
              <a:t>half</a:t>
            </a:r>
            <a:r>
              <a:rPr lang="en-US" sz="2000" dirty="0" smtClean="0"/>
              <a:t> the demand curve</a:t>
            </a:r>
            <a:endParaRPr lang="en-US" sz="2000" dirty="0" smtClean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4581128"/>
            <a:ext cx="5112568" cy="1015663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Calibri" pitchFamily="34" charset="0"/>
              </a:rPr>
              <a:t>Note:</a:t>
            </a:r>
          </a:p>
          <a:p>
            <a:pPr algn="ctr"/>
            <a:r>
              <a:rPr lang="en-AU" sz="2000" dirty="0" smtClean="0">
                <a:latin typeface="Calibri" pitchFamily="34" charset="0"/>
              </a:rPr>
              <a:t>As there are no other producers, a monopoly’s MC is the </a:t>
            </a:r>
            <a:r>
              <a:rPr lang="en-AU" sz="2000" b="1" dirty="0" smtClean="0">
                <a:latin typeface="Calibri" pitchFamily="34" charset="0"/>
              </a:rPr>
              <a:t>supply curve</a:t>
            </a:r>
            <a:r>
              <a:rPr lang="en-AU" sz="2000" dirty="0" smtClean="0">
                <a:latin typeface="Calibri" pitchFamily="34" charset="0"/>
              </a:rPr>
              <a:t> in its market!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1993</TotalTime>
  <Words>777</Words>
  <Application>Microsoft Office PowerPoint</Application>
  <PresentationFormat>On-screen Show (4:3)</PresentationFormat>
  <Paragraphs>212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Lecture 1</vt:lpstr>
      <vt:lpstr>Principles of Microeconomics</vt:lpstr>
      <vt:lpstr>Overview</vt:lpstr>
      <vt:lpstr>Monopoly</vt:lpstr>
      <vt:lpstr>Monopoly: Natural monopolies</vt:lpstr>
      <vt:lpstr>Monopoly: Natural monopolies</vt:lpstr>
      <vt:lpstr>Monopoly: Natural monopolies</vt:lpstr>
      <vt:lpstr>PNG examples!</vt:lpstr>
      <vt:lpstr>An example of a natural monopoly diagram</vt:lpstr>
      <vt:lpstr>Monopoly: Profit maximisation</vt:lpstr>
      <vt:lpstr>Slide 9</vt:lpstr>
      <vt:lpstr>Monopoly: Profit maximisation</vt:lpstr>
      <vt:lpstr>Monopoly: Profit maximisation</vt:lpstr>
      <vt:lpstr>Monopoly: Analysing efficiency</vt:lpstr>
      <vt:lpstr>Slide 13</vt:lpstr>
      <vt:lpstr>Slide 14</vt:lpstr>
      <vt:lpstr>Regulating monopolies</vt:lpstr>
      <vt:lpstr>Regulating a natural monopoly</vt:lpstr>
      <vt:lpstr>Monopoly: Conclusions</vt:lpstr>
    </vt:vector>
  </TitlesOfParts>
  <Company>Grizli777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Michael Cornish</cp:lastModifiedBy>
  <cp:revision>255</cp:revision>
  <dcterms:created xsi:type="dcterms:W3CDTF">2011-01-27T06:03:15Z</dcterms:created>
  <dcterms:modified xsi:type="dcterms:W3CDTF">2016-03-28T09:56:40Z</dcterms:modified>
</cp:coreProperties>
</file>