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60" r:id="rId2"/>
    <p:sldId id="279" r:id="rId3"/>
    <p:sldId id="280" r:id="rId4"/>
    <p:sldId id="294" r:id="rId5"/>
    <p:sldId id="263" r:id="rId6"/>
    <p:sldId id="281" r:id="rId7"/>
    <p:sldId id="282" r:id="rId8"/>
    <p:sldId id="283" r:id="rId9"/>
    <p:sldId id="284" r:id="rId10"/>
    <p:sldId id="285" r:id="rId11"/>
    <p:sldId id="289" r:id="rId12"/>
    <p:sldId id="290" r:id="rId13"/>
    <p:sldId id="291" r:id="rId14"/>
    <p:sldId id="292" r:id="rId15"/>
    <p:sldId id="293" r:id="rId16"/>
    <p:sldId id="288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3456">
          <p15:clr>
            <a:srgbClr val="A4A3A4"/>
          </p15:clr>
        </p15:guide>
        <p15:guide id="4" orient="horz" pos="4176">
          <p15:clr>
            <a:srgbClr val="A4A3A4"/>
          </p15:clr>
        </p15:guide>
        <p15:guide id="5" pos="2880">
          <p15:clr>
            <a:srgbClr val="A4A3A4"/>
          </p15:clr>
        </p15:guide>
        <p15:guide id="6" pos="288">
          <p15:clr>
            <a:srgbClr val="A4A3A4"/>
          </p15:clr>
        </p15:guide>
        <p15:guide id="7" pos="5616">
          <p15:clr>
            <a:srgbClr val="A4A3A4"/>
          </p15:clr>
        </p15:guide>
        <p15:guide id="8" pos="4512">
          <p15:clr>
            <a:srgbClr val="A4A3A4"/>
          </p15:clr>
        </p15:guide>
        <p15:guide id="9" pos="144">
          <p15:clr>
            <a:srgbClr val="A4A3A4"/>
          </p15:clr>
        </p15:guide>
        <p15:guide id="10" pos="5472">
          <p15:clr>
            <a:srgbClr val="A4A3A4"/>
          </p15:clr>
        </p15:guide>
        <p15:guide id="11" pos="1920">
          <p15:clr>
            <a:srgbClr val="A4A3A4"/>
          </p15:clr>
        </p15:guide>
        <p15:guide id="12" pos="20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CC"/>
    <a:srgbClr val="CCCCFF"/>
    <a:srgbClr val="CCFFCC"/>
    <a:srgbClr val="CCECFF"/>
    <a:srgbClr val="4A81FC"/>
    <a:srgbClr val="69A5FD"/>
    <a:srgbClr val="6699FF"/>
    <a:srgbClr val="3399FF"/>
    <a:srgbClr val="9F7E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>
        <p:scale>
          <a:sx n="66" d="100"/>
          <a:sy n="66" d="100"/>
        </p:scale>
        <p:origin x="-1264" y="-36"/>
      </p:cViewPr>
      <p:guideLst>
        <p:guide orient="horz" pos="2160"/>
        <p:guide orient="horz" pos="288"/>
        <p:guide orient="horz" pos="3456"/>
        <p:guide orient="horz" pos="4176"/>
        <p:guide pos="2880"/>
        <p:guide pos="288"/>
        <p:guide pos="5616"/>
        <p:guide pos="4512"/>
        <p:guide pos="144"/>
        <p:guide pos="5472"/>
        <p:guide pos="1920"/>
        <p:guide pos="20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8DC469F-7B78-4923-802E-3DF01715E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7976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8012" y="4197205"/>
            <a:ext cx="8674468" cy="2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6"/>
          <p:cNvSpPr txBox="1">
            <a:spLocks noChangeArrowheads="1"/>
          </p:cNvSpPr>
          <p:nvPr userDrawn="1"/>
        </p:nvSpPr>
        <p:spPr bwMode="gray">
          <a:xfrm>
            <a:off x="228600" y="6013450"/>
            <a:ext cx="8458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500" dirty="0" smtClean="0">
                <a:solidFill>
                  <a:schemeClr val="bg1"/>
                </a:solidFill>
                <a:latin typeface="Arial" charset="0"/>
              </a:rPr>
              <a:t>University of</a:t>
            </a:r>
            <a:r>
              <a:rPr lang="en-US" sz="1500" baseline="0" dirty="0" smtClean="0">
                <a:solidFill>
                  <a:schemeClr val="bg1"/>
                </a:solidFill>
                <a:latin typeface="Arial" charset="0"/>
              </a:rPr>
              <a:t> Papua New Guinea</a:t>
            </a:r>
            <a:endParaRPr lang="en-US" sz="15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Line 75"/>
          <p:cNvSpPr>
            <a:spLocks noChangeShapeType="1"/>
          </p:cNvSpPr>
          <p:nvPr userDrawn="1"/>
        </p:nvSpPr>
        <p:spPr bwMode="white">
          <a:xfrm>
            <a:off x="228600" y="41910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" name="Line 76"/>
          <p:cNvSpPr>
            <a:spLocks noChangeShapeType="1"/>
          </p:cNvSpPr>
          <p:nvPr userDrawn="1"/>
        </p:nvSpPr>
        <p:spPr bwMode="white">
          <a:xfrm>
            <a:off x="4572000" y="1905000"/>
            <a:ext cx="0" cy="22860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9" name="Line 35"/>
          <p:cNvSpPr>
            <a:spLocks noChangeShapeType="1"/>
          </p:cNvSpPr>
          <p:nvPr userDrawn="1"/>
        </p:nvSpPr>
        <p:spPr bwMode="auto">
          <a:xfrm flipH="1">
            <a:off x="7095356" y="260648"/>
            <a:ext cx="0" cy="1368152"/>
          </a:xfrm>
          <a:prstGeom prst="line">
            <a:avLst/>
          </a:prstGeom>
          <a:noFill/>
          <a:ln w="9525">
            <a:solidFill>
              <a:srgbClr val="4B5A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971600" y="251595"/>
            <a:ext cx="6019800" cy="685800"/>
          </a:xfrm>
        </p:spPr>
        <p:txBody>
          <a:bodyPr/>
          <a:lstStyle>
            <a:lvl1pPr algn="r">
              <a:lnSpc>
                <a:spcPts val="1800"/>
              </a:lnSpc>
              <a:defRPr sz="1800">
                <a:solidFill>
                  <a:srgbClr val="4D4A4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278" name="Rectangle 1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981200" y="4648200"/>
            <a:ext cx="4191000" cy="762000"/>
          </a:xfrm>
          <a:solidFill>
            <a:srgbClr val="69A5FD"/>
          </a:solidFill>
        </p:spPr>
        <p:txBody>
          <a:bodyPr/>
          <a:lstStyle>
            <a:lvl1pPr marL="0" indent="0" algn="r">
              <a:lnSpc>
                <a:spcPts val="1600"/>
              </a:lnSpc>
              <a:buFontTx/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37890" name="Picture 2" descr="https://slyvestery.files.wordpress.com/2014/08/50th-anniversary-draft-04a.png?w=810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92281" y="250142"/>
            <a:ext cx="1728192" cy="1506364"/>
          </a:xfrm>
          <a:prstGeom prst="rect">
            <a:avLst/>
          </a:prstGeom>
          <a:noFill/>
        </p:spPr>
      </p:pic>
      <p:pic>
        <p:nvPicPr>
          <p:cNvPr id="37891" name="Picture 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24360" y="1799975"/>
            <a:ext cx="866812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th cross motif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32596" y="3810000"/>
            <a:ext cx="1018334" cy="69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6241760"/>
      </p:ext>
    </p:extLst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6798669"/>
      </p:ext>
    </p:extLst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4250" y="1143000"/>
            <a:ext cx="1352550" cy="403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76600" y="1143000"/>
            <a:ext cx="3905250" cy="403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2548847"/>
      </p:ext>
    </p:extLst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7393370"/>
      </p:ext>
    </p:extLst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lnSpc>
                <a:spcPct val="100000"/>
              </a:lnSpc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61902366"/>
      </p:ext>
    </p:extLst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6600" y="2133600"/>
            <a:ext cx="2628900" cy="30480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8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4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0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8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57900" y="2133600"/>
            <a:ext cx="2628900" cy="30480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8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4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0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8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0770836"/>
      </p:ext>
    </p:extLst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ＭＳ Ｐゴシック" charset="-128"/>
                <a:cs typeface="+mj-cs"/>
              </a:rPr>
              <a:t>Click to edit Master title style</a:t>
            </a:r>
            <a:endParaRPr lang="en-AU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18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ＭＳ Ｐゴシック" charset="-128"/>
                <a:cs typeface="+mj-cs"/>
              </a:rPr>
              <a:t>Click to edit Master title style</a:t>
            </a:r>
            <a:endParaRPr lang="en-AU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18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6132401"/>
      </p:ext>
    </p:extLst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7677083"/>
      </p:ext>
    </p:extLst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74125847"/>
      </p:ext>
    </p:extLst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0688"/>
            <a:ext cx="5111750" cy="5505475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32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8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38466429"/>
      </p:ext>
    </p:extLst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64347618"/>
      </p:ext>
    </p:extLst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2"/>
          <p:cNvSpPr>
            <a:spLocks noChangeArrowheads="1"/>
          </p:cNvSpPr>
          <p:nvPr/>
        </p:nvSpPr>
        <p:spPr bwMode="auto">
          <a:xfrm>
            <a:off x="228600" y="609600"/>
            <a:ext cx="8686800" cy="5562600"/>
          </a:xfrm>
          <a:prstGeom prst="rect">
            <a:avLst/>
          </a:prstGeom>
          <a:solidFill>
            <a:srgbClr val="EDEE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84"/>
          <p:cNvSpPr>
            <a:spLocks noChangeArrowheads="1"/>
          </p:cNvSpPr>
          <p:nvPr/>
        </p:nvSpPr>
        <p:spPr bwMode="auto">
          <a:xfrm>
            <a:off x="214282" y="223818"/>
            <a:ext cx="8686800" cy="381000"/>
          </a:xfrm>
          <a:prstGeom prst="rect">
            <a:avLst/>
          </a:prstGeom>
          <a:solidFill>
            <a:srgbClr val="31465C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8" name="Picture 8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900" y="228600"/>
            <a:ext cx="381000" cy="381000"/>
          </a:xfrm>
          <a:prstGeom prst="rect">
            <a:avLst/>
          </a:prstGeom>
          <a:solidFill>
            <a:srgbClr val="4B5A6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1400" y="1143000"/>
            <a:ext cx="510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76600" y="2133600"/>
            <a:ext cx="5410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05" name="Text Box 81"/>
          <p:cNvSpPr txBox="1">
            <a:spLocks noChangeArrowheads="1"/>
          </p:cNvSpPr>
          <p:nvPr/>
        </p:nvSpPr>
        <p:spPr bwMode="auto">
          <a:xfrm>
            <a:off x="381000" y="6248400"/>
            <a:ext cx="8382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lnSpc>
                <a:spcPts val="1500"/>
              </a:lnSpc>
              <a:defRPr/>
            </a:pPr>
            <a:r>
              <a:rPr lang="en-US" sz="1400" dirty="0" smtClean="0">
                <a:solidFill>
                  <a:srgbClr val="000041"/>
                </a:solidFill>
                <a:latin typeface="Arial" charset="0"/>
              </a:rPr>
              <a:t>The University of Papua New Guinea</a:t>
            </a:r>
          </a:p>
        </p:txBody>
      </p:sp>
      <p:sp>
        <p:nvSpPr>
          <p:cNvPr id="1094" name="Text Box 70"/>
          <p:cNvSpPr txBox="1">
            <a:spLocks noChangeArrowheads="1"/>
          </p:cNvSpPr>
          <p:nvPr/>
        </p:nvSpPr>
        <p:spPr bwMode="auto">
          <a:xfrm>
            <a:off x="381000" y="6172200"/>
            <a:ext cx="39624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2000"/>
              </a:lnSpc>
              <a:spcBef>
                <a:spcPct val="50000"/>
              </a:spcBef>
              <a:defRPr/>
            </a:pPr>
            <a:r>
              <a:rPr lang="en-US" sz="1400" smtClean="0">
                <a:solidFill>
                  <a:schemeClr val="bg2"/>
                </a:solidFill>
                <a:latin typeface="Arial" charset="0"/>
              </a:rPr>
              <a:t>Slide </a:t>
            </a:r>
            <a:fld id="{DCC1F5D4-0809-4D7C-8EF2-DE5581AF1E4E}" type="slidenum">
              <a:rPr lang="en-US" sz="1400" smtClean="0">
                <a:solidFill>
                  <a:schemeClr val="bg2"/>
                </a:solidFill>
                <a:latin typeface="Arial" charset="0"/>
              </a:rPr>
              <a:pPr>
                <a:lnSpc>
                  <a:spcPts val="2000"/>
                </a:lnSpc>
                <a:spcBef>
                  <a:spcPct val="50000"/>
                </a:spcBef>
                <a:defRPr/>
              </a:pPr>
              <a:t>‹#›</a:t>
            </a:fld>
            <a:endParaRPr lang="en-US" sz="14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110" name="Text Box 86"/>
          <p:cNvSpPr txBox="1">
            <a:spLocks noChangeArrowheads="1"/>
          </p:cNvSpPr>
          <p:nvPr/>
        </p:nvSpPr>
        <p:spPr bwMode="auto">
          <a:xfrm>
            <a:off x="685800" y="228600"/>
            <a:ext cx="5600712" cy="34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Lecture 1: </a:t>
            </a:r>
            <a:r>
              <a:rPr lang="en-US" sz="1400" baseline="0" dirty="0" smtClean="0">
                <a:solidFill>
                  <a:schemeClr val="bg1"/>
                </a:solidFill>
                <a:latin typeface="Arial" charset="0"/>
              </a:rPr>
              <a:t> Introduction</a:t>
            </a:r>
            <a:endParaRPr lang="en-US" sz="1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34" name="Rectangle 60"/>
          <p:cNvSpPr>
            <a:spLocks noChangeArrowheads="1"/>
          </p:cNvSpPr>
          <p:nvPr/>
        </p:nvSpPr>
        <p:spPr bwMode="auto">
          <a:xfrm>
            <a:off x="219075" y="228600"/>
            <a:ext cx="8686800" cy="6400800"/>
          </a:xfrm>
          <a:prstGeom prst="rect">
            <a:avLst/>
          </a:prstGeom>
          <a:noFill/>
          <a:ln w="9525">
            <a:solidFill>
              <a:srgbClr val="91A1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31465C"/>
              </a:solidFill>
            </a:endParaRPr>
          </a:p>
        </p:txBody>
      </p:sp>
      <p:pic>
        <p:nvPicPr>
          <p:cNvPr id="12" name="Picture 11" descr="sth cross gre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43032" y="5562600"/>
            <a:ext cx="1043768" cy="715283"/>
          </a:xfrm>
          <a:prstGeom prst="rect">
            <a:avLst/>
          </a:prstGeom>
        </p:spPr>
      </p:pic>
      <p:sp>
        <p:nvSpPr>
          <p:cNvPr id="13" name="Text Box 86"/>
          <p:cNvSpPr txBox="1">
            <a:spLocks noChangeArrowheads="1"/>
          </p:cNvSpPr>
          <p:nvPr userDrawn="1"/>
        </p:nvSpPr>
        <p:spPr bwMode="auto">
          <a:xfrm>
            <a:off x="7358082" y="252390"/>
            <a:ext cx="1500198" cy="34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en-US" sz="1400" i="1" dirty="0" smtClean="0">
                <a:solidFill>
                  <a:schemeClr val="bg1"/>
                </a:solidFill>
                <a:latin typeface="Arial" charset="0"/>
              </a:rPr>
              <a:t>Michael Cornish</a:t>
            </a:r>
            <a:r>
              <a:rPr lang="en-US" sz="1400" baseline="0" dirty="0" smtClean="0">
                <a:solidFill>
                  <a:schemeClr val="bg1"/>
                </a:solidFill>
                <a:latin typeface="Arial" charset="0"/>
              </a:rPr>
              <a:t>	</a:t>
            </a:r>
            <a:endParaRPr lang="en-US" sz="1400" dirty="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"/>
  </p:transition>
  <p:txStyles>
    <p:titleStyle>
      <a:lvl1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2pPr>
      <a:lvl3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3pPr>
      <a:lvl4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4pPr>
      <a:lvl5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rgbClr val="4D4A46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rgbClr val="4D4A46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rgbClr val="4D4A46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rgbClr val="4D4A46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michaelcornish.org/principles-of-micro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Principles of Microeconomics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648200"/>
            <a:ext cx="5544616" cy="352436"/>
          </a:xfrm>
          <a:noFill/>
        </p:spPr>
        <p:txBody>
          <a:bodyPr/>
          <a:lstStyle/>
          <a:p>
            <a:r>
              <a:rPr lang="en-AU" sz="2000" b="1" dirty="0" smtClean="0"/>
              <a:t>Lecture 1:  Introduction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Some foundational ideas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714488"/>
            <a:ext cx="6984776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Opportunity cost: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The value of the next best alternative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Distinguishes the decision-making in economics from mere accounting!</a:t>
            </a:r>
          </a:p>
          <a:p>
            <a:pPr lvl="1"/>
            <a:endParaRPr lang="en-US" sz="1000" dirty="0" smtClean="0"/>
          </a:p>
          <a:p>
            <a:pPr>
              <a:lnSpc>
                <a:spcPct val="150000"/>
              </a:lnSpc>
            </a:pPr>
            <a:r>
              <a:rPr lang="en-US" sz="2000" b="1" dirty="0" smtClean="0"/>
              <a:t>Microeconomics:</a:t>
            </a:r>
            <a:r>
              <a:rPr lang="en-US" sz="2000" dirty="0" smtClean="0"/>
              <a:t> the study of markets and their participants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Macroeconomics:</a:t>
            </a:r>
            <a:r>
              <a:rPr lang="en-US" sz="2000" dirty="0" smtClean="0"/>
              <a:t> the study of the economy as a whole</a:t>
            </a:r>
          </a:p>
          <a:p>
            <a:pPr eaLnBrk="1" hangingPunct="1">
              <a:lnSpc>
                <a:spcPct val="150000"/>
              </a:lnSpc>
              <a:buNone/>
            </a:pPr>
            <a:endParaRPr lang="en-US" sz="18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lvl="0"/>
            <a:r>
              <a:rPr lang="en-AU" sz="2800" dirty="0" smtClean="0"/>
              <a:t>Textbook</a:t>
            </a:r>
            <a:endParaRPr lang="en-AU" sz="28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395989" y="5445224"/>
            <a:ext cx="2145990" cy="50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None/>
              <a:tabLst/>
              <a:defRPr/>
            </a:pPr>
            <a:r>
              <a:rPr lang="en-US" b="1" kern="0" noProof="0" dirty="0" smtClean="0">
                <a:solidFill>
                  <a:srgbClr val="4D4A46"/>
                </a:solidFill>
                <a:latin typeface="+mn-lt"/>
              </a:rPr>
              <a:t>??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Edition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Online resources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714488"/>
            <a:ext cx="7704856" cy="3262314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AU" sz="2000" dirty="0" smtClean="0"/>
              <a:t>All material in the course will be made available at:</a:t>
            </a:r>
          </a:p>
          <a:p>
            <a:pPr lvl="1">
              <a:lnSpc>
                <a:spcPct val="200000"/>
              </a:lnSpc>
            </a:pPr>
            <a:r>
              <a:rPr lang="en-AU" sz="2000" dirty="0" smtClean="0">
                <a:hlinkClick r:id="rId2"/>
              </a:rPr>
              <a:t>http://michaelcornish.org/principles-of-micro</a:t>
            </a:r>
            <a:r>
              <a:rPr lang="en-AU" sz="2000" dirty="0" smtClean="0">
                <a:hlinkClick r:id="rId2"/>
              </a:rPr>
              <a:t>/</a:t>
            </a:r>
            <a:endParaRPr lang="en-AU" sz="2000" dirty="0" smtClean="0"/>
          </a:p>
          <a:p>
            <a:pPr>
              <a:lnSpc>
                <a:spcPct val="200000"/>
              </a:lnSpc>
            </a:pPr>
            <a:r>
              <a:rPr lang="en-AU" sz="2000" dirty="0" smtClean="0"/>
              <a:t>This </a:t>
            </a:r>
            <a:r>
              <a:rPr lang="en-AU" sz="2000" dirty="0" smtClean="0"/>
              <a:t>means: </a:t>
            </a:r>
          </a:p>
          <a:p>
            <a:pPr lvl="1">
              <a:lnSpc>
                <a:spcPct val="150000"/>
              </a:lnSpc>
            </a:pPr>
            <a:r>
              <a:rPr lang="en-AU" sz="2000" dirty="0" smtClean="0"/>
              <a:t>The course outline</a:t>
            </a:r>
          </a:p>
          <a:p>
            <a:pPr lvl="1">
              <a:lnSpc>
                <a:spcPct val="150000"/>
              </a:lnSpc>
            </a:pPr>
            <a:r>
              <a:rPr lang="en-AU" sz="2000" dirty="0" smtClean="0"/>
              <a:t>Lecture </a:t>
            </a:r>
            <a:r>
              <a:rPr lang="en-AU" sz="2000" dirty="0" err="1" smtClean="0"/>
              <a:t>powerpoints</a:t>
            </a:r>
            <a:endParaRPr lang="en-AU" sz="2000" dirty="0" smtClean="0"/>
          </a:p>
          <a:p>
            <a:pPr lvl="1">
              <a:lnSpc>
                <a:spcPct val="150000"/>
              </a:lnSpc>
            </a:pPr>
            <a:r>
              <a:rPr lang="en-AU" sz="2000" dirty="0" smtClean="0"/>
              <a:t>Links to articles and .</a:t>
            </a:r>
            <a:r>
              <a:rPr lang="en-AU" sz="2000" dirty="0" err="1" smtClean="0"/>
              <a:t>pdfs</a:t>
            </a:r>
            <a:endParaRPr lang="en-AU" sz="2000" dirty="0" smtClean="0"/>
          </a:p>
          <a:p>
            <a:pPr lvl="1">
              <a:lnSpc>
                <a:spcPct val="150000"/>
              </a:lnSpc>
            </a:pPr>
            <a:r>
              <a:rPr lang="en-AU" sz="2000" dirty="0" smtClean="0"/>
              <a:t>Anything else relevant or useful !</a:t>
            </a:r>
            <a:endParaRPr lang="en-US" sz="1800" dirty="0" smtClean="0"/>
          </a:p>
          <a:p>
            <a:pPr>
              <a:lnSpc>
                <a:spcPct val="200000"/>
              </a:lnSpc>
            </a:pPr>
            <a:endParaRPr lang="en-US" sz="2000" dirty="0" smtClean="0"/>
          </a:p>
          <a:p>
            <a:pPr eaLnBrk="1" hangingPunct="1">
              <a:lnSpc>
                <a:spcPct val="20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lvl="0"/>
            <a:r>
              <a:rPr lang="en-AU" sz="2800" dirty="0" smtClean="0"/>
              <a:t>Assessment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628800"/>
            <a:ext cx="7488832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 dirty="0" smtClean="0"/>
              <a:t>Tutorial Participation: 5%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Tutorials are every week, starting in Week 2</a:t>
            </a:r>
          </a:p>
          <a:p>
            <a:pPr lvl="1">
              <a:lnSpc>
                <a:spcPct val="150000"/>
              </a:lnSpc>
            </a:pPr>
            <a:endParaRPr lang="en-US" sz="1000" dirty="0" smtClean="0"/>
          </a:p>
          <a:p>
            <a:pPr>
              <a:lnSpc>
                <a:spcPct val="150000"/>
              </a:lnSpc>
            </a:pPr>
            <a:r>
              <a:rPr lang="en-US" sz="2200" dirty="0" smtClean="0"/>
              <a:t>Tutorial Hand-ins: 10%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Due in tutorials every week, starting from Week 3</a:t>
            </a:r>
          </a:p>
          <a:p>
            <a:pPr>
              <a:lnSpc>
                <a:spcPct val="150000"/>
              </a:lnSpc>
            </a:pPr>
            <a:endParaRPr lang="en-US" sz="1000" dirty="0" smtClean="0"/>
          </a:p>
          <a:p>
            <a:pPr>
              <a:lnSpc>
                <a:spcPct val="150000"/>
              </a:lnSpc>
            </a:pPr>
            <a:r>
              <a:rPr lang="en-US" sz="2200" dirty="0" smtClean="0"/>
              <a:t>Attendance at ‘Economics Inspired’ sessions: 5%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Sessions are every week, starting in Week 2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lvl="0"/>
            <a:r>
              <a:rPr lang="en-AU" sz="2800" dirty="0" smtClean="0"/>
              <a:t>Assessment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638425"/>
            <a:ext cx="7029424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Class Exam 1: 15%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Will be held in a lecture slot in Week 6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Will cover all material from Weeks 1 to 4</a:t>
            </a:r>
          </a:p>
          <a:p>
            <a:pPr lvl="1">
              <a:lnSpc>
                <a:spcPct val="150000"/>
              </a:lnSpc>
            </a:pP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Class Exam 2: 15%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Will be held in a lecture slot in Week 10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Will cover all material from Weeks 5 to 8</a:t>
            </a:r>
          </a:p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 lvl="1">
              <a:lnSpc>
                <a:spcPct val="150000"/>
              </a:lnSpc>
            </a:pPr>
            <a:endParaRPr lang="en-US" sz="5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980728"/>
            <a:ext cx="7429552" cy="685800"/>
          </a:xfrm>
        </p:spPr>
        <p:txBody>
          <a:bodyPr/>
          <a:lstStyle/>
          <a:p>
            <a:pPr lvl="0"/>
            <a:r>
              <a:rPr lang="en-AU" sz="2800" dirty="0" smtClean="0"/>
              <a:t>Assessment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466544"/>
            <a:ext cx="7029424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Final Exam: 50%</a:t>
            </a:r>
          </a:p>
          <a:p>
            <a:pPr lvl="1">
              <a:lnSpc>
                <a:spcPct val="150000"/>
              </a:lnSpc>
            </a:pPr>
            <a:r>
              <a:rPr lang="en-US" sz="2150" dirty="0" smtClean="0"/>
              <a:t>Will cover the entire course!</a:t>
            </a:r>
          </a:p>
          <a:p>
            <a:pPr lvl="1">
              <a:lnSpc>
                <a:spcPct val="150000"/>
              </a:lnSpc>
            </a:pPr>
            <a:r>
              <a:rPr lang="en-US" sz="2150" dirty="0" smtClean="0"/>
              <a:t>No ‘double-pass’ required (i.e. it is technically possible to pass the course without passing the exam – but I wouldn’t recommend this as a strategy!!)</a:t>
            </a:r>
          </a:p>
          <a:p>
            <a:pPr lvl="1">
              <a:lnSpc>
                <a:spcPct val="150000"/>
              </a:lnSpc>
            </a:pPr>
            <a:r>
              <a:rPr lang="en-US" sz="2150" dirty="0" smtClean="0"/>
              <a:t>Details about time, date and location to be provided as soon as they are confirmed</a:t>
            </a:r>
          </a:p>
          <a:p>
            <a:pPr lvl="1">
              <a:lnSpc>
                <a:spcPct val="150000"/>
              </a:lnSpc>
            </a:pPr>
            <a:endParaRPr lang="en-US" sz="5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714620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Some final words…</a:t>
            </a:r>
            <a:endParaRPr lang="en-US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908720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Overview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412776"/>
            <a:ext cx="6286544" cy="326231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Aim of the course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Structure of the course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The economic problem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Economics as a social science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Efficiency v. equity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Foundational ideas of economics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Textbook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Online resources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Assessment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lvl="0"/>
            <a:r>
              <a:rPr lang="en-AU" sz="2800" dirty="0" smtClean="0"/>
              <a:t>Aim of the course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714488"/>
            <a:ext cx="7315176" cy="41627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 dirty="0" smtClean="0"/>
              <a:t>To understand: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How markets work =&gt; i.e. how consumers and firms make choices and interact in markets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The limitations of the market, </a:t>
            </a:r>
            <a:r>
              <a:rPr lang="en-AU" sz="2200" dirty="0" smtClean="0"/>
              <a:t>and when and why government intervention could help to achieve public policy goals</a:t>
            </a:r>
            <a:endParaRPr lang="en-US" sz="2200" dirty="0" smtClean="0"/>
          </a:p>
          <a:p>
            <a:pPr eaLnBrk="1" hangingPunct="1">
              <a:lnSpc>
                <a:spcPct val="150000"/>
              </a:lnSpc>
              <a:buNone/>
            </a:pPr>
            <a:endParaRPr lang="en-US" sz="1800" dirty="0" smtClean="0"/>
          </a:p>
          <a:p>
            <a:pPr eaLnBrk="1" hangingPunct="1">
              <a:lnSpc>
                <a:spcPct val="150000"/>
              </a:lnSpc>
              <a:buNone/>
            </a:pPr>
            <a:endParaRPr lang="en-US" sz="18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lvl="0"/>
            <a:r>
              <a:rPr lang="en-AU" sz="2800" dirty="0" smtClean="0"/>
              <a:t>Aim of the course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714488"/>
            <a:ext cx="7315176" cy="4162784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200" dirty="0" smtClean="0"/>
              <a:t>To understand:</a:t>
            </a:r>
          </a:p>
          <a:p>
            <a:pPr lvl="1">
              <a:lnSpc>
                <a:spcPts val="3000"/>
              </a:lnSpc>
            </a:pPr>
            <a:r>
              <a:rPr lang="en-US" sz="2200" dirty="0" smtClean="0"/>
              <a:t>The limitations of government intervention into markets, and </a:t>
            </a:r>
            <a:r>
              <a:rPr lang="en-AU" sz="2200" dirty="0" smtClean="0"/>
              <a:t>when and why government intervention may not help to achieve public policy goals</a:t>
            </a:r>
          </a:p>
          <a:p>
            <a:pPr>
              <a:lnSpc>
                <a:spcPts val="3000"/>
              </a:lnSpc>
            </a:pPr>
            <a:r>
              <a:rPr lang="en-AU" sz="2200" dirty="0" smtClean="0"/>
              <a:t>PLUS:</a:t>
            </a:r>
          </a:p>
          <a:p>
            <a:pPr lvl="1">
              <a:lnSpc>
                <a:spcPts val="3000"/>
              </a:lnSpc>
            </a:pPr>
            <a:r>
              <a:rPr lang="en-AU" sz="2200" dirty="0" smtClean="0"/>
              <a:t>To develop analytical and critical thinking skills and use them to design microeconomic policy</a:t>
            </a:r>
          </a:p>
          <a:p>
            <a:pPr lvl="1">
              <a:lnSpc>
                <a:spcPts val="3000"/>
              </a:lnSpc>
              <a:buNone/>
            </a:pPr>
            <a:r>
              <a:rPr lang="en-US" sz="2200" dirty="0" smtClean="0"/>
              <a:t>		…and all with at least a little enthusiasm! </a:t>
            </a:r>
            <a:r>
              <a:rPr lang="en-US" sz="2200" dirty="0" smtClean="0">
                <a:sym typeface="Wingdings" pitchFamily="2" charset="2"/>
              </a:rPr>
              <a:t></a:t>
            </a:r>
            <a:endParaRPr lang="en-US" sz="2200" dirty="0" smtClean="0"/>
          </a:p>
          <a:p>
            <a:pPr eaLnBrk="1" hangingPunct="1">
              <a:lnSpc>
                <a:spcPct val="150000"/>
              </a:lnSpc>
              <a:buNone/>
            </a:pPr>
            <a:endParaRPr lang="en-US" sz="1800" dirty="0" smtClean="0"/>
          </a:p>
          <a:p>
            <a:pPr eaLnBrk="1" hangingPunct="1">
              <a:lnSpc>
                <a:spcPct val="150000"/>
              </a:lnSpc>
              <a:buNone/>
            </a:pPr>
            <a:endParaRPr lang="en-US" sz="18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69696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Structure of the course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347864" y="1909411"/>
            <a:ext cx="5256584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alibri" pitchFamily="34" charset="0"/>
              </a:rPr>
              <a:t>The basics of markets</a:t>
            </a:r>
          </a:p>
          <a:p>
            <a:pPr algn="ctr"/>
            <a:r>
              <a:rPr lang="en-AU" dirty="0" smtClean="0">
                <a:latin typeface="Calibri" pitchFamily="34" charset="0"/>
              </a:rPr>
              <a:t>+</a:t>
            </a:r>
          </a:p>
          <a:p>
            <a:pPr algn="ctr"/>
            <a:r>
              <a:rPr lang="en-AU" dirty="0" smtClean="0">
                <a:latin typeface="Calibri" pitchFamily="34" charset="0"/>
              </a:rPr>
              <a:t>Thinking about efficiency and equity</a:t>
            </a:r>
            <a:endParaRPr lang="en-AU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1321877"/>
            <a:ext cx="5256584" cy="461665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alibri" pitchFamily="34" charset="0"/>
              </a:rPr>
              <a:t>Intro and foundational concepts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7864" y="3224446"/>
            <a:ext cx="5256584" cy="461665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alibri" pitchFamily="34" charset="0"/>
              </a:rPr>
              <a:t>Market structures and firms</a:t>
            </a:r>
            <a:endParaRPr lang="en-AU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7864" y="3816814"/>
            <a:ext cx="5256584" cy="1569660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alibri" pitchFamily="34" charset="0"/>
              </a:rPr>
              <a:t>Market failure and government regulation</a:t>
            </a:r>
          </a:p>
          <a:p>
            <a:pPr algn="ctr"/>
            <a:r>
              <a:rPr lang="en-AU" dirty="0" smtClean="0">
                <a:latin typeface="Calibri" pitchFamily="34" charset="0"/>
              </a:rPr>
              <a:t>+ </a:t>
            </a:r>
          </a:p>
          <a:p>
            <a:pPr algn="ctr"/>
            <a:r>
              <a:rPr lang="en-AU" dirty="0" smtClean="0">
                <a:latin typeface="Calibri" pitchFamily="34" charset="0"/>
              </a:rPr>
              <a:t>Case studies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7544" y="1909411"/>
            <a:ext cx="2808312" cy="119754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AU" dirty="0" smtClean="0">
              <a:latin typeface="Calibri" pitchFamily="34" charset="0"/>
            </a:endParaRPr>
          </a:p>
          <a:p>
            <a:pPr algn="ctr"/>
            <a:r>
              <a:rPr lang="en-AU" dirty="0" smtClean="0">
                <a:latin typeface="Calibri" pitchFamily="34" charset="0"/>
              </a:rPr>
              <a:t>Weeks 2 – 4</a:t>
            </a:r>
          </a:p>
          <a:p>
            <a:pPr algn="ctr"/>
            <a:endParaRPr lang="en-AU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1319089"/>
            <a:ext cx="2808312" cy="461665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alibri" pitchFamily="34" charset="0"/>
              </a:rPr>
              <a:t>Week 1</a:t>
            </a:r>
            <a:endParaRPr lang="en-AU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4" y="3231283"/>
            <a:ext cx="2808312" cy="461665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alibri" pitchFamily="34" charset="0"/>
              </a:rPr>
              <a:t>Week 5 – 8</a:t>
            </a:r>
            <a:endParaRPr lang="en-AU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4" y="3823651"/>
            <a:ext cx="2808312" cy="1569660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AU" dirty="0" smtClean="0">
              <a:latin typeface="Calibri" pitchFamily="34" charset="0"/>
            </a:endParaRPr>
          </a:p>
          <a:p>
            <a:pPr algn="ctr"/>
            <a:r>
              <a:rPr lang="en-AU" dirty="0" smtClean="0">
                <a:latin typeface="Calibri" pitchFamily="34" charset="0"/>
              </a:rPr>
              <a:t>Week 9 – 13</a:t>
            </a:r>
          </a:p>
          <a:p>
            <a:pPr algn="ctr"/>
            <a:endParaRPr lang="en-AU" dirty="0" smtClean="0">
              <a:latin typeface="Calibri" pitchFamily="34" charset="0"/>
            </a:endParaRPr>
          </a:p>
          <a:p>
            <a:pPr algn="ctr"/>
            <a:endParaRPr lang="en-AU" dirty="0" smtClean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47864" y="5482623"/>
            <a:ext cx="5256584" cy="461665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alibri" pitchFamily="34" charset="0"/>
              </a:rPr>
              <a:t>Revision</a:t>
            </a:r>
            <a:endParaRPr lang="en-AU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544" y="5482623"/>
            <a:ext cx="2808312" cy="461665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alibri" pitchFamily="34" charset="0"/>
              </a:rPr>
              <a:t>Week 13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economic problem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628800"/>
            <a:ext cx="7488832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 dirty="0" smtClean="0"/>
              <a:t>Economics: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All about money?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The economic problem: unlimited wants versus finite resources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Economics ≠ capitalism</a:t>
            </a:r>
          </a:p>
          <a:p>
            <a:pPr lvl="1">
              <a:lnSpc>
                <a:spcPct val="150000"/>
              </a:lnSpc>
            </a:pPr>
            <a:endParaRPr lang="en-US" sz="500" dirty="0" smtClean="0"/>
          </a:p>
          <a:p>
            <a:pPr>
              <a:lnSpc>
                <a:spcPct val="150000"/>
              </a:lnSpc>
              <a:buNone/>
            </a:pPr>
            <a:r>
              <a:rPr lang="en-US" sz="2200" dirty="0" smtClean="0"/>
              <a:t>The economic spectrum:</a:t>
            </a:r>
          </a:p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  <a:buNone/>
            </a:pPr>
            <a:endParaRPr lang="en-US" sz="1800" dirty="0" smtClean="0"/>
          </a:p>
          <a:p>
            <a:pPr eaLnBrk="1" hangingPunct="1">
              <a:lnSpc>
                <a:spcPct val="150000"/>
              </a:lnSpc>
              <a:buNone/>
            </a:pPr>
            <a:endParaRPr lang="en-US" sz="1800" dirty="0" smtClean="0"/>
          </a:p>
          <a:p>
            <a:pPr eaLnBrk="1" hangingPunct="1">
              <a:lnSpc>
                <a:spcPct val="150000"/>
              </a:lnSpc>
              <a:buNone/>
            </a:pPr>
            <a:endParaRPr lang="en-US" sz="1800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1520" y="4509120"/>
            <a:ext cx="889248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tabLst/>
              <a:defRPr/>
            </a:pPr>
            <a:r>
              <a:rPr kumimoji="0" lang="en-US" sz="1950" b="0" i="0" u="none" strike="noStrike" kern="0" cap="none" spc="0" normalizeH="0" baseline="0" noProof="0" dirty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Central planning &lt;--&gt; mixed economy &lt;--&gt; laissez-faire</a:t>
            </a:r>
            <a:r>
              <a:rPr kumimoji="0" lang="en-US" sz="1950" b="0" i="0" u="none" strike="noStrike" kern="0" cap="none" spc="0" normalizeH="0" noProof="0" dirty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capitalism</a:t>
            </a:r>
            <a:endParaRPr kumimoji="0" lang="en-US" sz="195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Economics as a social science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556792"/>
            <a:ext cx="7272808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A social science: the ‘dismal science’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Where does economics intersect with politics?</a:t>
            </a:r>
          </a:p>
          <a:p>
            <a:pPr lvl="4">
              <a:lnSpc>
                <a:spcPct val="150000"/>
              </a:lnSpc>
            </a:pPr>
            <a:r>
              <a:rPr lang="en-US" sz="2000" u="sng" dirty="0" smtClean="0"/>
              <a:t>EVERYWHERE!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Positive v. normative economic analysis: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Positive: Value-free analysis </a:t>
            </a:r>
          </a:p>
          <a:p>
            <a:pPr lvl="2">
              <a:lnSpc>
                <a:spcPct val="150000"/>
              </a:lnSpc>
              <a:buNone/>
            </a:pPr>
            <a:r>
              <a:rPr lang="en-US" sz="1800" dirty="0" smtClean="0"/>
              <a:t>(can be checked with facts)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Normative: Value-laden analysis</a:t>
            </a:r>
          </a:p>
          <a:p>
            <a:pPr lvl="2">
              <a:lnSpc>
                <a:spcPct val="150000"/>
              </a:lnSpc>
              <a:buNone/>
            </a:pPr>
            <a:r>
              <a:rPr lang="en-US" sz="1800" dirty="0" smtClean="0"/>
              <a:t>(can only be checked by referring to moral principles)</a:t>
            </a:r>
          </a:p>
          <a:p>
            <a:pPr eaLnBrk="1" hangingPunct="1">
              <a:lnSpc>
                <a:spcPct val="150000"/>
              </a:lnSpc>
              <a:buNone/>
            </a:pPr>
            <a:endParaRPr lang="en-US" sz="1800" dirty="0" smtClean="0"/>
          </a:p>
          <a:p>
            <a:pPr eaLnBrk="1" hangingPunct="1">
              <a:lnSpc>
                <a:spcPct val="150000"/>
              </a:lnSpc>
              <a:buNone/>
            </a:pPr>
            <a:endParaRPr lang="en-US" sz="1800" dirty="0" smtClean="0"/>
          </a:p>
          <a:p>
            <a:pPr eaLnBrk="1" hangingPunct="1">
              <a:lnSpc>
                <a:spcPct val="150000"/>
              </a:lnSpc>
              <a:buNone/>
            </a:pPr>
            <a:endParaRPr lang="en-US" sz="18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Efficiency v. equity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6000792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There is often a trade-off!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Is economics about efficiency or equity?</a:t>
            </a:r>
          </a:p>
          <a:p>
            <a:pPr lvl="1">
              <a:lnSpc>
                <a:spcPct val="150000"/>
              </a:lnSpc>
            </a:pPr>
            <a:r>
              <a:rPr lang="en-US" sz="2000" b="1" dirty="0" smtClean="0"/>
              <a:t>Productive efficiency</a:t>
            </a:r>
          </a:p>
          <a:p>
            <a:pPr lvl="2">
              <a:lnSpc>
                <a:spcPct val="150000"/>
              </a:lnSpc>
            </a:pPr>
            <a:r>
              <a:rPr lang="en-US" sz="2000" dirty="0" smtClean="0"/>
              <a:t>A product is made using the least amount of resources</a:t>
            </a:r>
          </a:p>
          <a:p>
            <a:pPr lvl="1">
              <a:lnSpc>
                <a:spcPct val="150000"/>
              </a:lnSpc>
            </a:pPr>
            <a:r>
              <a:rPr lang="en-US" sz="2000" b="1" dirty="0" err="1" smtClean="0"/>
              <a:t>Allocative</a:t>
            </a:r>
            <a:r>
              <a:rPr lang="en-US" sz="2000" b="1" dirty="0" smtClean="0"/>
              <a:t> efficiency</a:t>
            </a:r>
          </a:p>
          <a:p>
            <a:pPr lvl="2">
              <a:lnSpc>
                <a:spcPct val="150000"/>
              </a:lnSpc>
            </a:pPr>
            <a:r>
              <a:rPr lang="en-US" sz="2000" dirty="0" smtClean="0"/>
              <a:t>Resources are allocated according to their most productive social use</a:t>
            </a:r>
          </a:p>
          <a:p>
            <a:pPr eaLnBrk="1" hangingPunct="1">
              <a:lnSpc>
                <a:spcPct val="150000"/>
              </a:lnSpc>
              <a:buNone/>
            </a:pPr>
            <a:endParaRPr lang="en-US" sz="1800" dirty="0" smtClean="0"/>
          </a:p>
          <a:p>
            <a:pPr eaLnBrk="1" hangingPunct="1">
              <a:lnSpc>
                <a:spcPct val="150000"/>
              </a:lnSpc>
              <a:buNone/>
            </a:pPr>
            <a:endParaRPr lang="en-US" sz="1800" dirty="0" smtClean="0"/>
          </a:p>
          <a:p>
            <a:pPr eaLnBrk="1" hangingPunct="1">
              <a:lnSpc>
                <a:spcPct val="150000"/>
              </a:lnSpc>
              <a:buNone/>
            </a:pPr>
            <a:endParaRPr lang="en-US" sz="18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Some foundational ideas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6525368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 b="1" dirty="0" smtClean="0"/>
              <a:t>Some</a:t>
            </a:r>
            <a:r>
              <a:rPr lang="en-US" sz="2200" dirty="0" smtClean="0"/>
              <a:t> foundational ideas of economics: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People make rational decisions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People respond to (economic) incentives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Decisions are made at the margin</a:t>
            </a:r>
          </a:p>
          <a:p>
            <a:pPr lvl="2">
              <a:lnSpc>
                <a:spcPct val="150000"/>
              </a:lnSpc>
            </a:pPr>
            <a:r>
              <a:rPr lang="en-US" sz="2000" dirty="0" smtClean="0"/>
              <a:t>Decision rule MB &gt; MC </a:t>
            </a:r>
          </a:p>
          <a:p>
            <a:pPr lvl="2">
              <a:lnSpc>
                <a:spcPct val="150000"/>
              </a:lnSpc>
              <a:buNone/>
            </a:pPr>
            <a:r>
              <a:rPr lang="en-US" sz="2000" dirty="0" smtClean="0"/>
              <a:t>	(up until MB = MC)</a:t>
            </a:r>
          </a:p>
          <a:p>
            <a:pPr lvl="2">
              <a:lnSpc>
                <a:spcPct val="150000"/>
              </a:lnSpc>
            </a:pPr>
            <a:r>
              <a:rPr lang="en-US" sz="2000" dirty="0" smtClean="0"/>
              <a:t>Known as ‘marginal analysis’</a:t>
            </a:r>
          </a:p>
          <a:p>
            <a:pPr eaLnBrk="1" hangingPunct="1">
              <a:lnSpc>
                <a:spcPct val="150000"/>
              </a:lnSpc>
              <a:buNone/>
            </a:pPr>
            <a:endParaRPr lang="en-US" sz="18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</Template>
  <TotalTime>1966</TotalTime>
  <Words>575</Words>
  <Application>Microsoft Office PowerPoint</Application>
  <PresentationFormat>On-screen Show (4:3)</PresentationFormat>
  <Paragraphs>122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Lecture 1</vt:lpstr>
      <vt:lpstr>Principles of Microeconomics</vt:lpstr>
      <vt:lpstr>Overview</vt:lpstr>
      <vt:lpstr>Aim of the course</vt:lpstr>
      <vt:lpstr>Aim of the course</vt:lpstr>
      <vt:lpstr>Structure of the course</vt:lpstr>
      <vt:lpstr>The economic problem</vt:lpstr>
      <vt:lpstr>Economics as a social science</vt:lpstr>
      <vt:lpstr>Efficiency v. equity</vt:lpstr>
      <vt:lpstr>Some foundational ideas</vt:lpstr>
      <vt:lpstr>Some foundational ideas</vt:lpstr>
      <vt:lpstr>Textbook</vt:lpstr>
      <vt:lpstr>Online resources</vt:lpstr>
      <vt:lpstr>Assessment</vt:lpstr>
      <vt:lpstr>Assessment</vt:lpstr>
      <vt:lpstr>Assessment</vt:lpstr>
      <vt:lpstr>Some final words…</vt:lpstr>
    </vt:vector>
  </TitlesOfParts>
  <Company>Grizli777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Laoreet Dolore Magna Aliquam</dc:title>
  <dc:subject>The University of Adelaide</dc:subject>
  <dc:creator>Cornish</dc:creator>
  <cp:lastModifiedBy>Michael Cornish</cp:lastModifiedBy>
  <cp:revision>247</cp:revision>
  <dcterms:created xsi:type="dcterms:W3CDTF">2011-01-27T06:03:15Z</dcterms:created>
  <dcterms:modified xsi:type="dcterms:W3CDTF">2016-02-12T03:16:59Z</dcterms:modified>
</cp:coreProperties>
</file>