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3" r:id="rId3"/>
    <p:sldId id="264" r:id="rId4"/>
    <p:sldId id="265" r:id="rId5"/>
    <p:sldId id="266" r:id="rId6"/>
    <p:sldId id="267" r:id="rId7"/>
    <p:sldId id="277" r:id="rId8"/>
    <p:sldId id="268" r:id="rId9"/>
    <p:sldId id="269" r:id="rId10"/>
    <p:sldId id="276" r:id="rId11"/>
    <p:sldId id="270" r:id="rId12"/>
    <p:sldId id="275" r:id="rId13"/>
    <p:sldId id="271" r:id="rId14"/>
    <p:sldId id="272" r:id="rId15"/>
    <p:sldId id="273" r:id="rId16"/>
    <p:sldId id="274" r:id="rId1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E19"/>
    <a:srgbClr val="000041"/>
    <a:srgbClr val="B4CADC"/>
    <a:srgbClr val="A7BED2"/>
    <a:srgbClr val="93AEC6"/>
    <a:srgbClr val="4D4A46"/>
    <a:srgbClr val="988E64"/>
    <a:srgbClr val="D3CA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8E86-1F95-4630-B7F7-E0DE39D26EE3}" type="datetimeFigureOut">
              <a:rPr lang="en-AU" smtClean="0"/>
              <a:pPr/>
              <a:t>25/04/2016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8217-DADF-4B2C-B46A-A58F19148A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9857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b="1" smtClean="0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500" smtClean="0">
                <a:solidFill>
                  <a:schemeClr val="bg1"/>
                </a:solidFill>
                <a:latin typeface="Arial" charset="0"/>
              </a:rPr>
              <a:t> | The University of Adelaide</a:t>
            </a: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0412" y="43496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6"/>
          <p:cNvSpPr txBox="1">
            <a:spLocks noChangeArrowheads="1"/>
          </p:cNvSpPr>
          <p:nvPr userDrawn="1"/>
        </p:nvSpPr>
        <p:spPr bwMode="gray">
          <a:xfrm>
            <a:off x="381000" y="61658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75"/>
          <p:cNvSpPr>
            <a:spLocks noChangeShapeType="1"/>
          </p:cNvSpPr>
          <p:nvPr userDrawn="1"/>
        </p:nvSpPr>
        <p:spPr bwMode="white">
          <a:xfrm>
            <a:off x="381000" y="43434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76"/>
          <p:cNvSpPr>
            <a:spLocks noChangeShapeType="1"/>
          </p:cNvSpPr>
          <p:nvPr userDrawn="1"/>
        </p:nvSpPr>
        <p:spPr bwMode="white">
          <a:xfrm>
            <a:off x="4724400" y="20574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35"/>
          <p:cNvSpPr>
            <a:spLocks noChangeShapeType="1"/>
          </p:cNvSpPr>
          <p:nvPr userDrawn="1"/>
        </p:nvSpPr>
        <p:spPr bwMode="auto">
          <a:xfrm flipH="1">
            <a:off x="7247756" y="4130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24000" y="4039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48006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44681" y="402542"/>
            <a:ext cx="1728192" cy="1506364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6760" y="19523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4996" y="39624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Professional Skills Session: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An introduction to financial literacy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019800" cy="685800"/>
          </a:xfrm>
        </p:spPr>
        <p:txBody>
          <a:bodyPr/>
          <a:lstStyle/>
          <a:p>
            <a:r>
              <a:rPr lang="en-AU" dirty="0" smtClean="0"/>
              <a:t>Professional Skills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720" y="4648200"/>
            <a:ext cx="5256584" cy="352436"/>
          </a:xfrm>
        </p:spPr>
        <p:txBody>
          <a:bodyPr/>
          <a:lstStyle/>
          <a:p>
            <a:pPr marL="0" indent="0" algn="ctr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An introduction to financial literacy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Creating a budget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064" y="1549072"/>
            <a:ext cx="6784296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If you are impulsive with your spending decisions, you should – if you can – try to constrain your spending choices in advance 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E.g. Get money taken out of your pay that goes into a savings or investment account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E.g. Only take money to the shops that you can afford to spend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Saving versus investing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692831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Saving is the </a:t>
            </a:r>
            <a:r>
              <a:rPr lang="en-US" sz="2200" i="1" dirty="0" smtClean="0"/>
              <a:t>passive</a:t>
            </a:r>
            <a:r>
              <a:rPr lang="en-US" sz="2200" dirty="0" smtClean="0"/>
              <a:t> accumulation of money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E.g., just putting money into a bank account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Investing is the </a:t>
            </a:r>
            <a:r>
              <a:rPr lang="en-US" sz="2200" i="1" dirty="0" smtClean="0"/>
              <a:t>active</a:t>
            </a:r>
            <a:r>
              <a:rPr lang="en-US" sz="2200" dirty="0" smtClean="0"/>
              <a:t> accumulation of money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E.g. putting money into something for which you expect to receive </a:t>
            </a:r>
            <a:r>
              <a:rPr lang="en-US" sz="2100" b="1" dirty="0" smtClean="0"/>
              <a:t>growth in your capital</a:t>
            </a:r>
            <a:r>
              <a:rPr lang="en-US" sz="2100" dirty="0" smtClean="0"/>
              <a:t>, a </a:t>
            </a:r>
            <a:r>
              <a:rPr lang="en-US" sz="2100" b="1" dirty="0" smtClean="0"/>
              <a:t>return</a:t>
            </a:r>
            <a:r>
              <a:rPr lang="en-US" sz="2100" dirty="0" smtClean="0"/>
              <a:t> on your money, or </a:t>
            </a:r>
            <a:r>
              <a:rPr lang="en-US" sz="2100" b="1" dirty="0" smtClean="0"/>
              <a:t>both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Saving versus investing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692831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One basic secret to both saving AND investing:</a:t>
            </a:r>
          </a:p>
          <a:p>
            <a:pPr lvl="4">
              <a:lnSpc>
                <a:spcPct val="150000"/>
              </a:lnSpc>
            </a:pPr>
            <a:r>
              <a:rPr lang="en-US" sz="2400" b="1" dirty="0" smtClean="0"/>
              <a:t>COMPOUND INTEREST!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Investing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20080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Basic rule: </a:t>
            </a:r>
            <a:r>
              <a:rPr lang="en-US" sz="2200" b="1" dirty="0" smtClean="0"/>
              <a:t>risk versus reward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Generally, the higher the potential reward, the higher the </a:t>
            </a:r>
            <a:r>
              <a:rPr lang="en-US" sz="2100" b="1" dirty="0" smtClean="0"/>
              <a:t>risk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I.e., if someone wants money for a small business start-up, they will need to be able to offer a higher return than a more stable investment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Investing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692831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Some basic ‘asset classes’ [from lower risk to higher risk]: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Cash: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/>
              <a:t>Savings accounts, term deposits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Bonds: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/>
              <a:t>Government bonds, corporate bonds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Property: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/>
              <a:t>You know this one! </a:t>
            </a:r>
            <a:r>
              <a:rPr lang="en-US" sz="2100" dirty="0" smtClean="0">
                <a:sym typeface="Wingdings" pitchFamily="2" charset="2"/>
              </a:rPr>
              <a:t></a:t>
            </a:r>
            <a:endParaRPr lang="en-US" sz="2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Investing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692831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Some basic ‘asset classes’ (cont.):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Shares: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Domestic, international, index funds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Commodity exchanges: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Gold, oil, etc.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Business: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Loans, equity partner, owner-operator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Financial derivatives: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Options, warrants, futures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Investing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692831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Reading the stock market pages</a:t>
            </a:r>
          </a:p>
          <a:p>
            <a:pPr lvl="4">
              <a:lnSpc>
                <a:spcPct val="150000"/>
              </a:lnSpc>
            </a:pPr>
            <a:r>
              <a:rPr lang="en-US" sz="2200" dirty="0" smtClean="0"/>
              <a:t>Let’s look at the newspaper!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/>
              <a:t>Understanding exchange rates</a:t>
            </a:r>
          </a:p>
          <a:p>
            <a:pPr lvl="4">
              <a:lnSpc>
                <a:spcPct val="150000"/>
              </a:lnSpc>
            </a:pPr>
            <a:r>
              <a:rPr lang="en-US" sz="2200" dirty="0" smtClean="0"/>
              <a:t>Let’s look at the newspaper!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7421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What is financial literacy?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quick example: buying a car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Creating a budget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Saving versus investing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Investing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Reading the stock market pages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Understanding exchange rates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financial literacy?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75536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Financial literacy: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ability to understand how money works in the world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Includes subjects like: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Buying and selling (cleverly!)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Budgeting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Saving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Investing</a:t>
            </a:r>
          </a:p>
          <a:p>
            <a:pPr lvl="2">
              <a:lnSpc>
                <a:spcPct val="15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example: buying a car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75536"/>
            <a:ext cx="676875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What are the financial issues you would need to consider when buying a car?</a:t>
            </a:r>
          </a:p>
          <a:p>
            <a:pPr lvl="2">
              <a:lnSpc>
                <a:spcPct val="15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quick example: buying a car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93966"/>
            <a:ext cx="7632848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Did you think of all of these?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Researching the market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Finding a good seller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Negotiating a price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How will you finance your purchase?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What insurance should you have?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Can you </a:t>
            </a:r>
            <a:r>
              <a:rPr lang="en-US" sz="2000" b="1" dirty="0" smtClean="0"/>
              <a:t>afford</a:t>
            </a:r>
            <a:r>
              <a:rPr lang="en-US" sz="2000" dirty="0" smtClean="0"/>
              <a:t> a car?  (maintenance, registration, repairs, fuel, insurance, loan interest, etc…!)</a:t>
            </a: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Decisions about money can be complex!!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Creating a budget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75536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The first thing you need to know is – what are your goals?  You may have many!  E.g.: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Buying a car?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Buying a house?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Doing more study?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Saving for your children’s education?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Saving for retirement?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Creating a budget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75536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 budget can help you plan and </a:t>
            </a:r>
            <a:r>
              <a:rPr lang="en-US" sz="2200" dirty="0" err="1" smtClean="0"/>
              <a:t>strategise</a:t>
            </a:r>
            <a:r>
              <a:rPr lang="en-US" sz="2200" dirty="0" smtClean="0"/>
              <a:t> to </a:t>
            </a:r>
            <a:r>
              <a:rPr lang="en-US" sz="2200" b="1" dirty="0" smtClean="0"/>
              <a:t>reach your goals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At </a:t>
            </a:r>
            <a:r>
              <a:rPr lang="en-US" sz="2200" dirty="0" smtClean="0"/>
              <a:t>its simplest, a budget is just a list of: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All your </a:t>
            </a:r>
            <a:r>
              <a:rPr lang="en-US" sz="2000" b="1" dirty="0" smtClean="0"/>
              <a:t>income</a:t>
            </a:r>
            <a:r>
              <a:rPr lang="en-US" sz="2000" dirty="0" smtClean="0"/>
              <a:t> over a particular time period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All your </a:t>
            </a:r>
            <a:r>
              <a:rPr lang="en-US" sz="2000" b="1" dirty="0" smtClean="0"/>
              <a:t>expenses</a:t>
            </a:r>
            <a:r>
              <a:rPr lang="en-US" sz="2000" dirty="0" smtClean="0"/>
              <a:t> over the same time period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Just like in economics!   </a:t>
            </a:r>
            <a:r>
              <a:rPr lang="el-GR" sz="3200" dirty="0" smtClean="0">
                <a:latin typeface="Calibri" pitchFamily="34" charset="0"/>
              </a:rPr>
              <a:t>π</a:t>
            </a:r>
            <a:r>
              <a:rPr lang="en-AU" sz="3200" dirty="0" smtClean="0">
                <a:latin typeface="Calibri" pitchFamily="34" charset="0"/>
              </a:rPr>
              <a:t> </a:t>
            </a:r>
            <a:r>
              <a:rPr lang="en-US" sz="2200" dirty="0" smtClean="0"/>
              <a:t>= TR – TC!</a:t>
            </a:r>
          </a:p>
          <a:p>
            <a:pPr lvl="4">
              <a:lnSpc>
                <a:spcPct val="150000"/>
              </a:lnSpc>
            </a:pPr>
            <a:r>
              <a:rPr lang="en-US" sz="2600" dirty="0" smtClean="0"/>
              <a:t>Let’s </a:t>
            </a:r>
            <a:r>
              <a:rPr lang="en-US" sz="2600" dirty="0" smtClean="0"/>
              <a:t>do a budget together…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Creating a budget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75536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Of course, there’s no point in creating a budget unless you stick to it!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Obviously there will occasionally be unexpected expenses, but you should – as much as possible – try to include these in your budget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E.g. ‘Family responsibilities’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But make ACTIVE choices!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Creating a budget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064" y="1549072"/>
            <a:ext cx="692831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Essentially, being good with your money is about </a:t>
            </a:r>
            <a:r>
              <a:rPr lang="en-AU" sz="2400" b="1" dirty="0" smtClean="0"/>
              <a:t>self-control</a:t>
            </a:r>
            <a:r>
              <a:rPr lang="en-AU" sz="2400" dirty="0" smtClean="0"/>
              <a:t> </a:t>
            </a:r>
          </a:p>
          <a:p>
            <a:pPr lvl="4">
              <a:lnSpc>
                <a:spcPct val="150000"/>
              </a:lnSpc>
            </a:pPr>
            <a:r>
              <a:rPr lang="en-AU" sz="2400" b="1" dirty="0" smtClean="0"/>
              <a:t>Do you want to be in control of your personal finances, or do you want your personal finances to be in control of you?</a:t>
            </a:r>
          </a:p>
        </p:txBody>
      </p:sp>
    </p:spTree>
    <p:extLst>
      <p:ext uri="{BB962C8B-B14F-4D97-AF65-F5344CB8AC3E}">
        <p14:creationId xmlns="" xmlns:p14="http://schemas.microsoft.com/office/powerpoint/2010/main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1124</TotalTime>
  <Words>626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Lecture 1</vt:lpstr>
      <vt:lpstr>Professional Skills</vt:lpstr>
      <vt:lpstr>Overview</vt:lpstr>
      <vt:lpstr>What is financial literacy?</vt:lpstr>
      <vt:lpstr>A quick example: buying a car</vt:lpstr>
      <vt:lpstr>A quick example: buying a car</vt:lpstr>
      <vt:lpstr>Creating a budget</vt:lpstr>
      <vt:lpstr>Creating a budget</vt:lpstr>
      <vt:lpstr>Creating a budget</vt:lpstr>
      <vt:lpstr>Creating a budget</vt:lpstr>
      <vt:lpstr>Creating a budget</vt:lpstr>
      <vt:lpstr>Saving versus investing</vt:lpstr>
      <vt:lpstr>Saving versus investing</vt:lpstr>
      <vt:lpstr>Investing</vt:lpstr>
      <vt:lpstr>Investing</vt:lpstr>
      <vt:lpstr>Investing</vt:lpstr>
      <vt:lpstr>Investing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131</cp:revision>
  <cp:lastPrinted>2015-09-25T02:07:49Z</cp:lastPrinted>
  <dcterms:created xsi:type="dcterms:W3CDTF">2011-01-27T06:03:15Z</dcterms:created>
  <dcterms:modified xsi:type="dcterms:W3CDTF">2016-04-25T01:53:51Z</dcterms:modified>
</cp:coreProperties>
</file>