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E19"/>
    <a:srgbClr val="000041"/>
    <a:srgbClr val="B4CADC"/>
    <a:srgbClr val="A7BED2"/>
    <a:srgbClr val="93AEC6"/>
    <a:srgbClr val="4D4A46"/>
    <a:srgbClr val="988E64"/>
    <a:srgbClr val="D3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b="1" smtClean="0">
                <a:solidFill>
                  <a:schemeClr val="bg1"/>
                </a:solidFill>
                <a:latin typeface="Arial" charset="0"/>
              </a:rPr>
              <a:t>Life Impact</a:t>
            </a:r>
            <a:r>
              <a:rPr lang="en-US" sz="1500" smtClean="0">
                <a:solidFill>
                  <a:schemeClr val="bg1"/>
                </a:solidFill>
                <a:latin typeface="Arial" charset="0"/>
              </a:rPr>
              <a:t> | The University of Adelaide</a:t>
            </a: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0412" y="43496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6"/>
          <p:cNvSpPr txBox="1">
            <a:spLocks noChangeArrowheads="1"/>
          </p:cNvSpPr>
          <p:nvPr userDrawn="1"/>
        </p:nvSpPr>
        <p:spPr bwMode="gray">
          <a:xfrm>
            <a:off x="381000" y="61658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Line 75"/>
          <p:cNvSpPr>
            <a:spLocks noChangeShapeType="1"/>
          </p:cNvSpPr>
          <p:nvPr userDrawn="1"/>
        </p:nvSpPr>
        <p:spPr bwMode="white">
          <a:xfrm>
            <a:off x="381000" y="43434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Line 76"/>
          <p:cNvSpPr>
            <a:spLocks noChangeShapeType="1"/>
          </p:cNvSpPr>
          <p:nvPr userDrawn="1"/>
        </p:nvSpPr>
        <p:spPr bwMode="white">
          <a:xfrm>
            <a:off x="4724400" y="20574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" name="Line 35"/>
          <p:cNvSpPr>
            <a:spLocks noChangeShapeType="1"/>
          </p:cNvSpPr>
          <p:nvPr userDrawn="1"/>
        </p:nvSpPr>
        <p:spPr bwMode="auto">
          <a:xfrm flipH="1">
            <a:off x="7247756" y="4130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24000" y="4039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33600" y="48006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1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44681" y="402542"/>
            <a:ext cx="1728192" cy="1506364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6760" y="19523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4996" y="39624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8: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Agriculture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019800" cy="685800"/>
          </a:xfrm>
        </p:spPr>
        <p:txBody>
          <a:bodyPr/>
          <a:lstStyle/>
          <a:p>
            <a:r>
              <a:rPr lang="en-AU" dirty="0" smtClean="0"/>
              <a:t>Economic Development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1720" y="4648200"/>
            <a:ext cx="5256584" cy="352436"/>
          </a:xfrm>
        </p:spPr>
        <p:txBody>
          <a:bodyPr/>
          <a:lstStyle/>
          <a:p>
            <a:pPr marL="0" indent="0" algn="r"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Lecture </a:t>
            </a:r>
            <a:r>
              <a:rPr lang="en-AU" sz="2000" b="1" dirty="0" smtClean="0">
                <a:solidFill>
                  <a:schemeClr val="bg1"/>
                </a:solidFill>
              </a:rPr>
              <a:t>8:  Agriculture</a:t>
            </a:r>
            <a:endParaRPr lang="en-A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Focus by Regions: Latin America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Gross inequality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1.3% of landowners own approx. 72% of land!</a:t>
            </a:r>
          </a:p>
          <a:p>
            <a:pPr>
              <a:lnSpc>
                <a:spcPct val="150000"/>
              </a:lnSpc>
            </a:pPr>
            <a:r>
              <a:rPr lang="en-AU" sz="2400" dirty="0" err="1" smtClean="0"/>
              <a:t>Latifundios</a:t>
            </a:r>
            <a:r>
              <a:rPr lang="en-AU" sz="2400" dirty="0" smtClean="0"/>
              <a:t> – the land owners</a:t>
            </a:r>
          </a:p>
          <a:p>
            <a:pPr>
              <a:lnSpc>
                <a:spcPct val="150000"/>
              </a:lnSpc>
            </a:pPr>
            <a:r>
              <a:rPr lang="en-AU" sz="2400" dirty="0" err="1" smtClean="0"/>
              <a:t>Minifundios</a:t>
            </a:r>
            <a:r>
              <a:rPr lang="en-AU" sz="2400" dirty="0" smtClean="0"/>
              <a:t> - the (largely) indigenous smallholdings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Medium sized - the family farms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431961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Focus by Regions: Asia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dirty="0" smtClean="0"/>
              <a:t>Too many people, not enough land…</a:t>
            </a:r>
          </a:p>
          <a:p>
            <a:pPr>
              <a:lnSpc>
                <a:spcPct val="150000"/>
              </a:lnSpc>
            </a:pPr>
            <a:r>
              <a:rPr lang="en-AU" sz="2200" dirty="0" smtClean="0"/>
              <a:t>Traditional structures</a:t>
            </a:r>
          </a:p>
          <a:p>
            <a:pPr>
              <a:lnSpc>
                <a:spcPct val="150000"/>
              </a:lnSpc>
            </a:pPr>
            <a:r>
              <a:rPr lang="en-AU" sz="2200" dirty="0" smtClean="0"/>
              <a:t>European colonisation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Property rights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Moneylenders</a:t>
            </a:r>
          </a:p>
          <a:p>
            <a:pPr>
              <a:lnSpc>
                <a:spcPct val="150000"/>
              </a:lnSpc>
            </a:pPr>
            <a:r>
              <a:rPr lang="en-AU" sz="2200" dirty="0" smtClean="0"/>
              <a:t>Freehold ownership </a:t>
            </a:r>
            <a:r>
              <a:rPr lang="en-AU" sz="2200" dirty="0" smtClean="0">
                <a:sym typeface="Wingdings"/>
              </a:rPr>
              <a:t></a:t>
            </a:r>
            <a:r>
              <a:rPr lang="en-AU" sz="2200" dirty="0" smtClean="0"/>
              <a:t> Tenancy farming</a:t>
            </a:r>
          </a:p>
          <a:p>
            <a:pPr>
              <a:lnSpc>
                <a:spcPct val="150000"/>
              </a:lnSpc>
              <a:buNone/>
            </a:pPr>
            <a:r>
              <a:rPr lang="en-AU" sz="2200" dirty="0" smtClean="0"/>
              <a:t>	</a:t>
            </a:r>
            <a:r>
              <a:rPr lang="en-AU" sz="2200" dirty="0" smtClean="0">
                <a:sym typeface="Wingdings"/>
              </a:rPr>
              <a:t> </a:t>
            </a:r>
            <a:r>
              <a:rPr lang="en-AU" sz="2200" dirty="0" smtClean="0"/>
              <a:t> Landless labour </a:t>
            </a:r>
            <a:r>
              <a:rPr lang="en-AU" sz="2200" dirty="0" smtClean="0">
                <a:sym typeface="Wingdings"/>
              </a:rPr>
              <a:t></a:t>
            </a:r>
            <a:r>
              <a:rPr lang="en-AU" sz="2200" dirty="0" smtClean="0"/>
              <a:t> Urban slum-dwellers</a:t>
            </a:r>
          </a:p>
        </p:txBody>
      </p:sp>
    </p:spTree>
    <p:extLst>
      <p:ext uri="{BB962C8B-B14F-4D97-AF65-F5344CB8AC3E}">
        <p14:creationId xmlns:p14="http://schemas.microsoft.com/office/powerpoint/2010/main" val="393321301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Focus by Regions: Africa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Family farms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Shifting cultivation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Especially slash and burn agriculture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More marginal regions in Africa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Sahel-belt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4551967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56" y="773094"/>
            <a:ext cx="4579970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Slash and Burn Agriculture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1621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rnish\Desktop\Current Work\Adel Uni\Teaching\Dev Eco\Wk 5\L8\Sahel belt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620688"/>
            <a:ext cx="8631878" cy="597666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144" y="911142"/>
            <a:ext cx="2579706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The Sahel Belt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49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1071546"/>
            <a:ext cx="4214842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The Sahel Belt: Senegal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C:\Users\Cornish\Desktop\Current Work\Adel Uni\Teaching\Dev Eco\Wk 5\L8\Senegal_dry_wet_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28801"/>
            <a:ext cx="8640960" cy="3156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69694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Focus by Regions: Africa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r>
              <a:rPr lang="en-AU" sz="2400" dirty="0" smtClean="0"/>
              <a:t>Low agricultural output:</a:t>
            </a:r>
          </a:p>
          <a:p>
            <a:pPr lvl="1"/>
            <a:r>
              <a:rPr lang="en-AU" sz="2400" dirty="0" smtClean="0"/>
              <a:t>Human labour as the primary source of physical power</a:t>
            </a:r>
          </a:p>
          <a:p>
            <a:pPr lvl="1"/>
            <a:r>
              <a:rPr lang="en-AU" sz="2400" dirty="0" smtClean="0"/>
              <a:t>Scarcity of labour during the peak periods of agricultural activity</a:t>
            </a:r>
          </a:p>
          <a:p>
            <a:endParaRPr lang="en-AU" sz="2000" dirty="0" smtClean="0"/>
          </a:p>
          <a:p>
            <a:r>
              <a:rPr lang="en-AU" sz="2400" dirty="0" smtClean="0"/>
              <a:t>Population growth is causing increasing pressure on existing land</a:t>
            </a:r>
          </a:p>
          <a:p>
            <a:endParaRPr lang="en-AU" sz="2000" dirty="0" smtClean="0"/>
          </a:p>
          <a:p>
            <a:r>
              <a:rPr lang="en-AU" sz="2400" dirty="0" smtClean="0"/>
              <a:t>Agricultural practice needs to become sedentary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553807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08304" y="1124744"/>
            <a:ext cx="1441436" cy="112714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Use of modern inputs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fig09_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-1881"/>
          <a:stretch>
            <a:fillRect/>
          </a:stretch>
        </p:blipFill>
        <p:spPr>
          <a:xfrm>
            <a:off x="285720" y="642918"/>
            <a:ext cx="6806560" cy="59332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365051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714356"/>
            <a:ext cx="5572164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Case Study: </a:t>
            </a:r>
            <a:r>
              <a:rPr lang="en-US" sz="2800" dirty="0" smtClean="0">
                <a:solidFill>
                  <a:schemeClr val="tx1"/>
                </a:solidFill>
              </a:rPr>
              <a:t>Cut flowers </a:t>
            </a:r>
            <a:r>
              <a:rPr lang="en-US" sz="2800" dirty="0" smtClean="0">
                <a:solidFill>
                  <a:schemeClr val="tx1"/>
                </a:solidFill>
              </a:rPr>
              <a:t>in Kenya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C:\Users\Cornish\Desktop\Current Work\Adel Uni\Teaching\Dev Eco\Wk 5\L8\Flowers-in-Ke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89" y="1228070"/>
            <a:ext cx="8611510" cy="5382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05599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Successes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r>
              <a:rPr lang="en-AU" sz="2400" dirty="0" smtClean="0"/>
              <a:t>Horticulture second biggest foreign exchange earner</a:t>
            </a:r>
          </a:p>
          <a:p>
            <a:r>
              <a:rPr lang="en-AU" sz="2400" dirty="0" smtClean="0"/>
              <a:t>Employs:</a:t>
            </a:r>
          </a:p>
          <a:p>
            <a:pPr lvl="1"/>
            <a:r>
              <a:rPr lang="en-AU" sz="2400" dirty="0" smtClean="0"/>
              <a:t>50,000 directly</a:t>
            </a:r>
          </a:p>
          <a:p>
            <a:pPr lvl="1"/>
            <a:r>
              <a:rPr lang="en-AU" sz="2400" dirty="0" smtClean="0"/>
              <a:t>500,000 indirectly</a:t>
            </a:r>
          </a:p>
          <a:p>
            <a:r>
              <a:rPr lang="en-AU" sz="2400" dirty="0" smtClean="0"/>
              <a:t>Supports up to 2 million (7% of population)</a:t>
            </a:r>
          </a:p>
          <a:p>
            <a:r>
              <a:rPr lang="en-AU" sz="2400" dirty="0" smtClean="0"/>
              <a:t>Rural based industry</a:t>
            </a:r>
          </a:p>
          <a:p>
            <a:r>
              <a:rPr lang="en-AU" sz="2400" dirty="0" smtClean="0"/>
              <a:t>Many employees are young women</a:t>
            </a:r>
          </a:p>
          <a:p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299637043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628800"/>
            <a:ext cx="714380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Agriculture: An overview</a:t>
            </a:r>
          </a:p>
          <a:p>
            <a:pPr lvl="0"/>
            <a:r>
              <a:rPr lang="en-AU" sz="2200" dirty="0" smtClean="0"/>
              <a:t>Case Study: The Green Revolution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International institutions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Focus by regions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Case Study: </a:t>
            </a:r>
            <a:r>
              <a:rPr lang="en-US" sz="2200" dirty="0" smtClean="0"/>
              <a:t>Cut flowers </a:t>
            </a:r>
            <a:r>
              <a:rPr lang="en-US" sz="2200" dirty="0" smtClean="0"/>
              <a:t>in Kenya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Agricultural transition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Market failures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Policy options</a:t>
            </a:r>
          </a:p>
        </p:txBody>
      </p:sp>
    </p:spTree>
    <p:extLst>
      <p:ext uri="{BB962C8B-B14F-4D97-AF65-F5344CB8AC3E}">
        <p14:creationId xmlns:p14="http://schemas.microsoft.com/office/powerpoint/2010/main" val="356906068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785794"/>
            <a:ext cx="5572164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Case Study: The flowers in Kenya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C:\Users\Cornish\Desktop\Current Work\Adel Uni\Teaching\Dev Eco\Wk 5\L8\kenyan_flower_worker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27120"/>
            <a:ext cx="8640960" cy="4734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19838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r>
              <a:rPr lang="en-AU" sz="2400" dirty="0" smtClean="0"/>
              <a:t>FDI</a:t>
            </a:r>
          </a:p>
          <a:p>
            <a:r>
              <a:rPr lang="en-AU" sz="2400" dirty="0" smtClean="0"/>
              <a:t>Technology</a:t>
            </a:r>
          </a:p>
          <a:p>
            <a:r>
              <a:rPr lang="en-AU" sz="2400" dirty="0" smtClean="0"/>
              <a:t>Capital </a:t>
            </a:r>
            <a:r>
              <a:rPr lang="en-AU" sz="2400" i="1" dirty="0" smtClean="0"/>
              <a:t>and </a:t>
            </a:r>
            <a:r>
              <a:rPr lang="en-AU" sz="2400" dirty="0" smtClean="0"/>
              <a:t>labour intensive process</a:t>
            </a:r>
          </a:p>
          <a:p>
            <a:r>
              <a:rPr lang="en-AU" sz="2400" dirty="0" smtClean="0"/>
              <a:t>Limited role of government </a:t>
            </a:r>
          </a:p>
          <a:p>
            <a:r>
              <a:rPr lang="en-AU" sz="2400" dirty="0" smtClean="0"/>
              <a:t>Kenya a hub for the air freight in east Africa</a:t>
            </a:r>
          </a:p>
          <a:p>
            <a:r>
              <a:rPr lang="en-AU" sz="2400" dirty="0" smtClean="0"/>
              <a:t>Passable infrastructure</a:t>
            </a:r>
          </a:p>
          <a:p>
            <a:r>
              <a:rPr lang="en-AU" sz="2400" dirty="0" smtClean="0"/>
              <a:t>Good climate</a:t>
            </a:r>
            <a:endParaRPr lang="en-AU" sz="1800" dirty="0" smtClean="0"/>
          </a:p>
          <a:p>
            <a:endParaRPr lang="en-AU" sz="2400" dirty="0" smtClean="0"/>
          </a:p>
          <a:p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426933730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714356"/>
            <a:ext cx="5572164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Case Study: The flowers in Kenya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C:\Users\Cornish\Desktop\Current Work\Adel Uni\Teaching\Dev Eco\Wk 5\L8\kenya_flowers_wil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86" y="1214422"/>
            <a:ext cx="8651593" cy="4950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44739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Potential Issues…?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r>
              <a:rPr lang="en-AU" sz="2400" dirty="0" smtClean="0"/>
              <a:t>Standards and codes of conduct managed by peak industrial body, Kenyan Flower Council</a:t>
            </a:r>
          </a:p>
          <a:p>
            <a:r>
              <a:rPr lang="en-AU" sz="2400" dirty="0" smtClean="0"/>
              <a:t>Many workers on seasonal / casual contracts</a:t>
            </a:r>
          </a:p>
          <a:p>
            <a:r>
              <a:rPr lang="en-AU" sz="2400" dirty="0" smtClean="0"/>
              <a:t>Working conditions</a:t>
            </a:r>
          </a:p>
          <a:p>
            <a:r>
              <a:rPr lang="en-AU" sz="2400" dirty="0" smtClean="0"/>
              <a:t>Unions</a:t>
            </a:r>
          </a:p>
          <a:p>
            <a:r>
              <a:rPr lang="en-AU" sz="2400" dirty="0" smtClean="0"/>
              <a:t>Only 7% of population</a:t>
            </a:r>
          </a:p>
          <a:p>
            <a:r>
              <a:rPr lang="en-AU" sz="2400" dirty="0" smtClean="0"/>
              <a:t>Competition for </a:t>
            </a:r>
            <a:r>
              <a:rPr lang="en-AU" sz="2400" dirty="0" smtClean="0"/>
              <a:t>water</a:t>
            </a: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95147786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Conclusions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r>
              <a:rPr lang="en-AU" sz="2400" dirty="0" smtClean="0"/>
              <a:t>Neoclassical growth, endogenous growth</a:t>
            </a:r>
          </a:p>
          <a:p>
            <a:pPr lvl="1"/>
            <a:r>
              <a:rPr lang="en-AU" sz="2400" dirty="0" smtClean="0"/>
              <a:t>Needs investigation at microeconomic level</a:t>
            </a:r>
          </a:p>
          <a:p>
            <a:endParaRPr lang="en-AU" sz="2400" dirty="0" smtClean="0"/>
          </a:p>
          <a:p>
            <a:r>
              <a:rPr lang="en-AU" sz="2400" dirty="0" smtClean="0"/>
              <a:t>Some inevitable tensions?</a:t>
            </a:r>
          </a:p>
          <a:p>
            <a:pPr lvl="1"/>
            <a:r>
              <a:rPr lang="en-AU" sz="2400" dirty="0" smtClean="0"/>
              <a:t>Employment v higher wages and better conditions</a:t>
            </a:r>
          </a:p>
          <a:p>
            <a:pPr lvl="1"/>
            <a:r>
              <a:rPr lang="en-AU" sz="2400" dirty="0" smtClean="0"/>
              <a:t>Growth v environmental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6441815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Agricultural Transition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809760"/>
            <a:ext cx="7143800" cy="3262314"/>
          </a:xfrm>
        </p:spPr>
        <p:txBody>
          <a:bodyPr/>
          <a:lstStyle/>
          <a:p>
            <a:r>
              <a:rPr lang="en-AU" sz="2400" dirty="0" smtClean="0"/>
              <a:t>1/ Subsistence</a:t>
            </a:r>
          </a:p>
          <a:p>
            <a:pPr lvl="1"/>
            <a:r>
              <a:rPr lang="en-AU" sz="2400" dirty="0" smtClean="0"/>
              <a:t>Low technology, low productivity, low output</a:t>
            </a:r>
          </a:p>
          <a:p>
            <a:pPr lvl="1"/>
            <a:r>
              <a:rPr lang="en-AU" sz="2400" dirty="0" smtClean="0"/>
              <a:t>Underemployed labour</a:t>
            </a:r>
          </a:p>
          <a:p>
            <a:pPr lvl="1"/>
            <a:r>
              <a:rPr lang="en-AU" sz="2400" dirty="0" smtClean="0"/>
              <a:t>Risk aversion </a:t>
            </a:r>
          </a:p>
          <a:p>
            <a:pPr lvl="2"/>
            <a:r>
              <a:rPr lang="en-AU" sz="2400" dirty="0" smtClean="0"/>
              <a:t>Maximising survival</a:t>
            </a:r>
          </a:p>
          <a:p>
            <a:pPr lvl="2"/>
            <a:r>
              <a:rPr lang="en-AU" sz="2400" dirty="0" smtClean="0"/>
              <a:t>Information gaps</a:t>
            </a:r>
          </a:p>
          <a:p>
            <a:pPr lvl="2"/>
            <a:r>
              <a:rPr lang="en-AU" sz="2400" dirty="0" smtClean="0"/>
              <a:t>Limited access to credit and insurance</a:t>
            </a:r>
          </a:p>
          <a:p>
            <a:pPr>
              <a:buNone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16377583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714356"/>
            <a:ext cx="4572032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Illustrating Risk Aversion…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7" descr="fig09_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272" y="1214422"/>
            <a:ext cx="8645208" cy="538293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437603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Agricultural Transition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r>
              <a:rPr lang="en-AU" sz="2400" dirty="0" smtClean="0"/>
              <a:t>2/ Diversified</a:t>
            </a:r>
          </a:p>
          <a:p>
            <a:pPr lvl="1"/>
            <a:r>
              <a:rPr lang="en-AU" sz="2400" dirty="0" smtClean="0"/>
              <a:t>Staple crops grown for consumption </a:t>
            </a:r>
          </a:p>
          <a:p>
            <a:pPr lvl="1"/>
            <a:r>
              <a:rPr lang="en-AU" sz="2400" dirty="0" smtClean="0"/>
              <a:t>Cash crops grown for sale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3/ Specialised</a:t>
            </a:r>
          </a:p>
          <a:p>
            <a:pPr lvl="1"/>
            <a:r>
              <a:rPr lang="en-AU" sz="2400" dirty="0" smtClean="0"/>
              <a:t>Profits from cash crops used to buy food and reinvestment</a:t>
            </a:r>
          </a:p>
          <a:p>
            <a:pPr lvl="1"/>
            <a:endParaRPr lang="en-AU" sz="2000" dirty="0" smtClean="0"/>
          </a:p>
          <a:p>
            <a:pPr lvl="1"/>
            <a:endParaRPr lang="en-AU" sz="2000" dirty="0" smtClean="0"/>
          </a:p>
          <a:p>
            <a:pPr>
              <a:buNone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246569968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Role of Government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 lvl="0"/>
            <a:r>
              <a:rPr lang="en-AU" sz="2400" dirty="0" smtClean="0"/>
              <a:t>Market failures</a:t>
            </a:r>
          </a:p>
          <a:p>
            <a:pPr lvl="1"/>
            <a:r>
              <a:rPr lang="en-AU" sz="2400" dirty="0" smtClean="0"/>
              <a:t>Environmental externalities</a:t>
            </a:r>
          </a:p>
          <a:p>
            <a:pPr lvl="1"/>
            <a:r>
              <a:rPr lang="en-AU" sz="2400" dirty="0" smtClean="0"/>
              <a:t>R&amp;D</a:t>
            </a:r>
          </a:p>
          <a:p>
            <a:pPr lvl="1"/>
            <a:r>
              <a:rPr lang="en-AU" sz="2400" dirty="0" smtClean="0"/>
              <a:t>Monopolies and oligopolies in agricultural input markets </a:t>
            </a:r>
          </a:p>
          <a:p>
            <a:pPr lvl="1"/>
            <a:r>
              <a:rPr lang="en-AU" sz="2400" dirty="0" smtClean="0"/>
              <a:t>Infrastructure</a:t>
            </a:r>
          </a:p>
          <a:p>
            <a:pPr lvl="1"/>
            <a:r>
              <a:rPr lang="en-AU" sz="2400" dirty="0" smtClean="0"/>
              <a:t>Information gaps, coordination failure</a:t>
            </a:r>
          </a:p>
          <a:p>
            <a:endParaRPr lang="en-AU" sz="2400" dirty="0" smtClean="0"/>
          </a:p>
          <a:p>
            <a:pPr lvl="1"/>
            <a:endParaRPr lang="en-AU" sz="2400" dirty="0" smtClean="0"/>
          </a:p>
          <a:p>
            <a:pPr lvl="1"/>
            <a:endParaRPr lang="en-AU" sz="2000" dirty="0" smtClean="0"/>
          </a:p>
          <a:p>
            <a:pPr>
              <a:buNone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11286180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Policy Options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r>
              <a:rPr lang="en-AU" sz="2400" dirty="0" smtClean="0"/>
              <a:t>Role of women</a:t>
            </a:r>
          </a:p>
          <a:p>
            <a:r>
              <a:rPr lang="en-AU" sz="2400" dirty="0" smtClean="0"/>
              <a:t>Technology and innovation</a:t>
            </a:r>
          </a:p>
          <a:p>
            <a:r>
              <a:rPr lang="en-AU" sz="2400" dirty="0" smtClean="0"/>
              <a:t>Overcome risk aversion</a:t>
            </a:r>
          </a:p>
          <a:p>
            <a:pPr lvl="1"/>
            <a:r>
              <a:rPr lang="en-AU" sz="2400" dirty="0" smtClean="0"/>
              <a:t>Incentives for farmers</a:t>
            </a:r>
          </a:p>
          <a:p>
            <a:pPr lvl="1"/>
            <a:r>
              <a:rPr lang="en-AU" sz="2400" dirty="0" smtClean="0"/>
              <a:t>Microfinance</a:t>
            </a:r>
          </a:p>
          <a:p>
            <a:pPr lvl="1"/>
            <a:r>
              <a:rPr lang="en-AU" sz="2400" dirty="0" smtClean="0"/>
              <a:t>Agricultural extension programs</a:t>
            </a:r>
          </a:p>
          <a:p>
            <a:pPr lvl="1"/>
            <a:r>
              <a:rPr lang="en-AU" sz="2400" dirty="0" smtClean="0"/>
              <a:t>Reduce costs of agricultural inputs?</a:t>
            </a:r>
          </a:p>
          <a:p>
            <a:r>
              <a:rPr lang="en-AU" sz="2400" dirty="0" smtClean="0"/>
              <a:t>Address market failures</a:t>
            </a:r>
          </a:p>
          <a:p>
            <a:r>
              <a:rPr lang="en-AU" sz="2400" dirty="0" smtClean="0"/>
              <a:t>Land reform and property rights (next lecture...)</a:t>
            </a:r>
          </a:p>
          <a:p>
            <a:pPr lvl="0"/>
            <a:endParaRPr lang="en-AU" sz="2000" dirty="0" smtClean="0"/>
          </a:p>
          <a:p>
            <a:endParaRPr lang="en-AU" sz="2000" dirty="0" smtClean="0"/>
          </a:p>
          <a:p>
            <a:pPr lvl="1"/>
            <a:endParaRPr lang="en-AU" sz="2000" dirty="0" smtClean="0"/>
          </a:p>
          <a:p>
            <a:pPr lvl="1"/>
            <a:endParaRPr lang="en-AU" sz="2000" dirty="0" smtClean="0"/>
          </a:p>
          <a:p>
            <a:pPr>
              <a:buNone/>
            </a:pP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132723432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Agriculture: An 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43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2/3 of the world’s poor work in agriculture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Basic nutritional needs not met for 800m people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As much as 80-90% income from developing countries can come from agriculture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As much as 50% GDP derived from agriculture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Role of women: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60-80% labour force (Asia, Africa)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40% labour force (Latin America)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4134143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09_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6796" b="19588"/>
          <a:stretch>
            <a:fillRect/>
          </a:stretch>
        </p:blipFill>
        <p:spPr>
          <a:xfrm>
            <a:off x="244775" y="1096946"/>
            <a:ext cx="9223769" cy="5514054"/>
          </a:xfrm>
          <a:noFill/>
          <a:ln/>
        </p:spPr>
      </p:pic>
      <p:pic>
        <p:nvPicPr>
          <p:cNvPr id="7" name="Picture 6" descr="fig09_03"/>
          <p:cNvPicPr>
            <a:picLocks noChangeAspect="1" noChangeArrowheads="1"/>
          </p:cNvPicPr>
          <p:nvPr/>
        </p:nvPicPr>
        <p:blipFill>
          <a:blip r:embed="rId2"/>
          <a:srcRect t="91211" r="-6796" b="-516"/>
          <a:stretch>
            <a:fillRect/>
          </a:stretch>
        </p:blipFill>
        <p:spPr bwMode="auto">
          <a:xfrm>
            <a:off x="285720" y="5435016"/>
            <a:ext cx="7967718" cy="4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668318"/>
            <a:ext cx="6643734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Agricultural and the Economy: 3 Phases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5797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Agriculture: An overview (cont.)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700808"/>
            <a:ext cx="7143800" cy="3262314"/>
          </a:xfrm>
        </p:spPr>
        <p:txBody>
          <a:bodyPr/>
          <a:lstStyle/>
          <a:p>
            <a:r>
              <a:rPr lang="en-AU" sz="2400" dirty="0" smtClean="0"/>
              <a:t>Historical industrialisation</a:t>
            </a:r>
          </a:p>
          <a:p>
            <a:pPr lvl="1"/>
            <a:r>
              <a:rPr lang="en-AU" sz="2400" dirty="0" smtClean="0"/>
              <a:t>Labour forces mirrored output</a:t>
            </a:r>
          </a:p>
          <a:p>
            <a:pPr lvl="1"/>
            <a:r>
              <a:rPr lang="en-AU" sz="2400" dirty="0" smtClean="0"/>
              <a:t>MP</a:t>
            </a:r>
            <a:r>
              <a:rPr lang="en-AU" sz="2400" baseline="-25000" dirty="0" smtClean="0"/>
              <a:t>L</a:t>
            </a:r>
            <a:r>
              <a:rPr lang="en-AU" sz="2400" dirty="0" smtClean="0"/>
              <a:t> in both sectors similar</a:t>
            </a:r>
          </a:p>
          <a:p>
            <a:r>
              <a:rPr lang="en-AU" sz="2400" dirty="0" smtClean="0"/>
              <a:t>Contemporary industrialisation</a:t>
            </a:r>
          </a:p>
          <a:p>
            <a:pPr lvl="1"/>
            <a:r>
              <a:rPr lang="en-AU" sz="2400" dirty="0" smtClean="0"/>
              <a:t>Greater share of the LDC labour force in agriculture than its share of output</a:t>
            </a:r>
          </a:p>
          <a:p>
            <a:pPr lvl="1"/>
            <a:r>
              <a:rPr lang="en-AU" sz="2400" dirty="0" smtClean="0"/>
              <a:t>Lower MP</a:t>
            </a:r>
            <a:r>
              <a:rPr lang="en-AU" sz="2400" baseline="-25000" dirty="0" smtClean="0"/>
              <a:t>L</a:t>
            </a:r>
            <a:r>
              <a:rPr lang="en-AU" sz="2400" dirty="0" smtClean="0"/>
              <a:t> in LDC agriculture</a:t>
            </a:r>
          </a:p>
          <a:p>
            <a:r>
              <a:rPr lang="en-AU" sz="2400" dirty="0" smtClean="0"/>
              <a:t>Recap: Is the Malthus’ model applicable?</a:t>
            </a:r>
          </a:p>
          <a:p>
            <a:pPr lvl="1"/>
            <a:r>
              <a:rPr lang="en-AU" sz="2400" dirty="0" smtClean="0"/>
              <a:t>Medical technology</a:t>
            </a:r>
          </a:p>
          <a:p>
            <a:pPr lvl="1"/>
            <a:r>
              <a:rPr lang="en-AU" sz="2400" dirty="0" smtClean="0"/>
              <a:t>Agricultural technology and innovation</a:t>
            </a:r>
            <a:endParaRPr lang="en-AU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739719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rnish\Desktop\Current Work\Adel Uni\Teaching\Dev Eco\Wk 5\L8\Picture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7"/>
            <a:ext cx="8640960" cy="5994667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28" y="714356"/>
            <a:ext cx="5857916" cy="428628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Case Study: The Green Revolution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1410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09_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420" y="1052736"/>
            <a:ext cx="8606520" cy="5544616"/>
          </a:xfrm>
          <a:noFill/>
          <a:ln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32927"/>
            <a:ext cx="5857916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Case Study: The Green Revolution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2268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International Institutions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809760"/>
            <a:ext cx="7643866" cy="3262314"/>
          </a:xfrm>
        </p:spPr>
        <p:txBody>
          <a:bodyPr/>
          <a:lstStyle/>
          <a:p>
            <a:r>
              <a:rPr lang="en-AU" sz="2400" dirty="0" smtClean="0"/>
              <a:t>Food and Agricultural </a:t>
            </a:r>
          </a:p>
          <a:p>
            <a:pPr>
              <a:buNone/>
            </a:pPr>
            <a:r>
              <a:rPr lang="en-AU" sz="2400" dirty="0" smtClean="0"/>
              <a:t>	Organisation (FAO)</a:t>
            </a:r>
          </a:p>
          <a:p>
            <a:endParaRPr lang="en-AU" sz="4000" dirty="0" smtClean="0"/>
          </a:p>
          <a:p>
            <a:r>
              <a:rPr lang="en-AU" sz="2400" dirty="0" smtClean="0"/>
              <a:t>World Food Program (WFP)</a:t>
            </a:r>
          </a:p>
          <a:p>
            <a:endParaRPr lang="en-AU" sz="2400" dirty="0" smtClean="0"/>
          </a:p>
          <a:p>
            <a:endParaRPr lang="en-AU" dirty="0" smtClean="0"/>
          </a:p>
          <a:p>
            <a:r>
              <a:rPr lang="en-AU" sz="2400" dirty="0" smtClean="0"/>
              <a:t>International Fund for </a:t>
            </a:r>
          </a:p>
          <a:p>
            <a:pPr>
              <a:buNone/>
            </a:pPr>
            <a:r>
              <a:rPr lang="en-AU" sz="2400" dirty="0" smtClean="0"/>
              <a:t>	Agricultural Development </a:t>
            </a:r>
            <a:endParaRPr lang="en-AU" sz="2400" dirty="0"/>
          </a:p>
          <a:p>
            <a:pPr>
              <a:buNone/>
            </a:pPr>
            <a:r>
              <a:rPr lang="en-AU" sz="2400" dirty="0" smtClean="0"/>
              <a:t>	(</a:t>
            </a:r>
            <a:r>
              <a:rPr lang="en-AU" sz="2400" dirty="0" smtClean="0"/>
              <a:t>IFAD)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3" y="2987152"/>
            <a:ext cx="1501763" cy="15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348" y="4672554"/>
            <a:ext cx="1780388" cy="12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14969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304866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c/c0/FAO_Food_Price_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64096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29" y="662061"/>
            <a:ext cx="2143140" cy="42862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Food Prices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8221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1018</TotalTime>
  <Words>578</Words>
  <Application>Microsoft Office PowerPoint</Application>
  <PresentationFormat>On-screen Show (4:3)</PresentationFormat>
  <Paragraphs>148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Times</vt:lpstr>
      <vt:lpstr>Verdana</vt:lpstr>
      <vt:lpstr>Wingdings</vt:lpstr>
      <vt:lpstr>Lecture 1</vt:lpstr>
      <vt:lpstr>Economic Development</vt:lpstr>
      <vt:lpstr>Overview</vt:lpstr>
      <vt:lpstr>Agriculture: An overview</vt:lpstr>
      <vt:lpstr>Agricultural and the Economy: 3 Phases</vt:lpstr>
      <vt:lpstr>Agriculture: An overview (cont.)</vt:lpstr>
      <vt:lpstr>Case Study: The Green Revolution</vt:lpstr>
      <vt:lpstr>Case Study: The Green Revolution</vt:lpstr>
      <vt:lpstr>International Institutions</vt:lpstr>
      <vt:lpstr>Food Prices</vt:lpstr>
      <vt:lpstr>Focus by Regions: Latin America</vt:lpstr>
      <vt:lpstr>Focus by Regions: Asia</vt:lpstr>
      <vt:lpstr>Focus by Regions: Africa</vt:lpstr>
      <vt:lpstr>Slash and Burn Agriculture</vt:lpstr>
      <vt:lpstr>The Sahel Belt</vt:lpstr>
      <vt:lpstr>The Sahel Belt: Senegal</vt:lpstr>
      <vt:lpstr>Focus by Regions: Africa</vt:lpstr>
      <vt:lpstr>Use of modern inputs</vt:lpstr>
      <vt:lpstr>Case Study: Cut flowers in Kenya</vt:lpstr>
      <vt:lpstr>Successes</vt:lpstr>
      <vt:lpstr>Case Study: The flowers in Kenya</vt:lpstr>
      <vt:lpstr>How?</vt:lpstr>
      <vt:lpstr>Case Study: The flowers in Kenya</vt:lpstr>
      <vt:lpstr>Potential Issues…?</vt:lpstr>
      <vt:lpstr>Conclusions</vt:lpstr>
      <vt:lpstr>Agricultural Transition</vt:lpstr>
      <vt:lpstr>Illustrating Risk Aversion…</vt:lpstr>
      <vt:lpstr>Agricultural Transition</vt:lpstr>
      <vt:lpstr>Role of Government</vt:lpstr>
      <vt:lpstr>Policy Options</vt:lpstr>
    </vt:vector>
  </TitlesOfParts>
  <Company>Grizli777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Cornish, Michael</cp:lastModifiedBy>
  <cp:revision>90</cp:revision>
  <dcterms:created xsi:type="dcterms:W3CDTF">2011-01-27T06:03:15Z</dcterms:created>
  <dcterms:modified xsi:type="dcterms:W3CDTF">2015-08-17T04:43:53Z</dcterms:modified>
</cp:coreProperties>
</file>