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7" r:id="rId14"/>
    <p:sldId id="28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E19"/>
    <a:srgbClr val="000041"/>
    <a:srgbClr val="B4CADC"/>
    <a:srgbClr val="A7BED2"/>
    <a:srgbClr val="93AEC6"/>
    <a:srgbClr val="4D4A46"/>
    <a:srgbClr val="988E64"/>
    <a:srgbClr val="D3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b="1" smtClean="0">
                <a:solidFill>
                  <a:schemeClr val="bg1"/>
                </a:solidFill>
                <a:latin typeface="Arial" charset="0"/>
              </a:rPr>
              <a:t>Life Impact</a:t>
            </a:r>
            <a:r>
              <a:rPr lang="en-US" sz="1500" smtClean="0">
                <a:solidFill>
                  <a:schemeClr val="bg1"/>
                </a:solidFill>
                <a:latin typeface="Arial" charset="0"/>
              </a:rPr>
              <a:t> | The University of Adelaide</a:t>
            </a: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0412" y="43496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6"/>
          <p:cNvSpPr txBox="1">
            <a:spLocks noChangeArrowheads="1"/>
          </p:cNvSpPr>
          <p:nvPr userDrawn="1"/>
        </p:nvSpPr>
        <p:spPr bwMode="gray">
          <a:xfrm>
            <a:off x="381000" y="61658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Line 75"/>
          <p:cNvSpPr>
            <a:spLocks noChangeShapeType="1"/>
          </p:cNvSpPr>
          <p:nvPr userDrawn="1"/>
        </p:nvSpPr>
        <p:spPr bwMode="white">
          <a:xfrm>
            <a:off x="381000" y="43434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Line 76"/>
          <p:cNvSpPr>
            <a:spLocks noChangeShapeType="1"/>
          </p:cNvSpPr>
          <p:nvPr userDrawn="1"/>
        </p:nvSpPr>
        <p:spPr bwMode="white">
          <a:xfrm>
            <a:off x="4724400" y="20574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" name="Line 35"/>
          <p:cNvSpPr>
            <a:spLocks noChangeShapeType="1"/>
          </p:cNvSpPr>
          <p:nvPr userDrawn="1"/>
        </p:nvSpPr>
        <p:spPr bwMode="auto">
          <a:xfrm flipH="1">
            <a:off x="7247756" y="4130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124000" y="4039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33600" y="48006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1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44681" y="402542"/>
            <a:ext cx="1728192" cy="1506364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6760" y="19523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4996" y="39624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7: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Population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019800" cy="685800"/>
          </a:xfrm>
        </p:spPr>
        <p:txBody>
          <a:bodyPr/>
          <a:lstStyle/>
          <a:p>
            <a:r>
              <a:rPr lang="en-AU" dirty="0" smtClean="0"/>
              <a:t>Economic Development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51720" y="4648200"/>
            <a:ext cx="5256584" cy="352436"/>
          </a:xfrm>
        </p:spPr>
        <p:txBody>
          <a:bodyPr/>
          <a:lstStyle/>
          <a:p>
            <a:pPr marL="0" indent="0" algn="r"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Lecture 7:  Population</a:t>
            </a:r>
            <a:endParaRPr lang="en-A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714356"/>
            <a:ext cx="5572164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Most Populous Countries: Top 10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08379"/>
              </p:ext>
            </p:extLst>
          </p:nvPr>
        </p:nvGraphicFramePr>
        <p:xfrm>
          <a:off x="2143108" y="1285860"/>
          <a:ext cx="4572032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8892"/>
                <a:gridCol w="214314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Country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Population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China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1.37 </a:t>
                      </a:r>
                      <a:r>
                        <a:rPr lang="en-AU" dirty="0" err="1" smtClean="0"/>
                        <a:t>bn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India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1.28 </a:t>
                      </a:r>
                      <a:r>
                        <a:rPr lang="en-AU" dirty="0" err="1" smtClean="0"/>
                        <a:t>bn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321 </a:t>
                      </a:r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Indonesia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255 </a:t>
                      </a:r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Brazil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204 </a:t>
                      </a:r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Pakistan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190 </a:t>
                      </a:r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Nigeria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182 </a:t>
                      </a:r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Bangladesh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158 </a:t>
                      </a:r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Russia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146 </a:t>
                      </a:r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Japan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127 </a:t>
                      </a:r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+ for interest: EU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507 </a:t>
                      </a:r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4216" y="5715016"/>
            <a:ext cx="220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Sources: Various</a:t>
            </a:r>
            <a:r>
              <a:rPr lang="en-AU" dirty="0" smtClean="0"/>
              <a:t>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599862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Fertility / mortality trends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90600"/>
            <a:ext cx="750099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100" dirty="0" smtClean="0"/>
              <a:t>Population growth = birth rate – mortality rate + (immigration rate – emigration rate [‘net migration’])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LDC birth rates and mortality rates are higher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Total fertility rate = Average number of children a woman has if current rates hold throughout her childbearing years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Sub-Saharan Africa: 5.5 children</a:t>
            </a:r>
            <a:endParaRPr lang="en-US" sz="2100" dirty="0" smtClean="0">
              <a:sym typeface="Wingdings"/>
            </a:endParaRPr>
          </a:p>
          <a:p>
            <a:pPr lvl="1">
              <a:lnSpc>
                <a:spcPct val="150000"/>
              </a:lnSpc>
            </a:pPr>
            <a:r>
              <a:rPr lang="en-US" sz="2100" dirty="0" smtClean="0">
                <a:sym typeface="Wingdings"/>
              </a:rPr>
              <a:t>Asia: 3.4 children</a:t>
            </a:r>
          </a:p>
        </p:txBody>
      </p:sp>
    </p:spTree>
    <p:extLst>
      <p:ext uri="{BB962C8B-B14F-4D97-AF65-F5344CB8AC3E}">
        <p14:creationId xmlns:p14="http://schemas.microsoft.com/office/powerpoint/2010/main" val="121889978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Fertility / mortality trends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714488"/>
            <a:ext cx="702885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>
                <a:sym typeface="Wingdings"/>
              </a:rPr>
              <a:t>Replacement level fertility = 2 + average rate of child mortality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ym typeface="Wingdings"/>
              </a:rPr>
              <a:t>Narrowing mortality gap between developed and developing countries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ym typeface="Wingdings"/>
              </a:rPr>
              <a:t>Average lifespan in developed world only 12 years higher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ym typeface="Wingdings"/>
              </a:rPr>
              <a:t>However in Africa, average life expectancy = 48 yrs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8977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9163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60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904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Dependency Burden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714488"/>
            <a:ext cx="750099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Non-economically productive individuals place an economic burden on societies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Higher in developing countries: 35% are under 15 (excluding China)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Opposite, but smaller problem in developed countries with aging population</a:t>
            </a:r>
          </a:p>
        </p:txBody>
      </p:sp>
    </p:spTree>
    <p:extLst>
      <p:ext uri="{BB962C8B-B14F-4D97-AF65-F5344CB8AC3E}">
        <p14:creationId xmlns:p14="http://schemas.microsoft.com/office/powerpoint/2010/main" val="367107990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Hidden momentum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714488"/>
            <a:ext cx="750099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Birth rates adjust slowly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Delay in effect of decreased population growth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Waiting for the ‘youth bulges’ to age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Demographic transition</a:t>
            </a:r>
          </a:p>
        </p:txBody>
      </p:sp>
    </p:spTree>
    <p:extLst>
      <p:ext uri="{BB962C8B-B14F-4D97-AF65-F5344CB8AC3E}">
        <p14:creationId xmlns:p14="http://schemas.microsoft.com/office/powerpoint/2010/main" val="27102016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6858048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Population Pyramids and the Youth Bulge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Content Placeholder 5" descr="fig06_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17256" b="-9158"/>
          <a:stretch>
            <a:fillRect/>
          </a:stretch>
        </p:blipFill>
        <p:spPr>
          <a:xfrm>
            <a:off x="251519" y="1168384"/>
            <a:ext cx="10153129" cy="578900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1516734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714356"/>
            <a:ext cx="4071966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Demographic Transition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5" descr="fig06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96752"/>
            <a:ext cx="862590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282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Malthusian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i="1" dirty="0" smtClean="0"/>
              <a:t>Essays on the Principle of Population </a:t>
            </a:r>
            <a:r>
              <a:rPr lang="en-AU" sz="2000" dirty="0" smtClean="0"/>
              <a:t>(1798)</a:t>
            </a:r>
            <a:endParaRPr lang="en-AU" sz="2000" i="1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Population growth is geometric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Diminishing returns to land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As L increases, MP</a:t>
            </a:r>
            <a:r>
              <a:rPr lang="en-AU" sz="2000" baseline="-25000" dirty="0" smtClean="0"/>
              <a:t>L</a:t>
            </a:r>
            <a:r>
              <a:rPr lang="en-AU" sz="2000" dirty="0" smtClean="0"/>
              <a:t> drops to zero in agriculture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Leads to subsistence living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Low-level equilibrium population trap, or ‘Malthusian Trap’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Avoid through ‘moral restraint’ (Malthus)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7020280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Global population growth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Fertility / mortality trends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Malthusian model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demand for children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High population growth: Good, bad, or otherwise?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Policy options</a:t>
            </a:r>
          </a:p>
        </p:txBody>
      </p:sp>
    </p:spTree>
    <p:extLst>
      <p:ext uri="{BB962C8B-B14F-4D97-AF65-F5344CB8AC3E}">
        <p14:creationId xmlns:p14="http://schemas.microsoft.com/office/powerpoint/2010/main" val="282412209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714356"/>
            <a:ext cx="4572032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Malthusian Population Trap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fig06_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19" y="1268760"/>
            <a:ext cx="8628027" cy="489654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762936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Malthusian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Equilibriums: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A: The Malthusian trap</a:t>
            </a:r>
          </a:p>
          <a:p>
            <a:pPr lvl="2">
              <a:lnSpc>
                <a:spcPct val="150000"/>
              </a:lnSpc>
            </a:pPr>
            <a:r>
              <a:rPr lang="en-AU" sz="2400" dirty="0" smtClean="0"/>
              <a:t>Avoidable with </a:t>
            </a:r>
            <a:r>
              <a:rPr lang="en-AU" sz="2400" i="1" dirty="0" smtClean="0"/>
              <a:t>preventative checks </a:t>
            </a:r>
            <a:r>
              <a:rPr lang="en-AU" sz="2400" dirty="0" smtClean="0"/>
              <a:t>(birth control)</a:t>
            </a:r>
          </a:p>
          <a:p>
            <a:pPr lvl="2">
              <a:lnSpc>
                <a:spcPct val="150000"/>
              </a:lnSpc>
            </a:pPr>
            <a:r>
              <a:rPr lang="en-AU" sz="2400" dirty="0" smtClean="0"/>
              <a:t>Otherwise </a:t>
            </a:r>
            <a:r>
              <a:rPr lang="en-AU" sz="2400" i="1" dirty="0" smtClean="0"/>
              <a:t>positive checks </a:t>
            </a:r>
            <a:r>
              <a:rPr lang="en-AU" sz="2400" dirty="0" smtClean="0"/>
              <a:t>will ensue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B: Unstable – big push required?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C: Developed country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5792199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Malthusian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35811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200" i="1" dirty="0" smtClean="0"/>
              <a:t>Criticisms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Ignores effects of technology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Compares national population growth with per capita incomes – what about income distribution?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Alternative approaches?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Microeconomic Household Theory of Fertility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8182369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demand for children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358114" cy="3262314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US" sz="2200" dirty="0" smtClean="0"/>
              <a:t>Conclusions from the Microeconomic H. T. of Fertility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Demand determined by: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Ensuring enough survive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Aged-care needs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Male child bias</a:t>
            </a:r>
          </a:p>
          <a:p>
            <a:pPr lvl="1">
              <a:lnSpc>
                <a:spcPct val="150000"/>
              </a:lnSpc>
            </a:pPr>
            <a:r>
              <a:rPr lang="en-US" sz="2200" b="1" dirty="0" smtClean="0"/>
              <a:t>Opportunity cost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Cultural reasons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901491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42984"/>
            <a:ext cx="814393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High population growth: Good, bad, or otherwise?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358114" cy="3262314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US" sz="2400" i="1" dirty="0" smtClean="0"/>
              <a:t>Not the real problem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General underdevelopment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Limited resources / environmental destruction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Distribution of population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Gender inequality</a:t>
            </a:r>
          </a:p>
          <a:p>
            <a:pPr marL="742950" lvl="2" indent="-342900"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0470177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42984"/>
            <a:ext cx="814393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High population growth: Good, bad, or otherwise?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358114" cy="3262314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US" sz="2400" i="1" dirty="0" smtClean="0"/>
              <a:t>False issue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Subjugation of developing countries by developed countries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Hypocrisy of developed countries</a:t>
            </a:r>
          </a:p>
          <a:p>
            <a:pPr marL="742950" lvl="2" indent="-342900"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2992343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42984"/>
            <a:ext cx="814393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High population growth: Good, bad, or otherwise?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358114" cy="3262314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US" sz="2400" i="1" dirty="0" smtClean="0"/>
              <a:t>Good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Surplus L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Where there is low population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Innovation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Geopolitical security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2400" dirty="0" smtClean="0"/>
              <a:t>Security of minorities</a:t>
            </a:r>
          </a:p>
        </p:txBody>
      </p:sp>
    </p:spTree>
    <p:extLst>
      <p:ext uri="{BB962C8B-B14F-4D97-AF65-F5344CB8AC3E}">
        <p14:creationId xmlns:p14="http://schemas.microsoft.com/office/powerpoint/2010/main" val="63460358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42984"/>
            <a:ext cx="814393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High population growth: Good, bad, or otherwise?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595446"/>
            <a:ext cx="7358114" cy="3262314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US" sz="2000" i="1" dirty="0" smtClean="0"/>
              <a:t>Bad</a:t>
            </a:r>
          </a:p>
          <a:p>
            <a:pPr marL="742950" lvl="2" indent="-342900">
              <a:lnSpc>
                <a:spcPts val="2500"/>
              </a:lnSpc>
            </a:pPr>
            <a:r>
              <a:rPr lang="en-US" sz="2000" dirty="0" smtClean="0"/>
              <a:t>‘Poverty bomb’</a:t>
            </a:r>
          </a:p>
          <a:p>
            <a:pPr marL="742950" lvl="2" indent="-342900">
              <a:lnSpc>
                <a:spcPts val="2500"/>
              </a:lnSpc>
            </a:pPr>
            <a:r>
              <a:rPr lang="en-US" sz="2000" dirty="0" smtClean="0"/>
              <a:t>Poverty trap (Malthusian trap)</a:t>
            </a:r>
          </a:p>
          <a:p>
            <a:pPr marL="742950" lvl="2" indent="-342900">
              <a:lnSpc>
                <a:spcPts val="2500"/>
              </a:lnSpc>
            </a:pPr>
            <a:r>
              <a:rPr lang="en-US" sz="2000" dirty="0" smtClean="0"/>
              <a:t>Reduces output to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ratios (Neoclassical growth model)</a:t>
            </a:r>
          </a:p>
          <a:p>
            <a:pPr marL="742950" lvl="2" indent="-342900">
              <a:lnSpc>
                <a:spcPts val="2500"/>
              </a:lnSpc>
            </a:pPr>
            <a:r>
              <a:rPr lang="en-US" sz="2000" dirty="0" smtClean="0"/>
              <a:t>Increases inequality</a:t>
            </a:r>
          </a:p>
          <a:p>
            <a:pPr marL="742950" lvl="2" indent="-342900">
              <a:lnSpc>
                <a:spcPts val="2500"/>
              </a:lnSpc>
            </a:pPr>
            <a:r>
              <a:rPr lang="en-US" sz="2000" dirty="0" smtClean="0"/>
              <a:t>Lower levels of education</a:t>
            </a:r>
          </a:p>
          <a:p>
            <a:pPr marL="742950" lvl="2" indent="-342900">
              <a:lnSpc>
                <a:spcPts val="2500"/>
              </a:lnSpc>
            </a:pPr>
            <a:r>
              <a:rPr lang="en-US" sz="2000" dirty="0" smtClean="0"/>
              <a:t>Health effects of fertility</a:t>
            </a:r>
          </a:p>
          <a:p>
            <a:pPr marL="742950" lvl="2" indent="-342900">
              <a:lnSpc>
                <a:spcPts val="2500"/>
              </a:lnSpc>
            </a:pPr>
            <a:r>
              <a:rPr lang="en-US" sz="2000" dirty="0" smtClean="0"/>
              <a:t>Stretched food supplies</a:t>
            </a:r>
          </a:p>
          <a:p>
            <a:pPr marL="742950" lvl="2" indent="-342900">
              <a:lnSpc>
                <a:spcPts val="2500"/>
              </a:lnSpc>
            </a:pPr>
            <a:r>
              <a:rPr lang="en-US" sz="2000" dirty="0" smtClean="0"/>
              <a:t>Environmental pressures</a:t>
            </a:r>
          </a:p>
          <a:p>
            <a:pPr marL="742950" lvl="2" indent="-342900">
              <a:lnSpc>
                <a:spcPts val="2500"/>
              </a:lnSpc>
            </a:pPr>
            <a:r>
              <a:rPr lang="en-US" sz="2000" dirty="0" smtClean="0"/>
              <a:t>International migration?</a:t>
            </a:r>
          </a:p>
        </p:txBody>
      </p:sp>
    </p:spTree>
    <p:extLst>
      <p:ext uri="{BB962C8B-B14F-4D97-AF65-F5344CB8AC3E}">
        <p14:creationId xmlns:p14="http://schemas.microsoft.com/office/powerpoint/2010/main" val="160190034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Policy Options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i="1" dirty="0" smtClean="0"/>
              <a:t>Developing Countries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Decrease D for children - increase opportunity cost!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Women’s education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Reduce child mortality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Aged-care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Access / quality of education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Restrict child </a:t>
            </a:r>
            <a:r>
              <a:rPr lang="en-US" sz="2000" dirty="0" err="1" smtClean="0"/>
              <a:t>labour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Family planning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72757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Policy Options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i="1" dirty="0" smtClean="0"/>
              <a:t>Developed Countries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Global imbalance of resource consumption and incomes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Increase immigration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Help developing countries…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To develop!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Especially via population programs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718081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Global Population Growth: An 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Current population: 6.8 </a:t>
            </a:r>
            <a:r>
              <a:rPr lang="en-US" sz="2400" dirty="0" err="1" smtClean="0"/>
              <a:t>bn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Projected by 2050: 9.2 </a:t>
            </a:r>
            <a:r>
              <a:rPr lang="en-US" sz="2400" dirty="0" err="1" smtClean="0"/>
              <a:t>bn</a:t>
            </a:r>
            <a:r>
              <a:rPr lang="en-US" sz="2400" dirty="0" smtClean="0"/>
              <a:t> (UN)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Currently increasing @ 75 m / year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97% will come from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21438025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92696"/>
            <a:ext cx="5857916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Estimated World Population Growth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tbl06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24048"/>
            <a:ext cx="8630626" cy="53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3613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06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620687"/>
            <a:ext cx="8640960" cy="6001231"/>
          </a:xfrm>
          <a:noFill/>
          <a:ln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836712"/>
            <a:ext cx="4214842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World Population Growth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319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95063" y="1124744"/>
            <a:ext cx="4572032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Population Doubling Times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Content Placeholder 5" descr="tbl06_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1844824"/>
            <a:ext cx="8659118" cy="321156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0044214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Global Population Growth: Structure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More than ¾ world live in developing countries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By 2050: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Africa: </a:t>
            </a:r>
            <a:r>
              <a:rPr lang="en-US" sz="2200" dirty="0" smtClean="0">
                <a:sym typeface="Wingdings"/>
              </a:rPr>
              <a:t> 210% to 2.1 </a:t>
            </a:r>
            <a:r>
              <a:rPr lang="en-US" sz="2200" dirty="0" err="1" smtClean="0">
                <a:sym typeface="Wingdings"/>
              </a:rPr>
              <a:t>bn</a:t>
            </a:r>
            <a:r>
              <a:rPr lang="en-US" sz="2200" dirty="0" smtClean="0">
                <a:sym typeface="Wingdings"/>
              </a:rPr>
              <a:t> (current: 1 </a:t>
            </a:r>
            <a:r>
              <a:rPr lang="en-US" sz="2200" dirty="0" err="1" smtClean="0">
                <a:sym typeface="Wingdings"/>
              </a:rPr>
              <a:t>bn</a:t>
            </a:r>
            <a:r>
              <a:rPr lang="en-US" sz="2200" dirty="0" smtClean="0">
                <a:sym typeface="Wingdings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sym typeface="Wingdings"/>
              </a:rPr>
              <a:t>Asia:  50% to 5.82 </a:t>
            </a:r>
            <a:r>
              <a:rPr lang="en-US" sz="2200" dirty="0" err="1" smtClean="0">
                <a:sym typeface="Wingdings"/>
              </a:rPr>
              <a:t>bn</a:t>
            </a:r>
            <a:r>
              <a:rPr lang="en-US" sz="2200" dirty="0" smtClean="0">
                <a:sym typeface="Wingdings"/>
              </a:rPr>
              <a:t> (current: 3.88 </a:t>
            </a:r>
            <a:r>
              <a:rPr lang="en-US" sz="2200" dirty="0" err="1" smtClean="0">
                <a:sym typeface="Wingdings"/>
              </a:rPr>
              <a:t>bn</a:t>
            </a:r>
            <a:r>
              <a:rPr lang="en-US" sz="2200" dirty="0" smtClean="0">
                <a:sym typeface="Wingdings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sym typeface="Wingdings"/>
              </a:rPr>
              <a:t>Latin America:  70% to 0.85 </a:t>
            </a:r>
            <a:r>
              <a:rPr lang="en-US" sz="2200" dirty="0" err="1" smtClean="0">
                <a:sym typeface="Wingdings"/>
              </a:rPr>
              <a:t>bn</a:t>
            </a:r>
            <a:r>
              <a:rPr lang="en-US" sz="2200" dirty="0" smtClean="0">
                <a:sym typeface="Wingdings"/>
              </a:rPr>
              <a:t> (current: 0.5 </a:t>
            </a:r>
            <a:r>
              <a:rPr lang="en-US" sz="2200" dirty="0" err="1" smtClean="0">
                <a:sym typeface="Wingdings"/>
              </a:rPr>
              <a:t>bn</a:t>
            </a:r>
            <a:r>
              <a:rPr lang="en-US" sz="2200" dirty="0" smtClean="0">
                <a:sym typeface="Wingdings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875127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951" y="908720"/>
            <a:ext cx="5072098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Global Population Distribution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5" descr="fig06_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1484784"/>
            <a:ext cx="8640960" cy="466228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5680816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fig06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620688"/>
            <a:ext cx="8653257" cy="61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5661248"/>
            <a:ext cx="3312368" cy="746692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Global Population Distribution: A Map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8423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1109</TotalTime>
  <Words>694</Words>
  <Application>Microsoft Office PowerPoint</Application>
  <PresentationFormat>On-screen Show (4:3)</PresentationFormat>
  <Paragraphs>147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Times</vt:lpstr>
      <vt:lpstr>Verdana</vt:lpstr>
      <vt:lpstr>Wingdings</vt:lpstr>
      <vt:lpstr>Lecture 1</vt:lpstr>
      <vt:lpstr>Economic Development</vt:lpstr>
      <vt:lpstr>Overview</vt:lpstr>
      <vt:lpstr>Global Population Growth: An overview</vt:lpstr>
      <vt:lpstr>Estimated World Population Growth</vt:lpstr>
      <vt:lpstr>World Population Growth</vt:lpstr>
      <vt:lpstr>Population Doubling Times</vt:lpstr>
      <vt:lpstr>Global Population Growth: Structure</vt:lpstr>
      <vt:lpstr>Global Population Distribution</vt:lpstr>
      <vt:lpstr>Global Population Distribution: A Map</vt:lpstr>
      <vt:lpstr>Most Populous Countries: Top 10</vt:lpstr>
      <vt:lpstr>Fertility / mortality trends</vt:lpstr>
      <vt:lpstr>Fertility / mortality trends</vt:lpstr>
      <vt:lpstr>PowerPoint Presentation</vt:lpstr>
      <vt:lpstr>PowerPoint Presentation</vt:lpstr>
      <vt:lpstr>Dependency Burden</vt:lpstr>
      <vt:lpstr>Hidden momentum</vt:lpstr>
      <vt:lpstr>Population Pyramids and the Youth Bulge</vt:lpstr>
      <vt:lpstr>Demographic Transition</vt:lpstr>
      <vt:lpstr>The Malthusian model</vt:lpstr>
      <vt:lpstr>Malthusian Population Trap</vt:lpstr>
      <vt:lpstr>The Malthusian model</vt:lpstr>
      <vt:lpstr>The Malthusian model</vt:lpstr>
      <vt:lpstr>The demand for children</vt:lpstr>
      <vt:lpstr>High population growth: Good, bad, or otherwise?</vt:lpstr>
      <vt:lpstr>High population growth: Good, bad, or otherwise?</vt:lpstr>
      <vt:lpstr>High population growth: Good, bad, or otherwise?</vt:lpstr>
      <vt:lpstr>High population growth: Good, bad, or otherwise?</vt:lpstr>
      <vt:lpstr>Policy Options</vt:lpstr>
      <vt:lpstr>Policy Options</vt:lpstr>
    </vt:vector>
  </TitlesOfParts>
  <Company>Grizli777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Cornish, Michael</cp:lastModifiedBy>
  <cp:revision>90</cp:revision>
  <dcterms:created xsi:type="dcterms:W3CDTF">2011-01-27T06:03:15Z</dcterms:created>
  <dcterms:modified xsi:type="dcterms:W3CDTF">2015-08-13T02:24:44Z</dcterms:modified>
</cp:coreProperties>
</file>