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4: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Growth Theories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II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Economic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Lecture </a:t>
            </a:r>
            <a:r>
              <a:rPr lang="en-AU" sz="2000" b="1" dirty="0" smtClean="0">
                <a:solidFill>
                  <a:schemeClr val="bg1"/>
                </a:solidFill>
              </a:rPr>
              <a:t>4:  </a:t>
            </a:r>
            <a:r>
              <a:rPr lang="en-AU" sz="2000" b="1" dirty="0" smtClean="0">
                <a:solidFill>
                  <a:schemeClr val="bg1"/>
                </a:solidFill>
              </a:rPr>
              <a:t>Growth Theories </a:t>
            </a:r>
            <a:r>
              <a:rPr lang="en-AU" sz="2000" b="1" dirty="0" smtClean="0">
                <a:solidFill>
                  <a:schemeClr val="bg1"/>
                </a:solidFill>
              </a:rPr>
              <a:t>II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International Dependence Revolution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i="1" dirty="0" smtClean="0"/>
              <a:t>False Paradigm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Gap between developed countries and LDCs not a result of exploitation, but misguided and imposed policies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Stresses pre-existence of power imbalances </a:t>
            </a:r>
            <a:r>
              <a:rPr lang="en-AU" sz="2400" i="1" dirty="0" smtClean="0"/>
              <a:t>within</a:t>
            </a:r>
            <a:r>
              <a:rPr lang="en-AU" sz="2400" dirty="0" smtClean="0"/>
              <a:t> LDCs</a:t>
            </a:r>
            <a:endParaRPr lang="en-US" sz="2400" i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International Dependence Revolution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i="1" dirty="0" smtClean="0"/>
              <a:t>Dualistic Development Thesis</a:t>
            </a:r>
          </a:p>
          <a:p>
            <a:pPr lvl="1"/>
            <a:r>
              <a:rPr lang="en-AU" sz="2400" dirty="0" smtClean="0"/>
              <a:t>Explores the static parallel between rich and poor</a:t>
            </a:r>
          </a:p>
          <a:p>
            <a:pPr lvl="1"/>
            <a:endParaRPr lang="en-AU" sz="1000" dirty="0" smtClean="0"/>
          </a:p>
          <a:p>
            <a:pPr lvl="1"/>
            <a:r>
              <a:rPr lang="en-AU" sz="2400" dirty="0" smtClean="0"/>
              <a:t>1/ Coexisting but ‘different sets of conditions’</a:t>
            </a:r>
          </a:p>
          <a:p>
            <a:pPr lvl="1"/>
            <a:r>
              <a:rPr lang="en-AU" sz="2400" dirty="0" smtClean="0"/>
              <a:t>2/ Parallel is chronic and not simply transitional</a:t>
            </a:r>
          </a:p>
          <a:p>
            <a:pPr lvl="1"/>
            <a:r>
              <a:rPr lang="en-AU" sz="2400" dirty="0" smtClean="0"/>
              <a:t>3/ Gap in conditions is widening</a:t>
            </a:r>
          </a:p>
          <a:p>
            <a:pPr lvl="1"/>
            <a:r>
              <a:rPr lang="en-AU" sz="2400" dirty="0" smtClean="0"/>
              <a:t>4/ Limited ‘trickledown’</a:t>
            </a:r>
          </a:p>
          <a:p>
            <a:pPr lvl="1">
              <a:lnSpc>
                <a:spcPct val="150000"/>
              </a:lnSpc>
            </a:pPr>
            <a:endParaRPr lang="en-US" sz="2000" i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Supremacy of markets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Government interference leads to misallocation of resources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Prescribes: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Privatisation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Free trade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Export-led growth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Three approaches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Free-market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Public-choice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‘Market friendly’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Solow (Solow-Swan) Growth Model</a:t>
            </a:r>
          </a:p>
          <a:p>
            <a:pPr lvl="1"/>
            <a:r>
              <a:rPr lang="en-AU" sz="2000" dirty="0" smtClean="0">
                <a:latin typeface="+mj-lt"/>
              </a:rPr>
              <a:t>Y = </a:t>
            </a:r>
            <a:r>
              <a:rPr lang="en-AU" sz="2000" dirty="0" err="1" smtClean="0">
                <a:latin typeface="+mj-lt"/>
              </a:rPr>
              <a:t>K</a:t>
            </a:r>
            <a:r>
              <a:rPr lang="en-AU" sz="2000" baseline="30000" dirty="0" err="1" smtClean="0">
                <a:latin typeface="+mj-lt"/>
              </a:rPr>
              <a:t>α</a:t>
            </a:r>
            <a:r>
              <a:rPr lang="en-AU" sz="2000" dirty="0" smtClean="0">
                <a:latin typeface="+mj-lt"/>
              </a:rPr>
              <a:t> (AL)</a:t>
            </a:r>
            <a:r>
              <a:rPr lang="en-AU" sz="2000" baseline="30000" dirty="0" smtClean="0">
                <a:latin typeface="+mj-lt"/>
              </a:rPr>
              <a:t>1-α</a:t>
            </a:r>
          </a:p>
          <a:p>
            <a:pPr lvl="1"/>
            <a:r>
              <a:rPr lang="en-AU" sz="2000" dirty="0" smtClean="0">
                <a:latin typeface="+mj-lt"/>
              </a:rPr>
              <a:t>A = productivity of labour</a:t>
            </a:r>
          </a:p>
          <a:p>
            <a:pPr lvl="1"/>
            <a:r>
              <a:rPr lang="en-AU" sz="2000" dirty="0" smtClean="0">
                <a:latin typeface="+mj-lt"/>
              </a:rPr>
              <a:t>α</a:t>
            </a:r>
            <a:r>
              <a:rPr lang="en-AU" sz="2000" dirty="0" smtClean="0"/>
              <a:t> = elasticity of output derived from capital</a:t>
            </a:r>
          </a:p>
          <a:p>
            <a:pPr lvl="1"/>
            <a:r>
              <a:rPr lang="en-AU" sz="2000" dirty="0" smtClean="0"/>
              <a:t>Assumes diminishing returns to K and L</a:t>
            </a:r>
          </a:p>
          <a:p>
            <a:pPr lvl="1"/>
            <a:r>
              <a:rPr lang="en-AU" sz="2000" dirty="0" smtClean="0">
                <a:cs typeface="+mn-cs"/>
              </a:rPr>
              <a:t>Growth from:</a:t>
            </a:r>
          </a:p>
          <a:p>
            <a:pPr lvl="2"/>
            <a:r>
              <a:rPr lang="en-AU" sz="2000" dirty="0" smtClean="0">
                <a:cs typeface="+mn-cs"/>
              </a:rPr>
              <a:t>Increases in L</a:t>
            </a:r>
          </a:p>
          <a:p>
            <a:pPr lvl="2"/>
            <a:r>
              <a:rPr lang="en-AU" sz="2000" dirty="0" smtClean="0">
                <a:cs typeface="+mn-cs"/>
              </a:rPr>
              <a:t>Increase in K</a:t>
            </a:r>
          </a:p>
          <a:p>
            <a:pPr lvl="2"/>
            <a:r>
              <a:rPr lang="en-AU" sz="2000" dirty="0" smtClean="0">
                <a:cs typeface="+mn-cs"/>
              </a:rPr>
              <a:t>Increases in A</a:t>
            </a:r>
          </a:p>
          <a:p>
            <a:pPr lvl="1"/>
            <a:endParaRPr lang="en-AU" sz="1050" dirty="0" smtClean="0">
              <a:cs typeface="+mn-cs"/>
            </a:endParaRPr>
          </a:p>
          <a:p>
            <a:pPr lvl="1"/>
            <a:r>
              <a:rPr lang="en-AU" sz="2000" dirty="0" smtClean="0">
                <a:cs typeface="+mn-cs"/>
              </a:rPr>
              <a:t>Open v closed</a:t>
            </a: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Graph</a:t>
            </a:r>
          </a:p>
          <a:p>
            <a:pPr lvl="1"/>
            <a:r>
              <a:rPr lang="en-AU" sz="2000" dirty="0" smtClean="0">
                <a:latin typeface="+mj-lt"/>
              </a:rPr>
              <a:t>Divide Y = </a:t>
            </a:r>
            <a:r>
              <a:rPr lang="en-AU" sz="2000" dirty="0" err="1" smtClean="0">
                <a:latin typeface="+mj-lt"/>
              </a:rPr>
              <a:t>K</a:t>
            </a:r>
            <a:r>
              <a:rPr lang="en-AU" sz="2000" baseline="30000" dirty="0" err="1" smtClean="0">
                <a:latin typeface="+mj-lt"/>
              </a:rPr>
              <a:t>α</a:t>
            </a:r>
            <a:r>
              <a:rPr lang="en-AU" sz="2000" dirty="0" smtClean="0">
                <a:latin typeface="+mj-lt"/>
              </a:rPr>
              <a:t> (AL)</a:t>
            </a:r>
            <a:r>
              <a:rPr lang="en-AU" sz="2000" baseline="30000" dirty="0" smtClean="0">
                <a:latin typeface="+mj-lt"/>
              </a:rPr>
              <a:t>1-α </a:t>
            </a:r>
            <a:r>
              <a:rPr lang="en-AU" sz="2000" dirty="0" smtClean="0">
                <a:latin typeface="+mj-lt"/>
              </a:rPr>
              <a:t>by L to get output per worker: ‘y’</a:t>
            </a:r>
            <a:endParaRPr lang="en-AU" sz="1050" dirty="0" smtClean="0">
              <a:cs typeface="+mn-cs"/>
            </a:endParaRPr>
          </a:p>
          <a:p>
            <a:pPr lvl="1"/>
            <a:r>
              <a:rPr lang="en-AU" sz="2000" dirty="0" smtClean="0">
                <a:cs typeface="+mn-cs"/>
              </a:rPr>
              <a:t>Results in y = f(</a:t>
            </a:r>
            <a:r>
              <a:rPr lang="en-AU" sz="2000" dirty="0" smtClean="0"/>
              <a:t>ƙ) </a:t>
            </a:r>
          </a:p>
          <a:p>
            <a:pPr lvl="2"/>
            <a:r>
              <a:rPr lang="en-AU" sz="2000" dirty="0" smtClean="0"/>
              <a:t>ƙ = K to L ratio</a:t>
            </a:r>
          </a:p>
          <a:p>
            <a:pPr lvl="1"/>
            <a:endParaRPr lang="en-AU" sz="2000" dirty="0" smtClean="0">
              <a:cs typeface="+mn-cs"/>
            </a:endParaRPr>
          </a:p>
          <a:p>
            <a:pPr lvl="1"/>
            <a:r>
              <a:rPr lang="en-AU" sz="2000" dirty="0" smtClean="0">
                <a:cs typeface="+mn-cs"/>
              </a:rPr>
              <a:t>Growth of ƙ: </a:t>
            </a:r>
            <a:r>
              <a:rPr lang="en-AU" sz="2000" dirty="0" err="1" smtClean="0">
                <a:cs typeface="+mn-cs"/>
              </a:rPr>
              <a:t>Δƙ</a:t>
            </a:r>
            <a:r>
              <a:rPr lang="en-AU" sz="2000" dirty="0" smtClean="0">
                <a:cs typeface="+mn-cs"/>
              </a:rPr>
              <a:t> = </a:t>
            </a:r>
            <a:r>
              <a:rPr lang="en-AU" sz="2000" dirty="0" err="1" smtClean="0">
                <a:cs typeface="+mn-cs"/>
              </a:rPr>
              <a:t>sf</a:t>
            </a:r>
            <a:r>
              <a:rPr lang="en-AU" sz="2000" dirty="0" smtClean="0">
                <a:cs typeface="+mn-cs"/>
              </a:rPr>
              <a:t>(ƙ) – (n + d)ƙ</a:t>
            </a:r>
          </a:p>
          <a:p>
            <a:pPr lvl="2"/>
            <a:r>
              <a:rPr lang="en-AU" sz="2000" dirty="0" smtClean="0"/>
              <a:t>s = savings rate</a:t>
            </a:r>
            <a:endParaRPr lang="en-AU" sz="2000" dirty="0" smtClean="0">
              <a:cs typeface="+mn-cs"/>
            </a:endParaRPr>
          </a:p>
          <a:p>
            <a:pPr lvl="2"/>
            <a:r>
              <a:rPr lang="en-AU" sz="2000" dirty="0" smtClean="0">
                <a:cs typeface="+mn-cs"/>
              </a:rPr>
              <a:t>n = population growth</a:t>
            </a:r>
          </a:p>
          <a:p>
            <a:pPr lvl="2"/>
            <a:r>
              <a:rPr lang="en-AU" sz="2000" dirty="0" smtClean="0"/>
              <a:t>d = depreciation</a:t>
            </a:r>
          </a:p>
          <a:p>
            <a:pPr lvl="2"/>
            <a:endParaRPr lang="en-AU" sz="2000" dirty="0" smtClean="0">
              <a:cs typeface="+mn-cs"/>
            </a:endParaRPr>
          </a:p>
          <a:p>
            <a:pPr lvl="1"/>
            <a:endParaRPr lang="en-AU" sz="2000" dirty="0" smtClean="0">
              <a:cs typeface="+mn-cs"/>
            </a:endParaRP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igA3_02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96752"/>
            <a:ext cx="7361238" cy="42402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>
                <a:cs typeface="+mn-cs"/>
              </a:rPr>
              <a:t>What happens when we change the savings rate</a:t>
            </a:r>
          </a:p>
          <a:p>
            <a:pPr>
              <a:lnSpc>
                <a:spcPct val="150000"/>
              </a:lnSpc>
            </a:pPr>
            <a:endParaRPr lang="en-AU" sz="1000" dirty="0" smtClean="0"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cs typeface="+mn-cs"/>
              </a:rPr>
              <a:t>What can we do to permanently improve output?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>
                <a:cs typeface="+mn-cs"/>
              </a:rPr>
              <a:t>Improve productivity of L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>
                <a:cs typeface="+mn-cs"/>
              </a:rPr>
              <a:t>Increase population</a:t>
            </a:r>
          </a:p>
          <a:p>
            <a:pPr lvl="1">
              <a:lnSpc>
                <a:spcPct val="150000"/>
              </a:lnSpc>
            </a:pPr>
            <a:endParaRPr lang="en-AU" sz="2000" dirty="0" smtClean="0">
              <a:cs typeface="+mn-cs"/>
            </a:endParaRPr>
          </a:p>
          <a:p>
            <a:pPr lvl="1">
              <a:lnSpc>
                <a:spcPct val="150000"/>
              </a:lnSpc>
            </a:pPr>
            <a:endParaRPr lang="en-AU" sz="2000" dirty="0" smtClean="0">
              <a:cs typeface="+mn-cs"/>
            </a:endParaRPr>
          </a:p>
          <a:p>
            <a:pPr lvl="1"/>
            <a:endParaRPr lang="en-AU" sz="2000" dirty="0" smtClean="0">
              <a:cs typeface="+mn-cs"/>
            </a:endParaRP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Neoclassical Growth Theory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2866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i="1" dirty="0" smtClean="0"/>
              <a:t>Criticisms</a:t>
            </a:r>
          </a:p>
          <a:p>
            <a:pPr lvl="1"/>
            <a:r>
              <a:rPr lang="en-AU" sz="1800" dirty="0" smtClean="0"/>
              <a:t>Assumes decreasing returns to scale</a:t>
            </a:r>
          </a:p>
          <a:p>
            <a:pPr lvl="1"/>
            <a:r>
              <a:rPr lang="en-AU" sz="1800" dirty="0" smtClean="0"/>
              <a:t>Markets </a:t>
            </a:r>
            <a:r>
              <a:rPr lang="en-AU" sz="1800" i="1" dirty="0" smtClean="0"/>
              <a:t>are </a:t>
            </a:r>
            <a:r>
              <a:rPr lang="en-AU" sz="1800" dirty="0" smtClean="0"/>
              <a:t>imperfect </a:t>
            </a:r>
          </a:p>
          <a:p>
            <a:pPr lvl="1"/>
            <a:r>
              <a:rPr lang="en-AU" sz="1800" dirty="0" smtClean="0"/>
              <a:t>Limited capacity of LDC institutional and political structures</a:t>
            </a:r>
          </a:p>
          <a:p>
            <a:pPr>
              <a:lnSpc>
                <a:spcPct val="150000"/>
              </a:lnSpc>
            </a:pPr>
            <a:r>
              <a:rPr lang="en-AU" sz="2000" i="1" dirty="0" smtClean="0">
                <a:cs typeface="+mn-cs"/>
              </a:rPr>
              <a:t>Conclusions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>
                <a:cs typeface="+mn-cs"/>
              </a:rPr>
              <a:t>Pro-market approach needs to tailored to LDC environment, government intervention not only good in certain situations, but required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>
                <a:cs typeface="+mn-cs"/>
              </a:rPr>
              <a:t>Look to the endogenous growth model...</a:t>
            </a:r>
          </a:p>
          <a:p>
            <a:pPr lvl="1">
              <a:lnSpc>
                <a:spcPct val="150000"/>
              </a:lnSpc>
            </a:pPr>
            <a:endParaRPr lang="en-AU" sz="2000" dirty="0" smtClean="0">
              <a:cs typeface="+mn-cs"/>
            </a:endParaRPr>
          </a:p>
          <a:p>
            <a:pPr lvl="1"/>
            <a:endParaRPr lang="en-AU" sz="2000" dirty="0" smtClean="0">
              <a:cs typeface="+mn-cs"/>
            </a:endParaRPr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AU" sz="18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29124" y="128586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latin typeface="+mn-lt"/>
              </a:rPr>
              <a:t>1956: </a:t>
            </a:r>
          </a:p>
          <a:p>
            <a:r>
              <a:rPr lang="en-AU" i="1" dirty="0" smtClean="0">
                <a:latin typeface="+mn-lt"/>
              </a:rPr>
              <a:t>  ‘Everybody comes to </a:t>
            </a:r>
          </a:p>
          <a:p>
            <a:r>
              <a:rPr lang="en-AU" i="1" dirty="0" smtClean="0">
                <a:latin typeface="+mn-lt"/>
              </a:rPr>
              <a:t>  strike sparrows’</a:t>
            </a:r>
            <a:endParaRPr lang="en-A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7814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Structural-change Model (cont.)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Patterns of Development Analysis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Case Study: The Great Leap Forward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International Dependence Revolution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Neocolonial Dependence Theory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False Paradigm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Dualistic Development Thesis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Neoclassical Growth Model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Structural-change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Patterns of Development Analysis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Realised that the Lewis Model was not exhaustive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Many other structural changes required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However, did not detail any </a:t>
            </a:r>
            <a:r>
              <a:rPr lang="en-US" sz="2000" i="1" dirty="0" smtClean="0"/>
              <a:t>holistic </a:t>
            </a:r>
            <a:r>
              <a:rPr lang="en-US" sz="2000" dirty="0" smtClean="0"/>
              <a:t>development agenda in the way Lewis had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AU" sz="18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589" y="1214422"/>
            <a:ext cx="631424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643578"/>
            <a:ext cx="834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i="1" dirty="0" smtClean="0">
                <a:latin typeface="+mn-lt"/>
              </a:rPr>
              <a:t>1959: ‘Smelt a lot of good steel and accelerate socialist construction’</a:t>
            </a:r>
            <a:endParaRPr lang="en-AU" sz="1800" dirty="0"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52" y="747694"/>
            <a:ext cx="6248444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Case Study: The Great Leap Forward</a:t>
            </a:r>
            <a:endParaRPr lang="en-US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AU" sz="18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42918"/>
            <a:ext cx="3929090" cy="55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34" y="1928802"/>
            <a:ext cx="1857388" cy="785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Backyard furnaces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AU" sz="18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909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48" y="1676933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 smtClean="0">
                <a:latin typeface="+mn-lt"/>
              </a:rPr>
              <a:t>1959: </a:t>
            </a:r>
          </a:p>
          <a:p>
            <a:r>
              <a:rPr lang="en-AU" sz="2000" i="1" dirty="0" smtClean="0">
                <a:latin typeface="+mn-lt"/>
              </a:rPr>
              <a:t>  ‘The vegetables are green, the</a:t>
            </a:r>
          </a:p>
          <a:p>
            <a:r>
              <a:rPr lang="en-AU" sz="2000" i="1" dirty="0" smtClean="0">
                <a:latin typeface="+mn-lt"/>
              </a:rPr>
              <a:t>  cucumbers plump, the yield is </a:t>
            </a:r>
          </a:p>
          <a:p>
            <a:r>
              <a:rPr lang="en-AU" sz="2000" i="1" dirty="0" smtClean="0">
                <a:latin typeface="+mn-lt"/>
              </a:rPr>
              <a:t>  abundant’</a:t>
            </a:r>
            <a:endParaRPr lang="en-AU" sz="2000" dirty="0">
              <a:latin typeface="+mn-l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Case Study: The Great Leap Forward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i="1" dirty="0" smtClean="0"/>
              <a:t>Conclusions</a:t>
            </a:r>
          </a:p>
          <a:p>
            <a:pPr lvl="1"/>
            <a:r>
              <a:rPr lang="en-AU" sz="2200" dirty="0" smtClean="0"/>
              <a:t>Surplus agricultural worker has clear limits</a:t>
            </a:r>
          </a:p>
          <a:p>
            <a:pPr lvl="1"/>
            <a:r>
              <a:rPr lang="en-AU" sz="2200" dirty="0" smtClean="0"/>
              <a:t>Capital quality has a critical effect on capital-output ratios</a:t>
            </a:r>
          </a:p>
          <a:p>
            <a:pPr lvl="1"/>
            <a:r>
              <a:rPr lang="en-AU" sz="2200" dirty="0" smtClean="0"/>
              <a:t>Transition from traditional to modern sector needs to be facilitated, but cannot be forced</a:t>
            </a:r>
          </a:p>
          <a:p>
            <a:pPr lvl="1">
              <a:lnSpc>
                <a:spcPct val="15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International Dependence Revolution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sz="2400" dirty="0" smtClean="0"/>
              <a:t>Political economy model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Developed country dominance of LDCs</a:t>
            </a:r>
          </a:p>
          <a:p>
            <a:pPr>
              <a:lnSpc>
                <a:spcPct val="200000"/>
              </a:lnSpc>
            </a:pPr>
            <a:r>
              <a:rPr lang="en-AU" sz="2400" dirty="0" smtClean="0"/>
              <a:t>LDC dependence on developed economies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International Dependence Revolution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i="1" dirty="0" err="1" smtClean="0"/>
              <a:t>Neocolonial</a:t>
            </a:r>
            <a:r>
              <a:rPr lang="en-AU" sz="2000" i="1" dirty="0" smtClean="0"/>
              <a:t> Dependence Theory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‘Centre-periphery’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Ruling elite in LDCs form another centre-periphery subset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Centre exploits periphery due to power imbalances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Underdevelopment is thus externally rather than internally induced 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Very radical !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717</TotalTime>
  <Words>501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Lecture 1</vt:lpstr>
      <vt:lpstr>Economic Development</vt:lpstr>
      <vt:lpstr>Overview</vt:lpstr>
      <vt:lpstr>Structural-change Model</vt:lpstr>
      <vt:lpstr>Case Study: The Great Leap Forward</vt:lpstr>
      <vt:lpstr>Slide 4</vt:lpstr>
      <vt:lpstr>Slide 5</vt:lpstr>
      <vt:lpstr>Case Study: The Great Leap Forward</vt:lpstr>
      <vt:lpstr>International Dependence Revolution</vt:lpstr>
      <vt:lpstr>International Dependence Revolution</vt:lpstr>
      <vt:lpstr>International Dependence Revolution</vt:lpstr>
      <vt:lpstr>International Dependence Revolution</vt:lpstr>
      <vt:lpstr>Neoclassical Growth Theory</vt:lpstr>
      <vt:lpstr>Neoclassical Growth Theory</vt:lpstr>
      <vt:lpstr>Neoclassical Growth Theory</vt:lpstr>
      <vt:lpstr>Neoclassical Growth Theory</vt:lpstr>
      <vt:lpstr>Slide 15</vt:lpstr>
      <vt:lpstr>Neoclassical Growth Theory</vt:lpstr>
      <vt:lpstr>Neoclassical Growth Theory</vt:lpstr>
      <vt:lpstr>Slide 18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76</cp:revision>
  <dcterms:created xsi:type="dcterms:W3CDTF">2011-01-27T06:03:15Z</dcterms:created>
  <dcterms:modified xsi:type="dcterms:W3CDTF">2015-07-30T23:29:13Z</dcterms:modified>
</cp:coreProperties>
</file>