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5" r:id="rId3"/>
    <p:sldId id="266" r:id="rId4"/>
    <p:sldId id="272" r:id="rId5"/>
    <p:sldId id="273" r:id="rId6"/>
    <p:sldId id="274" r:id="rId7"/>
    <p:sldId id="267" r:id="rId8"/>
    <p:sldId id="275" r:id="rId9"/>
    <p:sldId id="276" r:id="rId10"/>
    <p:sldId id="277" r:id="rId11"/>
    <p:sldId id="278" r:id="rId12"/>
    <p:sldId id="268" r:id="rId13"/>
    <p:sldId id="269" r:id="rId14"/>
    <p:sldId id="287" r:id="rId15"/>
    <p:sldId id="279" r:id="rId16"/>
    <p:sldId id="280" r:id="rId17"/>
    <p:sldId id="281" r:id="rId18"/>
    <p:sldId id="282" r:id="rId19"/>
    <p:sldId id="283" r:id="rId20"/>
    <p:sldId id="284" r:id="rId21"/>
    <p:sldId id="270" r:id="rId22"/>
    <p:sldId id="285" r:id="rId23"/>
    <p:sldId id="286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2AA1-5D43-414A-8B66-514F01F72B84}" type="datetimeFigureOut">
              <a:rPr lang="en-AU" smtClean="0"/>
              <a:pPr/>
              <a:t>6/05/2015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A60B-AF5B-43A5-9D37-60ACB0AB77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80652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9: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Trade Theorems and Extensions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653136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9:  Trade Theorems </a:t>
            </a:r>
          </a:p>
          <a:p>
            <a:r>
              <a:rPr lang="en-AU" sz="2000" b="1" dirty="0" smtClean="0"/>
              <a:t>and Extensions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Factor price equalisation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8840"/>
            <a:ext cx="6768752" cy="3262314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sz="2200" dirty="0" smtClean="0"/>
              <a:t>One problem though: in the real world, we do not get full factor price equalisation! 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US" sz="2200" dirty="0" smtClean="0"/>
              <a:t>Although we do observe a </a:t>
            </a:r>
            <a:r>
              <a:rPr lang="en-US" sz="2200" i="1" dirty="0" smtClean="0"/>
              <a:t>general</a:t>
            </a:r>
            <a:r>
              <a:rPr lang="en-US" sz="2200" dirty="0" smtClean="0"/>
              <a:t> trend towards convergence</a:t>
            </a:r>
          </a:p>
          <a:p>
            <a:pPr lvl="1"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Factor price equalisation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850" y="1633433"/>
            <a:ext cx="7560840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200" u="sng" dirty="0" smtClean="0"/>
              <a:t>Why not?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Both countries may not produce both products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[see Chapter 5 Appendix for a detailed explanation]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Differences in technology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Protectionism!</a:t>
            </a:r>
          </a:p>
          <a:p>
            <a:pPr>
              <a:lnSpc>
                <a:spcPct val="150000"/>
              </a:lnSpc>
              <a:buNone/>
            </a:pPr>
            <a:r>
              <a:rPr lang="en-US" sz="2200" u="sng" dirty="0" smtClean="0"/>
              <a:t>Note:</a:t>
            </a:r>
          </a:p>
          <a:p>
            <a:pPr>
              <a:lnSpc>
                <a:spcPct val="150000"/>
              </a:lnSpc>
            </a:pPr>
            <a:r>
              <a:rPr lang="en-US" sz="1950" dirty="0" smtClean="0"/>
              <a:t>The theory face problems with factor heterogeneity!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Does not apply to non-</a:t>
            </a:r>
            <a:r>
              <a:rPr lang="en-US" sz="2000" dirty="0" err="1" smtClean="0"/>
              <a:t>tradeable</a:t>
            </a:r>
            <a:r>
              <a:rPr lang="en-US" sz="2000" dirty="0" smtClean="0"/>
              <a:t> products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 err="1" smtClean="0"/>
              <a:t>Stolper</a:t>
            </a:r>
            <a:r>
              <a:rPr lang="en-US" sz="2800" dirty="0" smtClean="0"/>
              <a:t>-Samuelson Theorem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9499" y="1700808"/>
            <a:ext cx="6840760" cy="4248472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2200" dirty="0" smtClean="0"/>
              <a:t>A conclusion of the </a:t>
            </a:r>
            <a:r>
              <a:rPr lang="en-US" sz="2200" dirty="0" err="1" smtClean="0"/>
              <a:t>Heckscher</a:t>
            </a:r>
            <a:r>
              <a:rPr lang="en-US" sz="2200" dirty="0" smtClean="0"/>
              <a:t>-Ohlin Model</a:t>
            </a:r>
          </a:p>
          <a:p>
            <a:pPr>
              <a:lnSpc>
                <a:spcPts val="3200"/>
              </a:lnSpc>
            </a:pPr>
            <a:r>
              <a:rPr lang="en-AU" sz="2200" dirty="0" smtClean="0"/>
              <a:t>A rise in the relative price of a product will lead to:</a:t>
            </a:r>
          </a:p>
          <a:p>
            <a:pPr lvl="1">
              <a:lnSpc>
                <a:spcPts val="3200"/>
              </a:lnSpc>
            </a:pPr>
            <a:r>
              <a:rPr lang="en-AU" sz="2200" dirty="0" smtClean="0"/>
              <a:t>A rise in the return to the factor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None/>
            </a:pPr>
            <a:r>
              <a:rPr lang="en-AU" sz="2200" dirty="0" smtClean="0"/>
              <a:t>	of production that is used more intensively in its production </a:t>
            </a:r>
          </a:p>
          <a:p>
            <a:pPr lvl="1">
              <a:lnSpc>
                <a:spcPts val="3200"/>
              </a:lnSpc>
            </a:pPr>
            <a:r>
              <a:rPr lang="en-AU" sz="2200" dirty="0" smtClean="0"/>
              <a:t>...and, conversely, to a fall in 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None/>
            </a:pPr>
            <a:r>
              <a:rPr lang="en-AU" sz="2200" dirty="0" smtClean="0"/>
              <a:t>	the return to the factor of 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None/>
            </a:pPr>
            <a:r>
              <a:rPr lang="en-AU" sz="2200" dirty="0" smtClean="0"/>
              <a:t>	production that is used less-intensively</a:t>
            </a:r>
          </a:p>
          <a:p>
            <a:pPr lvl="1">
              <a:lnSpc>
                <a:spcPts val="32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32240" y="2833686"/>
            <a:ext cx="2088232" cy="2169825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50" b="1" dirty="0" smtClean="0">
                <a:latin typeface="Calibri" pitchFamily="34" charset="0"/>
              </a:rPr>
              <a:t>Note:</a:t>
            </a:r>
          </a:p>
          <a:p>
            <a:pPr marL="0" lvl="1" algn="ctr"/>
            <a:r>
              <a:rPr lang="en-US" sz="2250" dirty="0" smtClean="0">
                <a:latin typeface="Calibri" pitchFamily="34" charset="0"/>
              </a:rPr>
              <a:t>We’ve actually already covered this, but now we are giving it a name!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76042"/>
            <a:ext cx="7056784" cy="3262314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2200" dirty="0" smtClean="0"/>
              <a:t>An extension of the Heckscher-Ohlin Model</a:t>
            </a:r>
          </a:p>
          <a:p>
            <a:pPr lvl="0">
              <a:lnSpc>
                <a:spcPts val="3400"/>
              </a:lnSpc>
            </a:pPr>
            <a:r>
              <a:rPr lang="en-AU" sz="2200" dirty="0" smtClean="0"/>
              <a:t>Famous paper by </a:t>
            </a:r>
            <a:r>
              <a:rPr lang="en-AU" sz="2200" dirty="0" err="1" smtClean="0"/>
              <a:t>Wassily</a:t>
            </a:r>
            <a:r>
              <a:rPr lang="en-AU" sz="2200" dirty="0" smtClean="0"/>
              <a:t> Leontief in 1953 </a:t>
            </a:r>
          </a:p>
          <a:p>
            <a:pPr>
              <a:lnSpc>
                <a:spcPts val="3400"/>
              </a:lnSpc>
            </a:pPr>
            <a:r>
              <a:rPr lang="en-AU" sz="2200" dirty="0" smtClean="0"/>
              <a:t>Tried to explain why trade data between Europe and the United States after World War II (specifically, in 1947) showed the </a:t>
            </a:r>
            <a:r>
              <a:rPr lang="en-AU" sz="2200" i="1" dirty="0" smtClean="0"/>
              <a:t>opposite</a:t>
            </a:r>
            <a:r>
              <a:rPr lang="en-AU" sz="2200" dirty="0" smtClean="0"/>
              <a:t> of what the </a:t>
            </a:r>
            <a:r>
              <a:rPr lang="en-AU" sz="2200" dirty="0" err="1" smtClean="0"/>
              <a:t>Heckscher</a:t>
            </a:r>
            <a:r>
              <a:rPr lang="en-AU" sz="2200" dirty="0" smtClean="0"/>
              <a:t>-Ohlin Model predicted</a:t>
            </a:r>
          </a:p>
          <a:p>
            <a:pPr lvl="1">
              <a:lnSpc>
                <a:spcPts val="3400"/>
              </a:lnSpc>
            </a:pPr>
            <a:r>
              <a:rPr lang="en-AU" sz="2200" dirty="0" smtClean="0"/>
              <a:t>I.e., the US was relatively capital abundant, Europe was relatively labour abundant, but the US was exporting </a:t>
            </a:r>
            <a:r>
              <a:rPr lang="en-AU" sz="2200" u="sng" dirty="0" smtClean="0"/>
              <a:t>labour-intensive</a:t>
            </a:r>
            <a:r>
              <a:rPr lang="en-AU" sz="2200" dirty="0" smtClean="0"/>
              <a:t> products to Europe!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2708920"/>
            <a:ext cx="8640961" cy="356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1657675"/>
            <a:ext cx="7056784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This is not the data from 1947, but it shows the same effect:</a:t>
            </a:r>
            <a:endParaRPr kumimoji="0" lang="en-AU" sz="22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8"/>
            <a:ext cx="6840760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AU" sz="2200" u="sng" dirty="0" smtClean="0"/>
              <a:t>Possible explanations:</a:t>
            </a:r>
          </a:p>
          <a:p>
            <a:pPr marL="457200" lvl="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AU" sz="2200" b="1" dirty="0" smtClean="0"/>
              <a:t>‘Demand reversals</a:t>
            </a:r>
            <a:r>
              <a:rPr lang="en-AU" sz="2200" dirty="0" smtClean="0"/>
              <a:t>’ (i.e., completely different consumption preferences)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E.g., was there a big demand for labour-intensive goods in US export markets?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en-AU" sz="2200" dirty="0" smtClean="0"/>
              <a:t>The H-O model does not hold under a demand reversal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en-AU" sz="2100" dirty="0" smtClean="0"/>
              <a:t>However, no strong empirical evidence of this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96744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AU" sz="2200" u="sng" dirty="0" smtClean="0"/>
              <a:t>Possible explanations:</a:t>
            </a:r>
          </a:p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2"/>
            </a:pPr>
            <a:r>
              <a:rPr lang="en-AU" sz="2200" b="1" dirty="0" smtClean="0"/>
              <a:t>Factor intensity reversals </a:t>
            </a:r>
            <a:r>
              <a:rPr lang="en-AU" sz="2200" dirty="0" smtClean="0"/>
              <a:t>(e.g. different production techniques)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Assumes K and L can be substituted in production process (e.g., textiles can be either relatively L or K intensive)</a:t>
            </a:r>
          </a:p>
          <a:p>
            <a:pPr lvl="0">
              <a:lnSpc>
                <a:spcPct val="150000"/>
              </a:lnSpc>
            </a:pPr>
            <a:endParaRPr lang="en-AU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96744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AU" sz="2200" u="sng" dirty="0" smtClean="0"/>
              <a:t>Possible explanations:</a:t>
            </a:r>
          </a:p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3"/>
            </a:pPr>
            <a:r>
              <a:rPr lang="en-AU" sz="2200" b="1" dirty="0" smtClean="0"/>
              <a:t>1947 was just not an ordinary year </a:t>
            </a:r>
            <a:r>
              <a:rPr lang="en-AU" sz="2200" dirty="0" smtClean="0"/>
              <a:t>– high food stress in Europe and Japan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But what is ‘ordinary’ ?</a:t>
            </a:r>
          </a:p>
          <a:p>
            <a:pPr marL="457200" lvl="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3"/>
            </a:pPr>
            <a:r>
              <a:rPr lang="en-AU" sz="2200" b="1" dirty="0" smtClean="0"/>
              <a:t>US protectionism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Specifically, did the US tariff structure significantly distort trade?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Empirical evidence not strong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24736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AU" sz="2200" u="sng" dirty="0" smtClean="0"/>
              <a:t>Possible explanations:</a:t>
            </a:r>
          </a:p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5"/>
            </a:pPr>
            <a:r>
              <a:rPr lang="en-AU" sz="2200" b="1" dirty="0" smtClean="0"/>
              <a:t>The H-O Model is just too simplistic!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For example, we should add in other factors of production (e.g., different skill categories for labour, natural resources, etc.)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This holds up empirically!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23808"/>
            <a:ext cx="6984776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AU" sz="2200" u="sng" dirty="0" smtClean="0"/>
              <a:t>Possible explanations:</a:t>
            </a:r>
          </a:p>
          <a:p>
            <a:pPr marL="457200" lvl="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6"/>
            </a:pPr>
            <a:r>
              <a:rPr lang="en-AU" sz="2200" b="1" dirty="0" smtClean="0"/>
              <a:t>Home bias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Could there be a bias towards consuming domestic products in preference to foreign products?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Yes, but it is not usually strong!</a:t>
            </a:r>
          </a:p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6"/>
            </a:pPr>
            <a:r>
              <a:rPr lang="en-AU" sz="2200" b="1" dirty="0" smtClean="0"/>
              <a:t>High levels of imperfect factor mobility?</a:t>
            </a:r>
            <a:endParaRPr lang="en-US" sz="2200" b="1" dirty="0" smtClean="0"/>
          </a:p>
          <a:p>
            <a:pPr marL="457200" lvl="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6"/>
            </a:pPr>
            <a:r>
              <a:rPr lang="en-AU" sz="2200" b="1" dirty="0" smtClean="0"/>
              <a:t>High levels of imperfect competition?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5032" y="104882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Overview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27608"/>
            <a:ext cx="7272808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200" u="sng" dirty="0" smtClean="0"/>
              <a:t>Specific Factors Model:</a:t>
            </a:r>
          </a:p>
          <a:p>
            <a:pPr>
              <a:lnSpc>
                <a:spcPct val="150000"/>
              </a:lnSpc>
              <a:buFont typeface="Verdana" pitchFamily="34" charset="0"/>
              <a:buChar char="‒"/>
            </a:pPr>
            <a:r>
              <a:rPr lang="en-US" sz="2200" dirty="0" smtClean="0"/>
              <a:t>International labour mobility</a:t>
            </a:r>
          </a:p>
          <a:p>
            <a:pPr>
              <a:lnSpc>
                <a:spcPct val="150000"/>
              </a:lnSpc>
              <a:buNone/>
            </a:pPr>
            <a:r>
              <a:rPr lang="en-US" sz="2200" u="sng" dirty="0" err="1" smtClean="0"/>
              <a:t>Heckscher</a:t>
            </a:r>
            <a:r>
              <a:rPr lang="en-US" sz="2200" u="sng" dirty="0" smtClean="0"/>
              <a:t>-Ohlin Model / Standard Model:</a:t>
            </a:r>
          </a:p>
          <a:p>
            <a:pPr>
              <a:lnSpc>
                <a:spcPct val="150000"/>
              </a:lnSpc>
              <a:buFont typeface="Verdana" pitchFamily="34" charset="0"/>
              <a:buChar char="‒"/>
            </a:pPr>
            <a:r>
              <a:rPr lang="en-US" sz="2200" dirty="0" smtClean="0"/>
              <a:t>Factor price equalisation</a:t>
            </a:r>
          </a:p>
          <a:p>
            <a:pPr>
              <a:lnSpc>
                <a:spcPct val="150000"/>
              </a:lnSpc>
              <a:buFont typeface="Verdana" pitchFamily="34" charset="0"/>
              <a:buChar char="‒"/>
            </a:pPr>
            <a:r>
              <a:rPr lang="en-US" sz="2200" dirty="0" smtClean="0"/>
              <a:t>The </a:t>
            </a:r>
            <a:r>
              <a:rPr lang="en-US" sz="2200" dirty="0" err="1" smtClean="0"/>
              <a:t>Stolper</a:t>
            </a:r>
            <a:r>
              <a:rPr lang="en-US" sz="2200" dirty="0" smtClean="0"/>
              <a:t>-Samuelson Theorem</a:t>
            </a:r>
          </a:p>
          <a:p>
            <a:pPr>
              <a:lnSpc>
                <a:spcPct val="150000"/>
              </a:lnSpc>
              <a:buFont typeface="Verdana" pitchFamily="34" charset="0"/>
              <a:buChar char="‒"/>
            </a:pPr>
            <a:r>
              <a:rPr lang="en-US" sz="2200" dirty="0" smtClean="0"/>
              <a:t>The Leontief Paradox</a:t>
            </a:r>
          </a:p>
          <a:p>
            <a:pPr>
              <a:lnSpc>
                <a:spcPct val="150000"/>
              </a:lnSpc>
              <a:buFont typeface="Verdana" pitchFamily="34" charset="0"/>
              <a:buChar char="‒"/>
            </a:pPr>
            <a:r>
              <a:rPr lang="en-AU" sz="2200" dirty="0" smtClean="0"/>
              <a:t>The </a:t>
            </a:r>
            <a:r>
              <a:rPr lang="en-AU" sz="2200" dirty="0" err="1" smtClean="0"/>
              <a:t>Rybczynski</a:t>
            </a:r>
            <a:r>
              <a:rPr lang="en-AU" sz="2200" dirty="0" smtClean="0"/>
              <a:t> Theorem</a:t>
            </a:r>
          </a:p>
          <a:p>
            <a:pPr>
              <a:lnSpc>
                <a:spcPct val="150000"/>
              </a:lnSpc>
              <a:buFont typeface="Verdana" pitchFamily="34" charset="0"/>
              <a:buChar char="‒"/>
            </a:pPr>
            <a:r>
              <a:rPr lang="en-AU" sz="2200" dirty="0" smtClean="0"/>
              <a:t>Intertemporal comparative advantage</a:t>
            </a: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9675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Leontief Paradox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6624736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AU" sz="2200" dirty="0" smtClean="0"/>
              <a:t>My conclusion (for what it’s worth) is that #5 is the biggest effect [the H-O Model is just too simplistic]</a:t>
            </a:r>
          </a:p>
          <a:p>
            <a:pPr lvl="1">
              <a:lnSpc>
                <a:spcPct val="200000"/>
              </a:lnSpc>
            </a:pPr>
            <a:r>
              <a:rPr lang="en-AU" sz="2200" dirty="0" smtClean="0"/>
              <a:t>Especially around the issue of accounting for differences in technology</a:t>
            </a:r>
            <a:endParaRPr lang="en-US" sz="2200" dirty="0" smtClean="0"/>
          </a:p>
          <a:p>
            <a:pPr>
              <a:lnSpc>
                <a:spcPct val="200000"/>
              </a:lnSpc>
              <a:buNone/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AU" sz="2800" dirty="0" smtClean="0"/>
              <a:t>Rybczynski</a:t>
            </a:r>
            <a:r>
              <a:rPr lang="en-US" sz="2800" dirty="0" smtClean="0"/>
              <a:t> Theorem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2473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 conclusion of the Heckscher-Ohlin Model</a:t>
            </a:r>
          </a:p>
          <a:p>
            <a:pPr eaLnBrk="1" hangingPunct="1"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AU" sz="2200" dirty="0" smtClean="0"/>
              <a:t>Assuming constant relative prices, an increase in the endowment of one factor of production will lead to a </a:t>
            </a:r>
            <a:r>
              <a:rPr lang="en-AU" sz="2200" u="sng" dirty="0" smtClean="0"/>
              <a:t>more than proportional increase</a:t>
            </a:r>
            <a:r>
              <a:rPr lang="en-AU" sz="2200" dirty="0" smtClean="0"/>
              <a:t> in output in the sector that uses that factor intensively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nomics rybczynski theorem dia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96" y="620688"/>
            <a:ext cx="5472608" cy="55446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620688"/>
            <a:ext cx="3168352" cy="5239896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50" u="sng" dirty="0" smtClean="0">
                <a:latin typeface="Calibri" pitchFamily="34" charset="0"/>
              </a:rPr>
              <a:t>Two products:</a:t>
            </a:r>
            <a:r>
              <a:rPr lang="en-AU" sz="225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AU" sz="2250" dirty="0" smtClean="0">
                <a:latin typeface="Calibri" pitchFamily="34" charset="0"/>
              </a:rPr>
              <a:t>Steel (capital-intensive); and Cloth (labour-intensive)</a:t>
            </a:r>
          </a:p>
          <a:p>
            <a:pPr algn="ctr"/>
            <a:endParaRPr lang="en-AU" sz="1600" dirty="0" smtClean="0">
              <a:latin typeface="Calibri" pitchFamily="34" charset="0"/>
            </a:endParaRPr>
          </a:p>
          <a:p>
            <a:pPr algn="ctr"/>
            <a:r>
              <a:rPr lang="en-AU" sz="2250" dirty="0" smtClean="0">
                <a:latin typeface="Calibri" pitchFamily="34" charset="0"/>
              </a:rPr>
              <a:t>An expansion in the amount of one factor of production (</a:t>
            </a:r>
            <a:r>
              <a:rPr lang="en-AU" sz="2250" dirty="0" smtClean="0">
                <a:latin typeface="Calibri" pitchFamily="34" charset="0"/>
                <a:sym typeface="Wingdings"/>
              </a:rPr>
              <a:t>L) </a:t>
            </a:r>
            <a:r>
              <a:rPr lang="en-AU" sz="2250" dirty="0" smtClean="0">
                <a:latin typeface="Calibri" pitchFamily="34" charset="0"/>
              </a:rPr>
              <a:t>leads to:</a:t>
            </a:r>
          </a:p>
          <a:p>
            <a:pPr algn="ctr"/>
            <a:endParaRPr lang="en-AU" sz="1600" dirty="0" smtClean="0">
              <a:latin typeface="Calibri" pitchFamily="34" charset="0"/>
            </a:endParaRPr>
          </a:p>
          <a:p>
            <a:pPr algn="ctr"/>
            <a:r>
              <a:rPr lang="en-AU" sz="2250" dirty="0" smtClean="0">
                <a:latin typeface="Calibri" pitchFamily="34" charset="0"/>
              </a:rPr>
              <a:t>An increase in production in the product that uses it intensively (C</a:t>
            </a:r>
            <a:r>
              <a:rPr lang="en-AU" sz="2250" baseline="-25000" dirty="0" smtClean="0">
                <a:latin typeface="Calibri" pitchFamily="34" charset="0"/>
              </a:rPr>
              <a:t>1</a:t>
            </a:r>
            <a:r>
              <a:rPr lang="en-AU" sz="2250" dirty="0" smtClean="0">
                <a:latin typeface="Calibri" pitchFamily="34" charset="0"/>
                <a:sym typeface="Wingdings"/>
              </a:rPr>
              <a:t> </a:t>
            </a:r>
            <a:r>
              <a:rPr lang="en-AU" sz="2250" dirty="0" smtClean="0">
                <a:latin typeface="Calibri" pitchFamily="34" charset="0"/>
              </a:rPr>
              <a:t>C</a:t>
            </a:r>
            <a:r>
              <a:rPr lang="en-AU" sz="2250" baseline="-25000" dirty="0" smtClean="0">
                <a:latin typeface="Calibri" pitchFamily="34" charset="0"/>
              </a:rPr>
              <a:t>2</a:t>
            </a:r>
            <a:r>
              <a:rPr lang="en-AU" sz="2250" dirty="0" smtClean="0">
                <a:latin typeface="Calibri" pitchFamily="34" charset="0"/>
              </a:rPr>
              <a:t>);</a:t>
            </a:r>
          </a:p>
          <a:p>
            <a:pPr algn="ctr"/>
            <a:endParaRPr lang="en-AU" sz="1000" dirty="0" smtClean="0">
              <a:latin typeface="Calibri" pitchFamily="34" charset="0"/>
            </a:endParaRPr>
          </a:p>
          <a:p>
            <a:pPr algn="ctr"/>
            <a:r>
              <a:rPr lang="en-AU" sz="2250" dirty="0" smtClean="0">
                <a:latin typeface="Calibri" pitchFamily="34" charset="0"/>
              </a:rPr>
              <a:t>...and a decrease in the production of the other product (S</a:t>
            </a:r>
            <a:r>
              <a:rPr lang="en-AU" sz="2250" baseline="-25000" dirty="0" smtClean="0">
                <a:latin typeface="Calibri" pitchFamily="34" charset="0"/>
              </a:rPr>
              <a:t>1</a:t>
            </a:r>
            <a:r>
              <a:rPr lang="en-AU" sz="2250" dirty="0" smtClean="0">
                <a:latin typeface="Calibri" pitchFamily="34" charset="0"/>
                <a:sym typeface="Wingdings"/>
              </a:rPr>
              <a:t> S</a:t>
            </a:r>
            <a:r>
              <a:rPr lang="en-AU" sz="2250" baseline="-25000" dirty="0" smtClean="0">
                <a:latin typeface="Calibri" pitchFamily="34" charset="0"/>
              </a:rPr>
              <a:t>2</a:t>
            </a:r>
            <a:r>
              <a:rPr lang="en-AU" sz="2250" dirty="0" smtClean="0">
                <a:latin typeface="Calibri" pitchFamily="34" charset="0"/>
              </a:rPr>
              <a:t>)</a:t>
            </a:r>
            <a:endParaRPr lang="en-US" sz="225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630313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096" y="692696"/>
            <a:ext cx="3384376" cy="1823576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50" dirty="0" smtClean="0">
                <a:latin typeface="Calibri" pitchFamily="34" charset="0"/>
              </a:rPr>
              <a:t>And we get the same result when we relax the assumption about production required factors in fixed proportions</a:t>
            </a:r>
            <a:endParaRPr lang="en-US" sz="225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AU" sz="2800" dirty="0" smtClean="0"/>
              <a:t>Intertemporal comparative advantage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2473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dirty="0" smtClean="0"/>
              <a:t>We can also think about what happens to comparative advantage </a:t>
            </a:r>
            <a:r>
              <a:rPr lang="en-AU" sz="2200" u="sng" dirty="0" smtClean="0"/>
              <a:t>over time </a:t>
            </a:r>
            <a:r>
              <a:rPr lang="en-AU" sz="2200" dirty="0" smtClean="0"/>
              <a:t>(‘</a:t>
            </a:r>
            <a:r>
              <a:rPr lang="en-AU" sz="2200" dirty="0" err="1" smtClean="0"/>
              <a:t>intertemporal</a:t>
            </a:r>
            <a:r>
              <a:rPr lang="en-AU" sz="2200" dirty="0" smtClean="0"/>
              <a:t>’)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Should a country invest in building productive capacity </a:t>
            </a:r>
            <a:r>
              <a:rPr lang="en-US" sz="2200" dirty="0" smtClean="0"/>
              <a:t>now (capital goods), </a:t>
            </a:r>
            <a:r>
              <a:rPr lang="en-US" sz="2200" dirty="0"/>
              <a:t>or in producing consumption </a:t>
            </a:r>
            <a:r>
              <a:rPr lang="en-US" sz="2200" dirty="0" smtClean="0"/>
              <a:t>goods?  </a:t>
            </a:r>
            <a:r>
              <a:rPr lang="en-US" sz="2200" dirty="0"/>
              <a:t>What about in the future?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2884653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AU" sz="2800" dirty="0" smtClean="0"/>
              <a:t>Intertemporal comparative advantage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24736" cy="32623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u="sng" dirty="0" smtClean="0"/>
              <a:t>Assuming we are in autarky: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 country has a comparative advantage in the future production of consumption goods if it currently has a high real interest rate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I.e., </a:t>
            </a:r>
            <a:r>
              <a:rPr lang="en-US" sz="2200" dirty="0"/>
              <a:t>t</a:t>
            </a:r>
            <a:r>
              <a:rPr lang="en-US" sz="2200" dirty="0" smtClean="0"/>
              <a:t>he opportunity cost of forgoing current investment is higher!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82605048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AU" sz="2800" dirty="0" smtClean="0"/>
              <a:t>Intertemporal comparative advantage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24736" cy="3262314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200" u="sng" dirty="0" smtClean="0"/>
              <a:t>Still assuming we are in autarky:</a:t>
            </a:r>
          </a:p>
          <a:p>
            <a:pPr>
              <a:lnSpc>
                <a:spcPts val="4500"/>
              </a:lnSpc>
            </a:pPr>
            <a:r>
              <a:rPr lang="en-US" sz="2200" dirty="0"/>
              <a:t>A country has a comparative advantage in the current production of consumption goods if it has a low real interest rate now</a:t>
            </a:r>
          </a:p>
          <a:p>
            <a:pPr lvl="1">
              <a:lnSpc>
                <a:spcPts val="4500"/>
              </a:lnSpc>
            </a:pPr>
            <a:r>
              <a:rPr lang="en-US" sz="2200" dirty="0">
                <a:cs typeface="+mn-cs"/>
              </a:rPr>
              <a:t>I.e., the opportunity cost of forgoing current investment is lower!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2287123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AU" sz="2800" dirty="0" smtClean="0"/>
              <a:t>Intertemporal comparative advantage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624736" cy="32623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u="sng" dirty="0" smtClean="0"/>
              <a:t>If we relax the autarky assumption:</a:t>
            </a:r>
          </a:p>
          <a:p>
            <a:pPr>
              <a:lnSpc>
                <a:spcPts val="3500"/>
              </a:lnSpc>
            </a:pPr>
            <a:r>
              <a:rPr lang="en-US" sz="2200" dirty="0" smtClean="0"/>
              <a:t>…then our previous conclusions would only apply to a countries opportunity cost in terms of </a:t>
            </a:r>
            <a:r>
              <a:rPr lang="en-US" sz="2200" u="sng" dirty="0" smtClean="0"/>
              <a:t>consumption</a:t>
            </a:r>
            <a:r>
              <a:rPr lang="en-US" sz="2200" dirty="0" smtClean="0"/>
              <a:t> rather than production</a:t>
            </a:r>
          </a:p>
          <a:p>
            <a:pPr lvl="1">
              <a:lnSpc>
                <a:spcPts val="3500"/>
              </a:lnSpc>
            </a:pPr>
            <a:r>
              <a:rPr lang="en-US" sz="2200" dirty="0" smtClean="0"/>
              <a:t>I.e. because a country can always produce consumption goods that it exports, and then ‘consume’ imported capital goods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62746046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labour mobility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00808"/>
            <a:ext cx="655272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An extension of the Specific Factors Model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In the Specific Factors Model, we saw what happened to the distribution of income when we opened to trade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But what about when we open our borders to workers?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labour mobility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00808"/>
            <a:ext cx="655272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When wages are different between sectors in an economy, workers will want to move from a low wage sector to a high wage sector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The same is true internationally!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cs typeface="+mn-cs"/>
              </a:rPr>
              <a:t>Workers want to move from low wage countries to high wage countries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94859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labour mobility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7999" y="1585308"/>
            <a:ext cx="6562353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100" dirty="0" smtClean="0"/>
              <a:t>Just like the specific factors model, let’s have two economies each with two sectors: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Land is specific to one sector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>
                <a:cs typeface="+mn-cs"/>
              </a:rPr>
              <a:t>Capital is specific to the other sector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Labour is mobile between sectors</a:t>
            </a:r>
          </a:p>
          <a:p>
            <a:pPr>
              <a:lnSpc>
                <a:spcPct val="150000"/>
              </a:lnSpc>
            </a:pPr>
            <a:r>
              <a:rPr lang="en-US" sz="2100" u="sng" dirty="0" smtClean="0"/>
              <a:t>However, there is no trade (only free movement of labour)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cs typeface="+mn-cs"/>
              </a:rPr>
              <a:t>Let’s also assume real wages are different between the two countries in our model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30313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153" y="3745907"/>
            <a:ext cx="3384375" cy="2654573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50" dirty="0" smtClean="0">
                <a:latin typeface="Calibri" pitchFamily="34" charset="0"/>
              </a:rPr>
              <a:t>Real wages in Foreign start at B, and real wages in Home start at C.</a:t>
            </a:r>
          </a:p>
          <a:p>
            <a:pPr algn="ctr"/>
            <a:endParaRPr lang="en-AU" sz="1000" dirty="0" smtClean="0">
              <a:latin typeface="Calibri" pitchFamily="34" charset="0"/>
            </a:endParaRPr>
          </a:p>
          <a:p>
            <a:pPr algn="ctr"/>
            <a:r>
              <a:rPr lang="en-AU" sz="2250" dirty="0" smtClean="0">
                <a:latin typeface="Calibri" pitchFamily="34" charset="0"/>
              </a:rPr>
              <a:t>Under free movement of labour, workers from Home will migrate to Foreign until real wages equalise at A.</a:t>
            </a:r>
            <a:endParaRPr lang="en-AU" sz="225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labour mobility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676875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Who wins?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Migrant workers from Home (as </a:t>
            </a:r>
            <a:r>
              <a:rPr lang="en-US" sz="2200" dirty="0" err="1" smtClean="0"/>
              <a:t>w</a:t>
            </a:r>
            <a:r>
              <a:rPr lang="en-US" sz="2200" baseline="-25000" dirty="0" err="1" smtClean="0"/>
              <a:t>F</a:t>
            </a:r>
            <a:r>
              <a:rPr lang="en-US" sz="2200" dirty="0" smtClean="0"/>
              <a:t>&gt;</a:t>
            </a:r>
            <a:r>
              <a:rPr lang="en-US" sz="2200" dirty="0" err="1" smtClean="0"/>
              <a:t>w</a:t>
            </a:r>
            <a:r>
              <a:rPr lang="en-US" sz="2200" baseline="-25000" dirty="0" err="1" smtClean="0"/>
              <a:t>H</a:t>
            </a:r>
            <a:r>
              <a:rPr lang="en-US" sz="22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Workers who stay in Home (</a:t>
            </a:r>
            <a:r>
              <a:rPr lang="en-US" sz="2200" dirty="0" smtClean="0">
                <a:sym typeface="Wingdings"/>
              </a:rPr>
              <a:t></a:t>
            </a:r>
            <a:r>
              <a:rPr lang="en-US" sz="2200" dirty="0" err="1" smtClean="0">
                <a:sym typeface="Wingdings"/>
              </a:rPr>
              <a:t>w</a:t>
            </a:r>
            <a:r>
              <a:rPr lang="en-US" sz="2200" baseline="-25000" dirty="0" err="1" smtClean="0">
                <a:sym typeface="Wingdings"/>
              </a:rPr>
              <a:t>H</a:t>
            </a:r>
            <a:r>
              <a:rPr lang="en-US" sz="2200" dirty="0" smtClean="0">
                <a:sym typeface="Wingdings"/>
              </a:rPr>
              <a:t>)</a:t>
            </a:r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Owners of land / capital in Foreign (</a:t>
            </a:r>
            <a:r>
              <a:rPr lang="en-US" sz="2200" dirty="0" smtClean="0">
                <a:sym typeface="Wingdings"/>
              </a:rPr>
              <a:t></a:t>
            </a:r>
            <a:r>
              <a:rPr lang="en-US" sz="2200" dirty="0" err="1" smtClean="0">
                <a:sym typeface="Wingdings"/>
              </a:rPr>
              <a:t>w</a:t>
            </a:r>
            <a:r>
              <a:rPr lang="en-US" sz="2200" baseline="-25000" dirty="0" err="1" smtClean="0">
                <a:sym typeface="Wingdings"/>
              </a:rPr>
              <a:t>F</a:t>
            </a:r>
            <a:r>
              <a:rPr lang="en-US" sz="2200" dirty="0" smtClean="0">
                <a:sym typeface="Wingdings"/>
              </a:rPr>
              <a:t>)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Who loses?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Workers in Foreign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Owners of land / capital in Home (</a:t>
            </a:r>
            <a:r>
              <a:rPr lang="en-US" sz="2200" dirty="0" smtClean="0">
                <a:sym typeface="Wingdings"/>
              </a:rPr>
              <a:t></a:t>
            </a:r>
            <a:r>
              <a:rPr lang="en-US" sz="2200" dirty="0" err="1" smtClean="0">
                <a:sym typeface="Wingdings"/>
              </a:rPr>
              <a:t>w</a:t>
            </a:r>
            <a:r>
              <a:rPr lang="en-US" sz="2200" baseline="-25000" dirty="0" err="1" smtClean="0">
                <a:sym typeface="Wingdings"/>
              </a:rPr>
              <a:t>H</a:t>
            </a:r>
            <a:r>
              <a:rPr lang="en-US" sz="2200" dirty="0" smtClean="0">
                <a:sym typeface="Wingdings"/>
              </a:rPr>
              <a:t>)</a:t>
            </a: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Factor price equalisation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6768752" cy="326231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2200" b="1" dirty="0" smtClean="0"/>
              <a:t>Factor price equalisation</a:t>
            </a:r>
            <a:r>
              <a:rPr lang="en-US" sz="2200" dirty="0" smtClean="0"/>
              <a:t> is a conclusion of the </a:t>
            </a:r>
            <a:r>
              <a:rPr lang="en-US" sz="2200" dirty="0" err="1" smtClean="0"/>
              <a:t>Heckscher</a:t>
            </a:r>
            <a:r>
              <a:rPr lang="en-US" sz="2200" dirty="0" smtClean="0"/>
              <a:t>-Ohlin Model</a:t>
            </a:r>
          </a:p>
          <a:p>
            <a:pPr>
              <a:lnSpc>
                <a:spcPts val="3500"/>
              </a:lnSpc>
            </a:pPr>
            <a:r>
              <a:rPr lang="en-US" sz="2200" dirty="0" smtClean="0"/>
              <a:t>When countries trade we expect to see an equalisation of factor prices </a:t>
            </a:r>
            <a:r>
              <a:rPr lang="en-US" sz="2200" u="sng" dirty="0" smtClean="0"/>
              <a:t>when adjusted for risk and transport costs</a:t>
            </a:r>
          </a:p>
          <a:p>
            <a:pPr lvl="1">
              <a:lnSpc>
                <a:spcPts val="3500"/>
              </a:lnSpc>
            </a:pPr>
            <a:r>
              <a:rPr lang="en-US" sz="2200" dirty="0" smtClean="0"/>
              <a:t>I.e. wages should equalise, and rental yields on capital and land should equalise</a:t>
            </a:r>
          </a:p>
          <a:p>
            <a:pPr lvl="7">
              <a:lnSpc>
                <a:spcPts val="3500"/>
              </a:lnSpc>
            </a:pPr>
            <a:r>
              <a:rPr lang="en-US" sz="2400" dirty="0" smtClean="0"/>
              <a:t>Why??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Factor price equalisation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676875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When countries trade a final product with one another, they are also </a:t>
            </a:r>
            <a:r>
              <a:rPr lang="en-US" sz="2200" u="sng" dirty="0" smtClean="0"/>
              <a:t>indirectly</a:t>
            </a:r>
            <a:r>
              <a:rPr lang="en-US" sz="2200" dirty="0" smtClean="0"/>
              <a:t> trading the factors of production </a:t>
            </a:r>
            <a:r>
              <a:rPr lang="en-US" sz="2200" i="1" dirty="0" smtClean="0"/>
              <a:t>used</a:t>
            </a:r>
            <a:r>
              <a:rPr lang="en-US" sz="2200" dirty="0" smtClean="0"/>
              <a:t> in that product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 the hours of labour, and hours of capital / land usage, etc.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Thus, a country effectively exports its abundant factors of production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3441</TotalTime>
  <Words>1156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Lecture 1</vt:lpstr>
      <vt:lpstr>International Economics</vt:lpstr>
      <vt:lpstr>Overview</vt:lpstr>
      <vt:lpstr>International labour mobility</vt:lpstr>
      <vt:lpstr>International labour mobility</vt:lpstr>
      <vt:lpstr>International labour mobility</vt:lpstr>
      <vt:lpstr>Slide 5</vt:lpstr>
      <vt:lpstr>International labour mobility</vt:lpstr>
      <vt:lpstr>Factor price equalisation</vt:lpstr>
      <vt:lpstr>Factor price equalisation</vt:lpstr>
      <vt:lpstr>Factor price equalisation</vt:lpstr>
      <vt:lpstr>Factor price equalisation</vt:lpstr>
      <vt:lpstr>The Stolper-Samuelson Theorem</vt:lpstr>
      <vt:lpstr>The Leontief Paradox</vt:lpstr>
      <vt:lpstr>The Leontief Paradox</vt:lpstr>
      <vt:lpstr>The Leontief Paradox</vt:lpstr>
      <vt:lpstr>The Leontief Paradox</vt:lpstr>
      <vt:lpstr>The Leontief Paradox</vt:lpstr>
      <vt:lpstr>The Leontief Paradox</vt:lpstr>
      <vt:lpstr>The Leontief Paradox</vt:lpstr>
      <vt:lpstr>The Leontief Paradox</vt:lpstr>
      <vt:lpstr>The Rybczynski Theorem</vt:lpstr>
      <vt:lpstr>Slide 21</vt:lpstr>
      <vt:lpstr>Slide 22</vt:lpstr>
      <vt:lpstr>Intertemporal comparative advantage</vt:lpstr>
      <vt:lpstr>Intertemporal comparative advantage</vt:lpstr>
      <vt:lpstr>Intertemporal comparative advantage</vt:lpstr>
      <vt:lpstr>Intertemporal comparative advantage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306</cp:revision>
  <cp:lastPrinted>2015-04-27T01:30:38Z</cp:lastPrinted>
  <dcterms:created xsi:type="dcterms:W3CDTF">2011-01-27T06:03:15Z</dcterms:created>
  <dcterms:modified xsi:type="dcterms:W3CDTF">2015-05-06T07:44:37Z</dcterms:modified>
</cp:coreProperties>
</file>