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0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85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1FC"/>
    <a:srgbClr val="69A5FD"/>
    <a:srgbClr val="6699FF"/>
    <a:srgbClr val="3399FF"/>
    <a:srgbClr val="9F7E19"/>
    <a:srgbClr val="000041"/>
    <a:srgbClr val="B4CADC"/>
    <a:srgbClr val="A7BED2"/>
    <a:srgbClr val="93AEC6"/>
    <a:srgbClr val="4D4A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84" y="-60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D3630-F115-47AE-B9AB-988E060E1028}" type="datetimeFigureOut">
              <a:rPr lang="en-AU" smtClean="0"/>
              <a:pPr/>
              <a:t>1/02/2016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F433D-DB10-4390-8B23-29ABCBD7CAF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4652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8012" y="41972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" name="Line 35"/>
          <p:cNvSpPr>
            <a:spLocks noChangeShapeType="1"/>
          </p:cNvSpPr>
          <p:nvPr userDrawn="1"/>
        </p:nvSpPr>
        <p:spPr bwMode="auto">
          <a:xfrm flipH="1">
            <a:off x="7095356" y="2606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71600" y="2515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981200" y="46482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7890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1" y="250142"/>
            <a:ext cx="1728192" cy="1506364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4360" y="17999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The 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14: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Trade Policy – The Developing World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International Economics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648200"/>
            <a:ext cx="5544616" cy="352436"/>
          </a:xfrm>
          <a:noFill/>
        </p:spPr>
        <p:txBody>
          <a:bodyPr/>
          <a:lstStyle/>
          <a:p>
            <a:r>
              <a:rPr lang="en-AU" sz="2000" b="1" dirty="0" smtClean="0"/>
              <a:t>Lecture </a:t>
            </a:r>
            <a:r>
              <a:rPr lang="en-AU" sz="2000" b="1" dirty="0" smtClean="0"/>
              <a:t>14:  </a:t>
            </a:r>
            <a:r>
              <a:rPr lang="en-AU" sz="2000" b="1" dirty="0" smtClean="0"/>
              <a:t>Trade Policy – </a:t>
            </a:r>
          </a:p>
          <a:p>
            <a:r>
              <a:rPr lang="en-AU" sz="2000" b="1" dirty="0" smtClean="0"/>
              <a:t>The Developing World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International trade theory: Criticisms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72816"/>
            <a:ext cx="7572428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Immobility of factors of production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Resource </a:t>
            </a:r>
            <a:r>
              <a:rPr lang="en-US" sz="2200" dirty="0" err="1" smtClean="0"/>
              <a:t>underutilisation</a:t>
            </a:r>
            <a:r>
              <a:rPr lang="en-US" sz="2200" dirty="0" smtClean="0"/>
              <a:t> 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2200" dirty="0" smtClean="0"/>
              <a:t>		-&gt; easy export growth?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Technology substitution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Consumer sovereignty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Slow intrastate factor mobility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International market power</a:t>
            </a:r>
          </a:p>
          <a:p>
            <a:pPr lvl="1">
              <a:lnSpc>
                <a:spcPct val="150000"/>
              </a:lnSpc>
              <a:buNone/>
            </a:pPr>
            <a:endParaRPr lang="en-US" sz="2000" dirty="0" smtClean="0"/>
          </a:p>
          <a:p>
            <a:pPr lvl="2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International trade theory: Criticisms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80908"/>
            <a:ext cx="7572428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Uncertainty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Government intervention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Protection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Industrial policy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Foreign ownership</a:t>
            </a:r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lvl="2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530630" cy="1061310"/>
          </a:xfrm>
        </p:spPr>
        <p:txBody>
          <a:bodyPr/>
          <a:lstStyle/>
          <a:p>
            <a:pPr eaLnBrk="1" hangingPunct="1">
              <a:lnSpc>
                <a:spcPts val="3000"/>
              </a:lnSpc>
              <a:spcAft>
                <a:spcPts val="600"/>
              </a:spcAft>
            </a:pPr>
            <a:r>
              <a:rPr lang="en-US" sz="2800" dirty="0" smtClean="0"/>
              <a:t>International trade: </a:t>
            </a:r>
            <a:br>
              <a:rPr lang="en-US" sz="2800" dirty="0" smtClean="0"/>
            </a:br>
            <a:r>
              <a:rPr lang="en-US" sz="2800" dirty="0" smtClean="0"/>
              <a:t>   Initial </a:t>
            </a:r>
            <a:r>
              <a:rPr lang="en-US" sz="2800" dirty="0"/>
              <a:t>c</a:t>
            </a:r>
            <a:r>
              <a:rPr lang="en-US" sz="2800" dirty="0" smtClean="0"/>
              <a:t>onclusions for developing economies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988840"/>
            <a:ext cx="7572428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Some preliminary conclusions: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Central role for international trade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Income inequality issues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Gains from trade sometimes limited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Source of capital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Collective self-reliance</a:t>
            </a:r>
          </a:p>
          <a:p>
            <a:pPr lvl="1">
              <a:lnSpc>
                <a:spcPct val="150000"/>
              </a:lnSpc>
            </a:pPr>
            <a:endParaRPr lang="en-US" sz="2400" dirty="0" smtClean="0"/>
          </a:p>
          <a:p>
            <a:pPr lvl="2">
              <a:lnSpc>
                <a:spcPct val="150000"/>
              </a:lnSpc>
            </a:pPr>
            <a:endParaRPr lang="en-US" sz="24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r>
              <a:rPr lang="en-US" sz="2800" dirty="0" smtClean="0"/>
              <a:t>Import substitution v Export promotion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525574"/>
            <a:ext cx="7572428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Import substitution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Pre-90s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Requires strong protection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Growth from domestic market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Diversification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Government intervention</a:t>
            </a:r>
          </a:p>
          <a:p>
            <a:pPr lvl="1">
              <a:lnSpc>
                <a:spcPct val="150000"/>
              </a:lnSpc>
            </a:pPr>
            <a:endParaRPr lang="en-US" sz="2400" dirty="0" smtClean="0"/>
          </a:p>
          <a:p>
            <a:pPr lvl="2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r>
              <a:rPr lang="en-US" sz="2800" dirty="0" smtClean="0"/>
              <a:t>Import substitution v Export promotion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525574"/>
            <a:ext cx="7572428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Import substitution - Problems: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Infant industry ‘never grows up’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Inefficient allocation of resources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Income inequality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Overvalued exchange rates</a:t>
            </a:r>
          </a:p>
          <a:p>
            <a:pPr lvl="2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r>
              <a:rPr lang="en-US" sz="2800" dirty="0" smtClean="0"/>
              <a:t>Import substitution v Export promotion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525574"/>
            <a:ext cx="7572428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Export promotion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Internationally competitive – if successful!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Used by the four tigers?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Primary export expansion?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Manufacturing export expansion?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lvl="2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r>
              <a:rPr lang="en-US" sz="2800" dirty="0" smtClean="0"/>
              <a:t>Import substitution v Export promotion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525574"/>
            <a:ext cx="7572428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b="1" dirty="0" err="1" smtClean="0"/>
              <a:t>Industrialisation</a:t>
            </a:r>
            <a:r>
              <a:rPr lang="en-US" sz="2200" b="1" dirty="0" smtClean="0"/>
              <a:t> strategy approach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A role for industrial policy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Import substitution </a:t>
            </a:r>
            <a:r>
              <a:rPr lang="en-US" sz="2200" i="1" dirty="0" smtClean="0"/>
              <a:t>then </a:t>
            </a:r>
            <a:r>
              <a:rPr lang="en-US" sz="2200" dirty="0" smtClean="0"/>
              <a:t>Export promotion?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Technology transfer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FDI, joint ventures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Non-preferential but active support for exporters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Industry-specific infrastructure, human capital</a:t>
            </a:r>
          </a:p>
          <a:p>
            <a:pPr lvl="1">
              <a:lnSpc>
                <a:spcPct val="150000"/>
              </a:lnSpc>
            </a:pPr>
            <a:endParaRPr lang="en-US" sz="2200" dirty="0" smtClean="0"/>
          </a:p>
          <a:p>
            <a:pPr lvl="1">
              <a:lnSpc>
                <a:spcPct val="150000"/>
              </a:lnSpc>
            </a:pPr>
            <a:endParaRPr lang="en-US" sz="22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lvl="2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r>
              <a:rPr lang="en-US" sz="2800" dirty="0" smtClean="0"/>
              <a:t>Exchange rates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525574"/>
            <a:ext cx="7572428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Overvaluation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Options:</a:t>
            </a:r>
          </a:p>
          <a:p>
            <a:pPr lvl="2">
              <a:lnSpc>
                <a:spcPct val="150000"/>
              </a:lnSpc>
            </a:pPr>
            <a:r>
              <a:rPr lang="en-US" sz="2200" dirty="0" smtClean="0"/>
              <a:t>Run down reserves / borrow foreign exchange</a:t>
            </a:r>
          </a:p>
          <a:p>
            <a:pPr lvl="2">
              <a:lnSpc>
                <a:spcPct val="150000"/>
              </a:lnSpc>
            </a:pPr>
            <a:r>
              <a:rPr lang="en-US" sz="2200" dirty="0" smtClean="0"/>
              <a:t>Reduce D (protection)</a:t>
            </a:r>
          </a:p>
          <a:p>
            <a:pPr lvl="2">
              <a:lnSpc>
                <a:spcPct val="150000"/>
              </a:lnSpc>
            </a:pPr>
            <a:r>
              <a:rPr lang="en-US" sz="2200" dirty="0" smtClean="0"/>
              <a:t>Exchange controls</a:t>
            </a:r>
          </a:p>
          <a:p>
            <a:pPr lvl="2">
              <a:lnSpc>
                <a:spcPct val="150000"/>
              </a:lnSpc>
            </a:pPr>
            <a:r>
              <a:rPr lang="en-US" sz="2200" dirty="0" smtClean="0"/>
              <a:t>Devalue currency!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China…</a:t>
            </a:r>
          </a:p>
          <a:p>
            <a:pPr lvl="2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lvl="2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r>
              <a:rPr lang="en-US" sz="2800" dirty="0" smtClean="0"/>
              <a:t>Exchange rates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525574"/>
            <a:ext cx="7572428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Dual/parallel exchange rates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Declared rate (critical imports)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Undeclared rate (luxury imports)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Corruption!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Free-floating exchange rates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Prone to price volatility, speculation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Managed floating exchange rate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lvl="2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lvl="2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r>
              <a:rPr lang="en-US" sz="2800" dirty="0" smtClean="0"/>
              <a:t>Economic integration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525574"/>
            <a:ext cx="7572428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Free trade area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Customs union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Common market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Monetary union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Why?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Division of </a:t>
            </a:r>
            <a:r>
              <a:rPr lang="en-US" sz="2000" dirty="0" err="1" smtClean="0"/>
              <a:t>labour</a:t>
            </a:r>
            <a:r>
              <a:rPr lang="en-US" sz="2000" dirty="0" smtClean="0"/>
              <a:t>, economies of scale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Economic benefits v  political sovereignty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Convergence / divergence</a:t>
            </a:r>
          </a:p>
          <a:p>
            <a:pPr lvl="2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lvl="2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556792"/>
            <a:ext cx="7358114" cy="3286148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400" dirty="0" smtClean="0"/>
              <a:t>Exports and imports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400" dirty="0" smtClean="0"/>
              <a:t>International trade theory: Criticisms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400" dirty="0" smtClean="0"/>
              <a:t>International trade: Initial conclusions for developing economies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400" dirty="0" smtClean="0"/>
              <a:t>Import substitution v. Export promotion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400" dirty="0" smtClean="0"/>
              <a:t>Exchange rates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400" dirty="0" smtClean="0"/>
              <a:t>Economic integration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400" dirty="0" smtClean="0"/>
              <a:t>International trade reform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r>
              <a:rPr lang="en-US" sz="2800" dirty="0" smtClean="0"/>
              <a:t>International trade reform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525574"/>
            <a:ext cx="7572428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Prospects for developing countries heavily dependent on developed countries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Regional integration an obstacle?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Lowering of tariffs and non-tariff barriers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Extensive margin v. intensive margin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Compensation/assistance for displaced workers?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Floating exchange rates – China!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lvl="2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Exports and imports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916832"/>
            <a:ext cx="7358114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Export dependence: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Oil producing states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Primary products – up to 25% of export earnings!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Long-term prices of primary products are going down…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180" y="714356"/>
            <a:ext cx="5773778" cy="428628"/>
          </a:xfrm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Primary product prices going down</a:t>
            </a:r>
          </a:p>
        </p:txBody>
      </p:sp>
      <p:pic>
        <p:nvPicPr>
          <p:cNvPr id="4" name="Picture 5" descr="fig12_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3111"/>
          <a:stretch>
            <a:fillRect/>
          </a:stretch>
        </p:blipFill>
        <p:spPr>
          <a:xfrm>
            <a:off x="1428728" y="1214422"/>
            <a:ext cx="6372628" cy="4643470"/>
          </a:xfrm>
          <a:noFill/>
          <a:ln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142" y="785794"/>
            <a:ext cx="5773778" cy="428628"/>
          </a:xfrm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Primary product prices going down</a:t>
            </a:r>
          </a:p>
        </p:txBody>
      </p:sp>
      <p:pic>
        <p:nvPicPr>
          <p:cNvPr id="6" name="Picture 5" descr="fig12_01"/>
          <p:cNvPicPr>
            <a:picLocks noChangeAspect="1" noChangeArrowheads="1"/>
          </p:cNvPicPr>
          <p:nvPr/>
        </p:nvPicPr>
        <p:blipFill>
          <a:blip r:embed="rId2"/>
          <a:srcRect t="56891"/>
          <a:stretch>
            <a:fillRect/>
          </a:stretch>
        </p:blipFill>
        <p:spPr bwMode="auto">
          <a:xfrm>
            <a:off x="823886" y="1357298"/>
            <a:ext cx="7377825" cy="407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Exports and imports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525574"/>
            <a:ext cx="7500990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200" dirty="0" smtClean="0"/>
              <a:t>Low income elasticity of demand for primary products</a:t>
            </a:r>
          </a:p>
          <a:p>
            <a:pPr>
              <a:lnSpc>
                <a:spcPct val="150000"/>
              </a:lnSpc>
            </a:pPr>
            <a:r>
              <a:rPr lang="en-AU" sz="2200" dirty="0" smtClean="0"/>
              <a:t>Price elasticity of demand for primary products is usually inelastic</a:t>
            </a:r>
          </a:p>
          <a:p>
            <a:pPr lvl="1">
              <a:lnSpc>
                <a:spcPct val="150000"/>
              </a:lnSpc>
            </a:pPr>
            <a:r>
              <a:rPr lang="en-AU" sz="2200" dirty="0" smtClean="0"/>
              <a:t>Price volatility</a:t>
            </a:r>
          </a:p>
          <a:p>
            <a:pPr>
              <a:lnSpc>
                <a:spcPct val="150000"/>
              </a:lnSpc>
            </a:pPr>
            <a:r>
              <a:rPr lang="en-AU" sz="2200" dirty="0" smtClean="0"/>
              <a:t>Combination of two effects = </a:t>
            </a:r>
            <a:r>
              <a:rPr lang="en-US" sz="2200" dirty="0" smtClean="0"/>
              <a:t>export earnings instability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What about manufactured goods?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Exports and imports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525574"/>
            <a:ext cx="7500990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Import dependence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K, components, raw materials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Balance of payment problems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Cultural imperialism v. ideas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A reminder: </a:t>
            </a:r>
            <a:r>
              <a:rPr lang="en-US" sz="2200" b="1" dirty="0" smtClean="0"/>
              <a:t>terms of trade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P</a:t>
            </a:r>
            <a:r>
              <a:rPr lang="en-US" sz="2200" baseline="-25000" dirty="0" smtClean="0"/>
              <a:t>X</a:t>
            </a:r>
            <a:r>
              <a:rPr lang="en-US" sz="2200" dirty="0" smtClean="0"/>
              <a:t> / P</a:t>
            </a:r>
            <a:r>
              <a:rPr lang="en-US" sz="2200" baseline="-25000" dirty="0" smtClean="0"/>
              <a:t>M</a:t>
            </a:r>
            <a:r>
              <a:rPr lang="en-AU" sz="2200" dirty="0" smtClean="0"/>
              <a:t> : Prices of average imports relative to average exports</a:t>
            </a:r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Exports and imports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14446"/>
            <a:ext cx="7344816" cy="3286148"/>
          </a:xfrm>
        </p:spPr>
        <p:txBody>
          <a:bodyPr/>
          <a:lstStyle/>
          <a:p>
            <a:pPr marL="0" indent="0">
              <a:lnSpc>
                <a:spcPts val="3800"/>
              </a:lnSpc>
              <a:buNone/>
            </a:pPr>
            <a:r>
              <a:rPr lang="en-US" sz="2400" b="1" dirty="0" smtClean="0"/>
              <a:t>Prebisch-Singer Thesis</a:t>
            </a:r>
          </a:p>
          <a:p>
            <a:pPr>
              <a:lnSpc>
                <a:spcPts val="3800"/>
              </a:lnSpc>
            </a:pPr>
            <a:r>
              <a:rPr lang="en-US" sz="2400" dirty="0" smtClean="0"/>
              <a:t>Not only is there a long-term decline in commodity prices…</a:t>
            </a:r>
          </a:p>
          <a:p>
            <a:pPr>
              <a:lnSpc>
                <a:spcPts val="3800"/>
              </a:lnSpc>
            </a:pPr>
            <a:r>
              <a:rPr lang="en-US" sz="2400" dirty="0" smtClean="0"/>
              <a:t>But there is also a long term decline in commodity prices </a:t>
            </a:r>
            <a:r>
              <a:rPr lang="en-US" sz="2400" i="1" dirty="0" smtClean="0"/>
              <a:t>relative </a:t>
            </a:r>
            <a:r>
              <a:rPr lang="en-US" sz="2400" dirty="0" smtClean="0"/>
              <a:t>to the prices of manufactured goods</a:t>
            </a:r>
          </a:p>
          <a:p>
            <a:pPr>
              <a:lnSpc>
                <a:spcPts val="3800"/>
              </a:lnSpc>
            </a:pPr>
            <a:r>
              <a:rPr lang="en-US" sz="2400" dirty="0" smtClean="0"/>
              <a:t>Thesis based on differences in income elasticity of demand for commodities v. manufactured goods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Exports and imports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844824"/>
            <a:ext cx="7500990" cy="328614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err="1" smtClean="0"/>
              <a:t>Prebisch</a:t>
            </a:r>
            <a:r>
              <a:rPr lang="en-US" sz="2400" b="1" dirty="0" smtClean="0"/>
              <a:t>-Singer Thesis (cont.) </a:t>
            </a:r>
          </a:p>
          <a:p>
            <a:pPr>
              <a:lnSpc>
                <a:spcPct val="150000"/>
              </a:lnSpc>
            </a:pPr>
            <a:r>
              <a:rPr lang="en-US" sz="2400" u="sng" dirty="0" smtClean="0"/>
              <a:t>Attempted response?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Import substitution </a:t>
            </a:r>
            <a:r>
              <a:rPr lang="en-US" sz="2400" dirty="0" err="1"/>
              <a:t>industrialisation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sz="2400" dirty="0"/>
              <a:t>Diversification into manufacturing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But also: 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Basic </a:t>
            </a:r>
            <a:r>
              <a:rPr lang="en-US" sz="2400" dirty="0"/>
              <a:t>v. advanced manufactured goods 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61610404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1884</TotalTime>
  <Words>510</Words>
  <Application>Microsoft Office PowerPoint</Application>
  <PresentationFormat>On-screen Show (4:3)</PresentationFormat>
  <Paragraphs>179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Lecture 1</vt:lpstr>
      <vt:lpstr>International Economics</vt:lpstr>
      <vt:lpstr>Overview</vt:lpstr>
      <vt:lpstr>Exports and imports</vt:lpstr>
      <vt:lpstr>Primary product prices going down</vt:lpstr>
      <vt:lpstr>Primary product prices going down</vt:lpstr>
      <vt:lpstr>Exports and imports</vt:lpstr>
      <vt:lpstr>Exports and imports</vt:lpstr>
      <vt:lpstr>Exports and imports</vt:lpstr>
      <vt:lpstr>Exports and imports</vt:lpstr>
      <vt:lpstr>International trade theory: Criticisms</vt:lpstr>
      <vt:lpstr>International trade theory: Criticisms</vt:lpstr>
      <vt:lpstr>International trade:     Initial conclusions for developing economies</vt:lpstr>
      <vt:lpstr>Import substitution v Export promotion</vt:lpstr>
      <vt:lpstr>Import substitution v Export promotion</vt:lpstr>
      <vt:lpstr>Import substitution v Export promotion</vt:lpstr>
      <vt:lpstr>Import substitution v Export promotion</vt:lpstr>
      <vt:lpstr>Exchange rates</vt:lpstr>
      <vt:lpstr>Exchange rates</vt:lpstr>
      <vt:lpstr>Economic integration</vt:lpstr>
      <vt:lpstr>International trade reform</vt:lpstr>
    </vt:vector>
  </TitlesOfParts>
  <Company>Grizli777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Michael Cornish</cp:lastModifiedBy>
  <cp:revision>238</cp:revision>
  <cp:lastPrinted>2015-05-15T01:33:18Z</cp:lastPrinted>
  <dcterms:created xsi:type="dcterms:W3CDTF">2011-01-27T06:03:15Z</dcterms:created>
  <dcterms:modified xsi:type="dcterms:W3CDTF">2016-02-01T05:50:44Z</dcterms:modified>
</cp:coreProperties>
</file>