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60" r:id="rId2"/>
    <p:sldId id="257" r:id="rId3"/>
    <p:sldId id="265" r:id="rId4"/>
    <p:sldId id="270" r:id="rId5"/>
    <p:sldId id="279" r:id="rId6"/>
    <p:sldId id="280" r:id="rId7"/>
    <p:sldId id="266" r:id="rId8"/>
    <p:sldId id="271" r:id="rId9"/>
    <p:sldId id="281" r:id="rId10"/>
    <p:sldId id="283" r:id="rId11"/>
    <p:sldId id="284" r:id="rId12"/>
    <p:sldId id="282" r:id="rId13"/>
    <p:sldId id="267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89" r:id="rId25"/>
    <p:sldId id="296" r:id="rId26"/>
    <p:sldId id="297" r:id="rId27"/>
    <p:sldId id="298" r:id="rId28"/>
    <p:sldId id="269" r:id="rId29"/>
    <p:sldId id="299" r:id="rId30"/>
    <p:sldId id="30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A81FC"/>
    <a:srgbClr val="69A5FD"/>
    <a:srgbClr val="6699FF"/>
    <a:srgbClr val="3399FF"/>
    <a:srgbClr val="9F7E19"/>
    <a:srgbClr val="000041"/>
    <a:srgbClr val="B4CADC"/>
    <a:srgbClr val="A7BED2"/>
    <a:srgbClr val="93AE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-1180" y="-60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323528" y="54868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11: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Firms in the Global Economy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International 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648200"/>
            <a:ext cx="6408712" cy="352436"/>
          </a:xfrm>
          <a:noFill/>
        </p:spPr>
        <p:txBody>
          <a:bodyPr/>
          <a:lstStyle/>
          <a:p>
            <a:r>
              <a:rPr lang="en-AU" sz="2000" b="1" dirty="0" smtClean="0"/>
              <a:t>Lecture </a:t>
            </a:r>
            <a:r>
              <a:rPr lang="en-AU" sz="2000" b="1" dirty="0" smtClean="0"/>
              <a:t>11:  </a:t>
            </a:r>
            <a:r>
              <a:rPr lang="en-AU" sz="2000" b="1" dirty="0" smtClean="0"/>
              <a:t>Internal Economies of Scale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A review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6840760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200" u="sng" dirty="0" smtClean="0"/>
              <a:t>Costs: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Economies of scale means we have a downwards sloping average total cost (ATC) curve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We assume that the economies of scale come from the fixed production cost being distributed across more units of production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This means marginal cost is constant!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6752"/>
            <a:ext cx="868576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1248" y="640144"/>
            <a:ext cx="36004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Monopolistic costs</a:t>
            </a:r>
            <a:endParaRPr lang="en-AU" sz="28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05064"/>
            <a:ext cx="3384376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 b="1" dirty="0" smtClean="0">
                <a:latin typeface="Calibri" pitchFamily="34" charset="0"/>
              </a:rPr>
              <a:t>Note:</a:t>
            </a:r>
          </a:p>
          <a:p>
            <a:pPr algn="ctr">
              <a:spcAft>
                <a:spcPts val="0"/>
              </a:spcAft>
            </a:pPr>
            <a:r>
              <a:rPr lang="en-AU" sz="2200" dirty="0" smtClean="0">
                <a:latin typeface="Calibri" pitchFamily="34" charset="0"/>
              </a:rPr>
              <a:t>The numbers are not important: what is important is that MC is constant, and ATC is asymptotic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4472" y="620688"/>
            <a:ext cx="4968552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000" dirty="0" smtClean="0">
                <a:latin typeface="Calibri" pitchFamily="34" charset="0"/>
              </a:rPr>
              <a:t>ATC = average total cost = AC = average cost  </a:t>
            </a:r>
          </a:p>
          <a:p>
            <a:pPr algn="ctr">
              <a:spcAft>
                <a:spcPts val="0"/>
              </a:spcAft>
            </a:pPr>
            <a:r>
              <a:rPr lang="en-AU" sz="2000" dirty="0" smtClean="0">
                <a:latin typeface="Calibri" pitchFamily="34" charset="0"/>
              </a:rPr>
              <a:t>[Note: these are all the same!]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86409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0704" y="663512"/>
            <a:ext cx="8568952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Putting revenue and costs together: Monopolistic pricing</a:t>
            </a:r>
            <a:endParaRPr lang="en-A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0" y="1052736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75576"/>
            <a:ext cx="705678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Two key assumptions that allow us to adopt monopolistic competition as our market structure of analysis:</a:t>
            </a:r>
          </a:p>
          <a:p>
            <a:pPr marL="51435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200" b="1" dirty="0" smtClean="0"/>
              <a:t>Firms can differentiate their products</a:t>
            </a:r>
          </a:p>
          <a:p>
            <a:pPr marL="914400" lvl="1" indent="-457200">
              <a:lnSpc>
                <a:spcPct val="150000"/>
              </a:lnSpc>
              <a:buClr>
                <a:srgbClr val="92D050"/>
              </a:buClr>
            </a:pPr>
            <a:r>
              <a:rPr lang="en-US" sz="2200" dirty="0" smtClean="0">
                <a:cs typeface="+mn-cs"/>
              </a:rPr>
              <a:t>Firms have some level of monopoly in their specific product</a:t>
            </a:r>
          </a:p>
          <a:p>
            <a:pPr marL="914400" lvl="1" indent="-457200">
              <a:lnSpc>
                <a:spcPct val="150000"/>
              </a:lnSpc>
              <a:buClr>
                <a:srgbClr val="92D050"/>
              </a:buClr>
            </a:pPr>
            <a:r>
              <a:rPr lang="en-US" sz="2200" dirty="0" smtClean="0">
                <a:cs typeface="+mn-cs"/>
              </a:rPr>
              <a:t>…meaning that competition is not highly price sensitive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0" y="1052736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24"/>
            <a:ext cx="7315176" cy="326231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2"/>
            </a:pPr>
            <a:r>
              <a:rPr lang="en-US" sz="2200" b="1" dirty="0" smtClean="0"/>
              <a:t>Firms take the prices of its rivals as a given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I.e. the firm ignores the impact of their own prices on competitors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In this way, the firm acts like a monopolist… hence the name, monopolistic competition!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0" y="1052736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496" y="1549112"/>
            <a:ext cx="7704856" cy="3262314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2200" dirty="0" smtClean="0"/>
              <a:t>The equation for an individual firm’s supply curve: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 smtClean="0"/>
              <a:t>Q</a:t>
            </a:r>
            <a:r>
              <a:rPr lang="en-US" sz="2400" b="1" baseline="-25000" dirty="0" smtClean="0"/>
              <a:t>Firm</a:t>
            </a:r>
            <a:r>
              <a:rPr lang="en-US" sz="2400" b="1" dirty="0" smtClean="0"/>
              <a:t> = Q</a:t>
            </a:r>
            <a:r>
              <a:rPr lang="en-US" sz="2400" b="1" baseline="-25000" dirty="0" smtClean="0"/>
              <a:t>Industry</a:t>
            </a:r>
            <a:r>
              <a:rPr lang="en-US" sz="2400" b="1" dirty="0" smtClean="0"/>
              <a:t> * [(1/n) – b * (P –   )]</a:t>
            </a:r>
          </a:p>
          <a:p>
            <a:pPr>
              <a:lnSpc>
                <a:spcPct val="150000"/>
              </a:lnSpc>
              <a:buNone/>
            </a:pPr>
            <a:r>
              <a:rPr lang="en-US" sz="2000" u="sng" dirty="0" smtClean="0"/>
              <a:t>Where: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n = number of firms in the industry  [1/n is market share]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P = price charged by our chosen firm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  = the average price charged by competitors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b = a constant to reflect the responsiveness of the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/>
              <a:t>      firm’s sales to price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2559088"/>
            <a:ext cx="22677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968" y="4732471"/>
            <a:ext cx="182928" cy="29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6984776" cy="43788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This equation means that a firm that charges a high price will have a smaller market share, and vice versa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Now we need to find the market equilibrium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And for this we need to find out what </a:t>
            </a:r>
            <a:r>
              <a:rPr lang="en-US" sz="2400" i="1" dirty="0" smtClean="0"/>
              <a:t>n</a:t>
            </a:r>
            <a:r>
              <a:rPr lang="en-US" sz="2400" dirty="0" smtClean="0"/>
              <a:t> and    are…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5314848"/>
            <a:ext cx="212112" cy="3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87390"/>
            <a:ext cx="7848872" cy="326231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400" u="sng" dirty="0" smtClean="0"/>
              <a:t>The number of firms determines average costs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all the firms were identical: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Q</a:t>
            </a:r>
            <a:r>
              <a:rPr lang="en-US" sz="2400" b="1" baseline="-25000" dirty="0" smtClean="0"/>
              <a:t>Firm</a:t>
            </a:r>
            <a:r>
              <a:rPr lang="en-US" sz="2400" b="1" dirty="0" smtClean="0"/>
              <a:t> = Q</a:t>
            </a:r>
            <a:r>
              <a:rPr lang="en-US" sz="2400" b="1" baseline="-25000" dirty="0" smtClean="0"/>
              <a:t>Industry</a:t>
            </a:r>
            <a:r>
              <a:rPr lang="en-US" sz="2400" b="1" dirty="0" smtClean="0"/>
              <a:t>/n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Thus:</a:t>
            </a:r>
          </a:p>
          <a:p>
            <a:pPr>
              <a:lnSpc>
                <a:spcPct val="150000"/>
              </a:lnSpc>
              <a:buNone/>
            </a:pPr>
            <a:r>
              <a:rPr lang="en-US" sz="2250" b="1" dirty="0" smtClean="0"/>
              <a:t>ATC = FC/Q</a:t>
            </a:r>
            <a:r>
              <a:rPr lang="en-US" sz="2250" b="1" baseline="-25000" dirty="0" smtClean="0"/>
              <a:t>Firm</a:t>
            </a:r>
            <a:r>
              <a:rPr lang="en-US" sz="2250" b="1" dirty="0" smtClean="0"/>
              <a:t> + MC = [n * (FC/Q</a:t>
            </a:r>
            <a:r>
              <a:rPr lang="en-US" sz="2250" b="1" baseline="-25000" dirty="0" smtClean="0"/>
              <a:t>Industry</a:t>
            </a:r>
            <a:r>
              <a:rPr lang="en-US" sz="2250" b="1" dirty="0" smtClean="0"/>
              <a:t>)] + MC</a:t>
            </a:r>
          </a:p>
          <a:p>
            <a:pPr>
              <a:lnSpc>
                <a:spcPct val="150000"/>
              </a:lnSpc>
              <a:buNone/>
            </a:pPr>
            <a:r>
              <a:rPr lang="en-US" sz="2000" u="sng" dirty="0" smtClean="0"/>
              <a:t>Where: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FC = fixed cost;   MC = marginal cost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6846"/>
            <a:ext cx="7560840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What does that equation tell us?</a:t>
            </a:r>
          </a:p>
          <a:p>
            <a:pPr lvl="1">
              <a:lnSpc>
                <a:spcPct val="200000"/>
              </a:lnSpc>
            </a:pPr>
            <a:r>
              <a:rPr lang="en-US" sz="2400" b="1" dirty="0" smtClean="0"/>
              <a:t>The more firms there are in the industry, the higher the average cost</a:t>
            </a:r>
          </a:p>
          <a:p>
            <a:pPr lvl="1">
              <a:lnSpc>
                <a:spcPct val="200000"/>
              </a:lnSpc>
            </a:pPr>
            <a:r>
              <a:rPr lang="en-US" sz="2400" dirty="0" smtClean="0"/>
              <a:t>Which just reflects what we understand about economies of scale!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6846"/>
            <a:ext cx="7560840" cy="326231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2"/>
            </a:pPr>
            <a:r>
              <a:rPr lang="en-US" sz="2400" u="sng" dirty="0" smtClean="0"/>
              <a:t>The number of firms determines the price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Markup over marginal cost = (P – MC)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    </a:t>
            </a:r>
            <a:r>
              <a:rPr lang="en-US" sz="2400" b="1" dirty="0" smtClean="0"/>
              <a:t>(P – MC) = 1 / (b * n)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did we end up with these equations??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You can follow the algebraic proofs in Chapter 8, p161-163 of the textbook notes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But you won’t be tested on the proofs!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56792"/>
            <a:ext cx="6624736" cy="3262314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en-US" sz="2400" dirty="0" smtClean="0"/>
              <a:t>Introduction</a:t>
            </a:r>
          </a:p>
          <a:p>
            <a:pPr eaLnBrk="1" hangingPunct="1">
              <a:lnSpc>
                <a:spcPts val="5000"/>
              </a:lnSpc>
            </a:pPr>
            <a:r>
              <a:rPr lang="en-US" sz="2400" dirty="0" smtClean="0"/>
              <a:t>Monopolistic competition: A review</a:t>
            </a:r>
          </a:p>
          <a:p>
            <a:pPr eaLnBrk="1" hangingPunct="1">
              <a:lnSpc>
                <a:spcPts val="5000"/>
              </a:lnSpc>
              <a:buNone/>
            </a:pPr>
            <a:r>
              <a:rPr lang="en-US" sz="2400" u="sng" dirty="0" smtClean="0"/>
              <a:t>Internal Economies of Scale:</a:t>
            </a:r>
          </a:p>
          <a:p>
            <a:pPr eaLnBrk="1" hangingPunct="1">
              <a:lnSpc>
                <a:spcPts val="5000"/>
              </a:lnSpc>
            </a:pPr>
            <a:r>
              <a:rPr lang="en-US" sz="2400" dirty="0" smtClean="0"/>
              <a:t>Setting up the model</a:t>
            </a:r>
          </a:p>
          <a:p>
            <a:pPr>
              <a:lnSpc>
                <a:spcPts val="5000"/>
              </a:lnSpc>
            </a:pPr>
            <a:r>
              <a:rPr lang="en-US" sz="2400" dirty="0" smtClean="0"/>
              <a:t>Adding in the trade</a:t>
            </a:r>
          </a:p>
          <a:p>
            <a:pPr eaLnBrk="1" hangingPunct="1">
              <a:lnSpc>
                <a:spcPts val="5000"/>
              </a:lnSpc>
            </a:pPr>
            <a:r>
              <a:rPr lang="en-US" sz="2400" dirty="0" smtClean="0"/>
              <a:t>Conclusions</a:t>
            </a:r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6846"/>
            <a:ext cx="756084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What does this second equation tell us?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The more firms there are in the industry, the lower the price they charge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Which just reflects what we understand about economies of scale </a:t>
            </a:r>
            <a:r>
              <a:rPr lang="en-US" sz="2400" u="sng" dirty="0" smtClean="0"/>
              <a:t>when we have competitive pricing</a:t>
            </a:r>
            <a:r>
              <a:rPr lang="en-US" sz="2400" dirty="0" smtClean="0"/>
              <a:t>!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992888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6846"/>
            <a:ext cx="7560840" cy="32623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400" dirty="0" smtClean="0"/>
              <a:t>Ok, let’s put our conclusions about costs and prices together!</a:t>
            </a:r>
          </a:p>
          <a:p>
            <a:pPr marL="457200" lvl="1" indent="-457200">
              <a:lnSpc>
                <a:spcPct val="150000"/>
              </a:lnSpc>
              <a:spcBef>
                <a:spcPts val="1800"/>
              </a:spcBef>
              <a:buClr>
                <a:srgbClr val="4A81FC"/>
              </a:buClr>
              <a:buFont typeface="+mj-lt"/>
              <a:buAutoNum type="arabicPeriod"/>
            </a:pPr>
            <a:r>
              <a:rPr lang="en-US" sz="2400" b="1" dirty="0" smtClean="0"/>
              <a:t>CC: </a:t>
            </a:r>
            <a:r>
              <a:rPr lang="en-US" sz="2400" dirty="0" smtClean="0"/>
              <a:t>The more firms there are in the industry, the higher the average cost</a:t>
            </a:r>
          </a:p>
          <a:p>
            <a:pPr marL="457200" lvl="1" indent="-457200">
              <a:lnSpc>
                <a:spcPct val="150000"/>
              </a:lnSpc>
              <a:spcBef>
                <a:spcPts val="1800"/>
              </a:spcBef>
              <a:buClr>
                <a:srgbClr val="4A81FC"/>
              </a:buClr>
              <a:buFont typeface="+mj-lt"/>
              <a:buAutoNum type="arabicPeriod" startAt="2"/>
            </a:pPr>
            <a:r>
              <a:rPr lang="en-US" sz="2400" b="1" dirty="0" smtClean="0"/>
              <a:t>PP:</a:t>
            </a:r>
            <a:r>
              <a:rPr lang="en-US" sz="2400" dirty="0" smtClean="0"/>
              <a:t>  The more firms there are in the industry, the lower the price they charge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5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77776"/>
            <a:ext cx="86409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8856" y="764704"/>
            <a:ext cx="5688632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Explanatory note for previous slide...</a:t>
            </a:r>
            <a:endParaRPr lang="en-A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6864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Adding in the trade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216" y="1685304"/>
            <a:ext cx="7488832" cy="4522824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2400" dirty="0" smtClean="0"/>
              <a:t>Adding trade into the model has a simple effect:</a:t>
            </a:r>
          </a:p>
          <a:p>
            <a:pPr lvl="1">
              <a:lnSpc>
                <a:spcPts val="4500"/>
              </a:lnSpc>
            </a:pPr>
            <a:r>
              <a:rPr lang="en-US" sz="2400" dirty="0" smtClean="0"/>
              <a:t>It increases the size of the market 			 (</a:t>
            </a:r>
            <a:r>
              <a:rPr lang="en-US" sz="2400" dirty="0" smtClean="0">
                <a:sym typeface="Wingdings"/>
              </a:rPr>
              <a:t></a:t>
            </a:r>
            <a:r>
              <a:rPr lang="en-US" sz="2400" b="1" dirty="0" smtClean="0"/>
              <a:t>Q</a:t>
            </a:r>
            <a:r>
              <a:rPr lang="en-US" sz="2400" b="1" baseline="-25000" dirty="0" smtClean="0"/>
              <a:t>Industry</a:t>
            </a:r>
            <a:r>
              <a:rPr lang="en-US" sz="2400" dirty="0" smtClean="0"/>
              <a:t>)</a:t>
            </a:r>
          </a:p>
          <a:p>
            <a:pPr lvl="1">
              <a:lnSpc>
                <a:spcPts val="4500"/>
              </a:lnSpc>
            </a:pPr>
            <a:r>
              <a:rPr lang="en-US" sz="2400" dirty="0" smtClean="0"/>
              <a:t>…and increases the number of firms! </a:t>
            </a:r>
          </a:p>
          <a:p>
            <a:pPr lvl="1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2400" dirty="0" smtClean="0"/>
              <a:t>			     (</a:t>
            </a:r>
            <a:r>
              <a:rPr lang="en-US" sz="2400" dirty="0" smtClean="0">
                <a:sym typeface="Wingdings"/>
              </a:rPr>
              <a:t></a:t>
            </a:r>
            <a:r>
              <a:rPr lang="en-US" sz="2400" b="1" dirty="0" smtClean="0"/>
              <a:t>n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6864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Adding in the trade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216" y="1685304"/>
            <a:ext cx="7488832" cy="45228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Using our formula for ATC again: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		ATC = [n</a:t>
            </a:r>
            <a:r>
              <a:rPr lang="en-US" sz="1000" b="1" dirty="0" smtClean="0"/>
              <a:t> </a:t>
            </a:r>
            <a:r>
              <a:rPr lang="en-US" sz="2400" b="1" dirty="0" smtClean="0"/>
              <a:t>*</a:t>
            </a:r>
            <a:r>
              <a:rPr lang="en-US" sz="1000" b="1" dirty="0" smtClean="0"/>
              <a:t> </a:t>
            </a:r>
            <a:r>
              <a:rPr lang="en-US" sz="2400" b="1" dirty="0" smtClean="0"/>
              <a:t>(FC/Q</a:t>
            </a:r>
            <a:r>
              <a:rPr lang="en-US" sz="2400" b="1" baseline="-25000" dirty="0" smtClean="0"/>
              <a:t>Industry</a:t>
            </a:r>
            <a:r>
              <a:rPr lang="en-US" sz="2400" b="1" dirty="0" smtClean="0"/>
              <a:t>)]</a:t>
            </a:r>
            <a:r>
              <a:rPr lang="en-US" sz="1000" b="1" dirty="0" smtClean="0"/>
              <a:t> </a:t>
            </a:r>
            <a:r>
              <a:rPr lang="en-US" sz="2400" b="1" dirty="0" smtClean="0"/>
              <a:t>+</a:t>
            </a:r>
            <a:r>
              <a:rPr lang="en-US" sz="1000" b="1" dirty="0" smtClean="0"/>
              <a:t> </a:t>
            </a:r>
            <a:r>
              <a:rPr lang="en-US" sz="2400" b="1" dirty="0" smtClean="0"/>
              <a:t>MC</a:t>
            </a:r>
            <a:endParaRPr lang="en-US" sz="1800" b="1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We see that if we increase the size of the market (Q</a:t>
            </a:r>
            <a:r>
              <a:rPr lang="en-US" sz="2400" baseline="-25000" dirty="0" smtClean="0"/>
              <a:t>Industry</a:t>
            </a:r>
            <a:r>
              <a:rPr lang="en-US" sz="2400" dirty="0" smtClean="0"/>
              <a:t>), </a:t>
            </a:r>
            <a:r>
              <a:rPr lang="en-US" sz="2400" u="sng" dirty="0" smtClean="0"/>
              <a:t>ATC goes down for any given number of firms (n)</a:t>
            </a:r>
          </a:p>
          <a:p>
            <a:pPr>
              <a:lnSpc>
                <a:spcPct val="150000"/>
              </a:lnSpc>
            </a:pPr>
            <a:endParaRPr lang="en-US" sz="235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6864" cy="685800"/>
          </a:xfrm>
        </p:spPr>
        <p:txBody>
          <a:bodyPr/>
          <a:lstStyle/>
          <a:p>
            <a:pPr lvl="0"/>
            <a:r>
              <a:rPr lang="en-AU" sz="2800" dirty="0" smtClean="0"/>
              <a:t>Internal economies of scale: Adding in the trade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216" y="1685304"/>
            <a:ext cx="7488832" cy="45228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However, using our price formula (markup formula):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 </a:t>
            </a:r>
            <a:r>
              <a:rPr lang="en-US" sz="2400" b="1" dirty="0" smtClean="0"/>
              <a:t>(P – MC) = 1 / (b * n)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Rearranged:   P = MC + [1 / (b * n)]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…we see that the size of the market (Q</a:t>
            </a:r>
            <a:r>
              <a:rPr lang="en-US" sz="2400" baseline="-25000" dirty="0" smtClean="0"/>
              <a:t>Industry</a:t>
            </a:r>
            <a:r>
              <a:rPr lang="en-US" sz="2400" dirty="0" smtClean="0"/>
              <a:t>), is not relevant at all to the price charged by firms!</a:t>
            </a:r>
          </a:p>
          <a:p>
            <a:pPr>
              <a:lnSpc>
                <a:spcPct val="150000"/>
              </a:lnSpc>
            </a:pPr>
            <a:endParaRPr lang="en-US" sz="235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620688"/>
            <a:ext cx="662473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0704" y="663512"/>
            <a:ext cx="1944216" cy="22467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Internal economies of scale: Opening to trade</a:t>
            </a:r>
            <a:endParaRPr lang="en-AU" sz="28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996952"/>
            <a:ext cx="1872208" cy="3477875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 b="1" dirty="0" smtClean="0">
                <a:latin typeface="Calibri" pitchFamily="34" charset="0"/>
              </a:rPr>
              <a:t>Note:</a:t>
            </a:r>
          </a:p>
          <a:p>
            <a:pPr algn="ctr">
              <a:spcAft>
                <a:spcPts val="0"/>
              </a:spcAft>
            </a:pPr>
            <a:r>
              <a:rPr lang="en-AU" sz="2200" dirty="0" smtClean="0">
                <a:latin typeface="Calibri" pitchFamily="34" charset="0"/>
              </a:rPr>
              <a:t>As discussed, </a:t>
            </a:r>
            <a:r>
              <a:rPr lang="en-AU" sz="2200" dirty="0" smtClean="0">
                <a:latin typeface="Calibri" pitchFamily="34" charset="0"/>
                <a:sym typeface="Wingdings"/>
              </a:rPr>
              <a:t></a:t>
            </a:r>
            <a:r>
              <a:rPr lang="en-AU" sz="2200" dirty="0" err="1" smtClean="0">
                <a:latin typeface="Calibri" pitchFamily="34" charset="0"/>
                <a:sym typeface="Wingdings"/>
              </a:rPr>
              <a:t>Q</a:t>
            </a:r>
            <a:r>
              <a:rPr lang="en-AU" sz="2200" baseline="-25000" dirty="0" err="1" smtClean="0">
                <a:latin typeface="Calibri" pitchFamily="34" charset="0"/>
                <a:sym typeface="Wingdings"/>
              </a:rPr>
              <a:t>Industry</a:t>
            </a:r>
            <a:r>
              <a:rPr lang="en-AU" sz="2200" baseline="-25000" dirty="0" smtClean="0">
                <a:latin typeface="Calibri" pitchFamily="34" charset="0"/>
                <a:sym typeface="Wingdings"/>
              </a:rPr>
              <a:t> </a:t>
            </a:r>
            <a:r>
              <a:rPr lang="en-AU" sz="2200" dirty="0" smtClean="0">
                <a:latin typeface="Calibri" pitchFamily="34" charset="0"/>
                <a:sym typeface="Wingdings"/>
              </a:rPr>
              <a:t>leads to lower costs (for any given </a:t>
            </a:r>
            <a:r>
              <a:rPr lang="en-AU" sz="2200" b="1" dirty="0" smtClean="0">
                <a:latin typeface="Calibri" pitchFamily="34" charset="0"/>
                <a:sym typeface="Wingdings"/>
              </a:rPr>
              <a:t>n</a:t>
            </a:r>
            <a:r>
              <a:rPr lang="en-AU" sz="2200" dirty="0" smtClean="0">
                <a:latin typeface="Calibri" pitchFamily="34" charset="0"/>
                <a:sym typeface="Wingdings"/>
              </a:rPr>
              <a:t>), and no change in the price charged (for any given </a:t>
            </a:r>
            <a:r>
              <a:rPr lang="en-AU" sz="2200" b="1" dirty="0" smtClean="0">
                <a:latin typeface="Calibri" pitchFamily="34" charset="0"/>
                <a:sym typeface="Wingdings"/>
              </a:rPr>
              <a:t>n</a:t>
            </a:r>
            <a:r>
              <a:rPr lang="en-AU" sz="2200" dirty="0" smtClean="0">
                <a:latin typeface="Calibri" pitchFamily="34" charset="0"/>
                <a:sym typeface="Wingdings"/>
              </a:rPr>
              <a:t>)</a:t>
            </a:r>
            <a:endParaRPr lang="en-AU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Conclusions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This combining of domestic markets into one global market is called </a:t>
            </a:r>
            <a:r>
              <a:rPr lang="en-US" sz="2400" b="1" dirty="0" smtClean="0"/>
              <a:t>market integration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Who loses out?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Some firms are kicked out of the market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Ambiguous effect on total employment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Conclusions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14488"/>
            <a:ext cx="763284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But everyone else is definitely better off a result of market integration: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Costs are lower =&gt; remaining firms are happy!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Prices are lower =&gt; consumers happy!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More total product differentiation =&gt; consumers happy again!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 few lectures ago we talked about internal and external economies of scale…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2200" b="1" dirty="0" smtClean="0"/>
              <a:t>External economies of scale</a:t>
            </a:r>
            <a:r>
              <a:rPr lang="en-US" sz="2200" dirty="0" smtClean="0"/>
              <a:t> occur when the cost per unit of production </a:t>
            </a:r>
            <a:r>
              <a:rPr lang="en-US" sz="2200" u="sng" dirty="0" smtClean="0"/>
              <a:t>depends on the size of the industry</a:t>
            </a:r>
            <a:r>
              <a:rPr lang="en-US" sz="2200" dirty="0" smtClean="0"/>
              <a:t>, but not necessarily on the size of any one firm  </a:t>
            </a:r>
          </a:p>
          <a:p>
            <a:pPr lvl="4">
              <a:lnSpc>
                <a:spcPct val="150000"/>
              </a:lnSpc>
            </a:pPr>
            <a:r>
              <a:rPr lang="en-US" sz="2200" dirty="0" smtClean="0"/>
              <a:t>[See: Lecture 8]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Conclusions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14488"/>
            <a:ext cx="763284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Trade due to consumer demand for product differentiation is called </a:t>
            </a:r>
            <a:r>
              <a:rPr lang="en-US" sz="2400" b="1" dirty="0" smtClean="0"/>
              <a:t>intra-industry trade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I.e. Germans buy Porsches from Italy, Italians buy Mercedes from Italy…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Intra-industry trade has grown significantly since World War II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Internal economies of scale</a:t>
            </a:r>
            <a:r>
              <a:rPr lang="en-US" sz="2400" dirty="0" smtClean="0"/>
              <a:t> occur when the cost per unit of production </a:t>
            </a:r>
            <a:r>
              <a:rPr lang="en-US" sz="2400" u="sng" dirty="0" smtClean="0"/>
              <a:t>depends on the size of an individual firm</a:t>
            </a:r>
            <a:r>
              <a:rPr lang="en-US" sz="2400" dirty="0" smtClean="0"/>
              <a:t>, but not necessarily the size of the industry…</a:t>
            </a:r>
          </a:p>
          <a:p>
            <a:pPr lvl="4">
              <a:lnSpc>
                <a:spcPct val="150000"/>
              </a:lnSpc>
            </a:pPr>
            <a:endParaRPr lang="en-US" sz="2200" dirty="0" smtClean="0"/>
          </a:p>
          <a:p>
            <a:pPr lvl="4">
              <a:lnSpc>
                <a:spcPct val="150000"/>
              </a:lnSpc>
            </a:pPr>
            <a:r>
              <a:rPr lang="en-US" sz="2800" dirty="0" smtClean="0"/>
              <a:t>Today’s lecture!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14488"/>
            <a:ext cx="763284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Internal economies of scale</a:t>
            </a:r>
            <a:r>
              <a:rPr lang="en-US" sz="2200" dirty="0" smtClean="0"/>
              <a:t> could take the form of three possible structures:</a:t>
            </a:r>
          </a:p>
          <a:p>
            <a:pPr>
              <a:lnSpc>
                <a:spcPct val="150000"/>
              </a:lnSpc>
            </a:pPr>
            <a:endParaRPr lang="en-US" sz="500" dirty="0" smtClean="0"/>
          </a:p>
          <a:p>
            <a:pPr marL="51435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200" b="1" dirty="0" smtClean="0">
                <a:cs typeface="+mn-cs"/>
              </a:rPr>
              <a:t>Monopoly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‘Pure’ monopoly is unlikely in global markets</a:t>
            </a:r>
          </a:p>
          <a:p>
            <a:pPr marL="51435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2"/>
            </a:pPr>
            <a:endParaRPr lang="en-US" sz="800" b="1" dirty="0" smtClean="0">
              <a:cs typeface="+mn-cs"/>
            </a:endParaRPr>
          </a:p>
          <a:p>
            <a:pPr marL="51435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2"/>
            </a:pPr>
            <a:r>
              <a:rPr lang="en-US" sz="2200" b="1" dirty="0" smtClean="0">
                <a:cs typeface="+mn-cs"/>
              </a:rPr>
              <a:t>Oligopoly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Pricing strategy depends on the choices of other firms =&gt; requires game theory!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14488"/>
            <a:ext cx="7632848" cy="3262314"/>
          </a:xfrm>
        </p:spPr>
        <p:txBody>
          <a:bodyPr/>
          <a:lstStyle/>
          <a:p>
            <a:pPr marL="51435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3"/>
            </a:pPr>
            <a:r>
              <a:rPr lang="en-US" sz="2200" b="1" dirty="0" smtClean="0"/>
              <a:t>Monopolistic competition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Pricing strategy does </a:t>
            </a:r>
            <a:r>
              <a:rPr lang="en-US" sz="2200" i="1" dirty="0" smtClean="0"/>
              <a:t>not</a:t>
            </a:r>
            <a:r>
              <a:rPr lang="en-US" sz="2200" dirty="0" smtClean="0"/>
              <a:t> depend on other firms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Empirical evidence shows that this is by far the most common form of global market structure</a:t>
            </a:r>
          </a:p>
          <a:p>
            <a:pPr lvl="1">
              <a:lnSpc>
                <a:spcPct val="150000"/>
              </a:lnSpc>
            </a:pPr>
            <a:r>
              <a:rPr lang="en-US" sz="2200" u="sng" dirty="0" smtClean="0"/>
              <a:t>So this is what we will concentrate on!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Monopolistic competition: A review</a:t>
            </a:r>
            <a:endParaRPr lang="en-AU" sz="2800" dirty="0"/>
          </a:p>
        </p:txBody>
      </p:sp>
      <p:graphicFrame>
        <p:nvGraphicFramePr>
          <p:cNvPr id="4" name="Group 44"/>
          <p:cNvGraphicFramePr>
            <a:graphicFrameLocks/>
          </p:cNvGraphicFramePr>
          <p:nvPr/>
        </p:nvGraphicFramePr>
        <p:xfrm>
          <a:off x="1691680" y="1844824"/>
          <a:ext cx="5760640" cy="3790652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</a:tblGrid>
              <a:tr h="672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Monopolistic competition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179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Number of firms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Many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9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Type of product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Differentiated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9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Barriers to entry/exit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9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Price taker / maker?</a:t>
                      </a: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65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Classic examples of industries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Hairdressers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Restaurants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A review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6840760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Lots of firms, price-taking…  so how is it different from perfect competition?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Because of product differentiation, each firm in monopolistic competition faces their own downwards-sloping demand curve…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And thus a downwards sloping MR curve!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As usual, profit maximisation occurs in accordance to where MC = MR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27441" y="924024"/>
            <a:ext cx="7916967" cy="5262563"/>
            <a:chOff x="-220207" y="1139825"/>
            <a:chExt cx="10430506" cy="5262563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066925" y="1139825"/>
              <a:ext cx="0" cy="482441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054225" y="5949950"/>
              <a:ext cx="70961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-220207" y="1297721"/>
              <a:ext cx="2299698" cy="867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Price </a:t>
              </a:r>
              <a:endParaRPr lang="en-US" sz="2400" dirty="0" smtClean="0">
                <a:latin typeface="Arial Narrow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 smtClean="0">
                  <a:latin typeface="Arial Narrow" pitchFamily="34" charset="0"/>
                </a:rPr>
                <a:t>(</a:t>
              </a:r>
              <a:r>
                <a:rPr lang="en-US" sz="2400" dirty="0" smtClean="0">
                  <a:latin typeface="Arial Narrow" pitchFamily="34" charset="0"/>
                </a:rPr>
                <a:t>and revenue)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459079" y="5940425"/>
              <a:ext cx="1646239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Quantity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066925" y="1773238"/>
              <a:ext cx="4992688" cy="3529012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7077558" y="5084961"/>
              <a:ext cx="3132741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Demand = average revenue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103438" y="1819275"/>
              <a:ext cx="2808287" cy="3671888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875213" y="5300663"/>
              <a:ext cx="1638300" cy="682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Marginal revenue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676400" y="5876925"/>
              <a:ext cx="39052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0</a:t>
              </a:r>
              <a:endParaRPr lang="en-AU" sz="2400">
                <a:latin typeface="Arial Narrow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866308" y="1340545"/>
              <a:ext cx="4679903" cy="1615827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200" dirty="0">
                  <a:latin typeface="Arial Narrow" pitchFamily="34" charset="0"/>
                </a:rPr>
                <a:t>To sell more, the price must be lowered. </a:t>
              </a:r>
              <a:endParaRPr lang="en-AU" sz="2200" dirty="0" smtClean="0"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AU" sz="2200" dirty="0" smtClean="0">
                  <a:latin typeface="Arial Narrow" pitchFamily="34" charset="0"/>
                </a:rPr>
                <a:t>Thus the </a:t>
              </a:r>
              <a:r>
                <a:rPr lang="en-AU" sz="2200" dirty="0">
                  <a:latin typeface="Arial Narrow" pitchFamily="34" charset="0"/>
                </a:rPr>
                <a:t>marginal revenue curve will be below the demand curve.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2490</TotalTime>
  <Words>1040</Words>
  <Application>Microsoft Office PowerPoint</Application>
  <PresentationFormat>On-screen Show (4:3)</PresentationFormat>
  <Paragraphs>164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Lecture 1</vt:lpstr>
      <vt:lpstr>International Economics</vt:lpstr>
      <vt:lpstr>Overview</vt:lpstr>
      <vt:lpstr>Introduction</vt:lpstr>
      <vt:lpstr>Introduction</vt:lpstr>
      <vt:lpstr>Introduction</vt:lpstr>
      <vt:lpstr>Introduction</vt:lpstr>
      <vt:lpstr>Monopolistic competition: A review</vt:lpstr>
      <vt:lpstr>Monopolistic competition: A review</vt:lpstr>
      <vt:lpstr>Slide 8</vt:lpstr>
      <vt:lpstr>Monopolistic competition: A review</vt:lpstr>
      <vt:lpstr>Slide 10</vt:lpstr>
      <vt:lpstr>Slide 11</vt:lpstr>
      <vt:lpstr>Internal economies of scale: Setting up the model</vt:lpstr>
      <vt:lpstr>Internal economies of scale: Setting up the model</vt:lpstr>
      <vt:lpstr>Internal economies of scale: Setting up the model</vt:lpstr>
      <vt:lpstr>Internal economies of scale: Setting up the model</vt:lpstr>
      <vt:lpstr>Internal economies of scale: Setting up the model</vt:lpstr>
      <vt:lpstr>Internal economies of scale: Setting up the model</vt:lpstr>
      <vt:lpstr>Internal economies of scale: Setting up the model</vt:lpstr>
      <vt:lpstr>Internal economies of scale: Setting up the model</vt:lpstr>
      <vt:lpstr>Internal economies of scale: Setting up the model</vt:lpstr>
      <vt:lpstr>Slide 21</vt:lpstr>
      <vt:lpstr>Slide 22</vt:lpstr>
      <vt:lpstr>Internal economies of scale: Adding in the trade</vt:lpstr>
      <vt:lpstr>Internal economies of scale: Adding in the trade</vt:lpstr>
      <vt:lpstr>Internal economies of scale: Adding in the trade</vt:lpstr>
      <vt:lpstr>Slide 26</vt:lpstr>
      <vt:lpstr>Conclusions</vt:lpstr>
      <vt:lpstr>Conclusions</vt:lpstr>
      <vt:lpstr>Conclusions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309</cp:revision>
  <dcterms:created xsi:type="dcterms:W3CDTF">2011-01-27T06:03:15Z</dcterms:created>
  <dcterms:modified xsi:type="dcterms:W3CDTF">2016-02-01T05:48:37Z</dcterms:modified>
</cp:coreProperties>
</file>