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28"/>
  </p:notesMasterIdLst>
  <p:sldIdLst>
    <p:sldId id="260" r:id="rId2"/>
    <p:sldId id="257" r:id="rId3"/>
    <p:sldId id="266" r:id="rId4"/>
    <p:sldId id="275" r:id="rId5"/>
    <p:sldId id="276" r:id="rId6"/>
    <p:sldId id="273" r:id="rId7"/>
    <p:sldId id="277" r:id="rId8"/>
    <p:sldId id="274" r:id="rId9"/>
    <p:sldId id="267" r:id="rId10"/>
    <p:sldId id="278" r:id="rId11"/>
    <p:sldId id="280" r:id="rId12"/>
    <p:sldId id="279" r:id="rId13"/>
    <p:sldId id="281" r:id="rId14"/>
    <p:sldId id="269" r:id="rId15"/>
    <p:sldId id="268" r:id="rId16"/>
    <p:sldId id="282" r:id="rId17"/>
    <p:sldId id="283" r:id="rId18"/>
    <p:sldId id="270" r:id="rId19"/>
    <p:sldId id="271" r:id="rId20"/>
    <p:sldId id="284" r:id="rId21"/>
    <p:sldId id="272" r:id="rId22"/>
    <p:sldId id="285" r:id="rId23"/>
    <p:sldId id="286" r:id="rId24"/>
    <p:sldId id="287" r:id="rId25"/>
    <p:sldId id="288" r:id="rId26"/>
    <p:sldId id="289"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288">
          <p15:clr>
            <a:srgbClr val="A4A3A4"/>
          </p15:clr>
        </p15:guide>
        <p15:guide id="3" orient="horz" pos="3456">
          <p15:clr>
            <a:srgbClr val="A4A3A4"/>
          </p15:clr>
        </p15:guide>
        <p15:guide id="4" orient="horz" pos="4176">
          <p15:clr>
            <a:srgbClr val="A4A3A4"/>
          </p15:clr>
        </p15:guide>
        <p15:guide id="5" pos="2880">
          <p15:clr>
            <a:srgbClr val="A4A3A4"/>
          </p15:clr>
        </p15:guide>
        <p15:guide id="6" pos="288">
          <p15:clr>
            <a:srgbClr val="A4A3A4"/>
          </p15:clr>
        </p15:guide>
        <p15:guide id="7" pos="5616">
          <p15:clr>
            <a:srgbClr val="A4A3A4"/>
          </p15:clr>
        </p15:guide>
        <p15:guide id="8" pos="4512">
          <p15:clr>
            <a:srgbClr val="A4A3A4"/>
          </p15:clr>
        </p15:guide>
        <p15:guide id="9" pos="144">
          <p15:clr>
            <a:srgbClr val="A4A3A4"/>
          </p15:clr>
        </p15:guide>
        <p15:guide id="10" pos="5472">
          <p15:clr>
            <a:srgbClr val="A4A3A4"/>
          </p15:clr>
        </p15:guide>
        <p15:guide id="11" pos="1920">
          <p15:clr>
            <a:srgbClr val="A4A3A4"/>
          </p15:clr>
        </p15:guide>
        <p15:guide id="12" pos="2064">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FFCC"/>
    <a:srgbClr val="4A81FC"/>
    <a:srgbClr val="69A5FD"/>
    <a:srgbClr val="6699FF"/>
    <a:srgbClr val="9F7E19"/>
    <a:srgbClr val="000041"/>
    <a:srgbClr val="B4CADC"/>
    <a:srgbClr val="A7BED2"/>
    <a:srgbClr val="93AEC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p:scale>
          <a:sx n="75" d="100"/>
          <a:sy n="75" d="100"/>
        </p:scale>
        <p:origin x="-1004" y="64"/>
      </p:cViewPr>
      <p:guideLst>
        <p:guide orient="horz" pos="2160"/>
        <p:guide orient="horz" pos="288"/>
        <p:guide orient="horz" pos="3456"/>
        <p:guide orient="horz" pos="4176"/>
        <p:guide pos="2880"/>
        <p:guide pos="288"/>
        <p:guide pos="5616"/>
        <p:guide pos="4512"/>
        <p:guide pos="144"/>
        <p:guide pos="5472"/>
        <p:guide pos="1920"/>
        <p:guide pos="20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700" y="-7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8DC469F-7B78-4923-802E-3DF01715EC36}" type="slidenum">
              <a:rPr lang="en-US"/>
              <a:pPr>
                <a:defRPr/>
              </a:pPr>
              <a:t>‹#›</a:t>
            </a:fld>
            <a:endParaRPr lang="en-US"/>
          </a:p>
        </p:txBody>
      </p:sp>
    </p:spTree>
    <p:extLst>
      <p:ext uri="{BB962C8B-B14F-4D97-AF65-F5344CB8AC3E}">
        <p14:creationId xmlns="" xmlns:p14="http://schemas.microsoft.com/office/powerpoint/2010/main" val="3557976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7892" name="Picture 4"/>
          <p:cNvPicPr>
            <a:picLocks noChangeAspect="1" noChangeArrowheads="1"/>
          </p:cNvPicPr>
          <p:nvPr userDrawn="1"/>
        </p:nvPicPr>
        <p:blipFill>
          <a:blip r:embed="rId2"/>
          <a:srcRect/>
          <a:stretch>
            <a:fillRect/>
          </a:stretch>
        </p:blipFill>
        <p:spPr bwMode="auto">
          <a:xfrm>
            <a:off x="218012" y="4197205"/>
            <a:ext cx="8674468" cy="2339995"/>
          </a:xfrm>
          <a:prstGeom prst="rect">
            <a:avLst/>
          </a:prstGeom>
          <a:noFill/>
          <a:ln w="9525">
            <a:noFill/>
            <a:miter lim="800000"/>
            <a:headEnd/>
            <a:tailEnd/>
          </a:ln>
        </p:spPr>
      </p:pic>
      <p:sp>
        <p:nvSpPr>
          <p:cNvPr id="6" name="Text Box 66"/>
          <p:cNvSpPr txBox="1">
            <a:spLocks noChangeArrowheads="1"/>
          </p:cNvSpPr>
          <p:nvPr userDrawn="1"/>
        </p:nvSpPr>
        <p:spPr bwMode="gray">
          <a:xfrm>
            <a:off x="228600" y="6013450"/>
            <a:ext cx="8458200" cy="320675"/>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r">
              <a:spcBef>
                <a:spcPct val="50000"/>
              </a:spcBef>
              <a:defRPr/>
            </a:pPr>
            <a:r>
              <a:rPr lang="en-US" sz="1500" dirty="0" smtClean="0">
                <a:solidFill>
                  <a:schemeClr val="bg1"/>
                </a:solidFill>
                <a:latin typeface="Arial" charset="0"/>
              </a:rPr>
              <a:t>University of</a:t>
            </a:r>
            <a:r>
              <a:rPr lang="en-US" sz="1500" baseline="0" dirty="0" smtClean="0">
                <a:solidFill>
                  <a:schemeClr val="bg1"/>
                </a:solidFill>
                <a:latin typeface="Arial" charset="0"/>
              </a:rPr>
              <a:t> Papua New Guinea</a:t>
            </a:r>
            <a:endParaRPr lang="en-US" sz="1500" dirty="0" smtClean="0">
              <a:solidFill>
                <a:schemeClr val="bg1"/>
              </a:solidFill>
              <a:latin typeface="Arial" charset="0"/>
            </a:endParaRPr>
          </a:p>
        </p:txBody>
      </p:sp>
      <p:sp>
        <p:nvSpPr>
          <p:cNvPr id="7" name="Line 75"/>
          <p:cNvSpPr>
            <a:spLocks noChangeShapeType="1"/>
          </p:cNvSpPr>
          <p:nvPr userDrawn="1"/>
        </p:nvSpPr>
        <p:spPr bwMode="white">
          <a:xfrm>
            <a:off x="228600" y="4191000"/>
            <a:ext cx="8686800" cy="0"/>
          </a:xfrm>
          <a:prstGeom prst="line">
            <a:avLst/>
          </a:prstGeom>
          <a:noFill/>
          <a:ln w="635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AU"/>
          </a:p>
        </p:txBody>
      </p:sp>
      <p:sp>
        <p:nvSpPr>
          <p:cNvPr id="8" name="Line 76"/>
          <p:cNvSpPr>
            <a:spLocks noChangeShapeType="1"/>
          </p:cNvSpPr>
          <p:nvPr userDrawn="1"/>
        </p:nvSpPr>
        <p:spPr bwMode="white">
          <a:xfrm>
            <a:off x="4572000" y="1905000"/>
            <a:ext cx="0" cy="2286000"/>
          </a:xfrm>
          <a:prstGeom prst="line">
            <a:avLst/>
          </a:prstGeom>
          <a:noFill/>
          <a:ln w="635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AU"/>
          </a:p>
        </p:txBody>
      </p:sp>
      <p:sp>
        <p:nvSpPr>
          <p:cNvPr id="9" name="Line 35"/>
          <p:cNvSpPr>
            <a:spLocks noChangeShapeType="1"/>
          </p:cNvSpPr>
          <p:nvPr userDrawn="1"/>
        </p:nvSpPr>
        <p:spPr bwMode="auto">
          <a:xfrm flipH="1">
            <a:off x="7095356" y="260648"/>
            <a:ext cx="0" cy="1368152"/>
          </a:xfrm>
          <a:prstGeom prst="line">
            <a:avLst/>
          </a:prstGeom>
          <a:noFill/>
          <a:ln w="9525">
            <a:solidFill>
              <a:srgbClr val="4B5A69"/>
            </a:solidFill>
            <a:round/>
            <a:headEnd/>
            <a:tailEnd/>
          </a:ln>
          <a:extLst>
            <a:ext uri="{909E8E84-426E-40DD-AFC4-6F175D3DCCD1}">
              <a14:hiddenFill xmlns="" xmlns:a14="http://schemas.microsoft.com/office/drawing/2010/main">
                <a:noFill/>
              </a14:hiddenFill>
            </a:ext>
          </a:extLst>
        </p:spPr>
        <p:txBody>
          <a:bodyPr wrap="none" anchor="ctr"/>
          <a:lstStyle/>
          <a:p>
            <a:endParaRPr lang="en-AU"/>
          </a:p>
        </p:txBody>
      </p:sp>
      <p:sp>
        <p:nvSpPr>
          <p:cNvPr id="11277" name="Rectangle 13"/>
          <p:cNvSpPr>
            <a:spLocks noGrp="1" noChangeArrowheads="1"/>
          </p:cNvSpPr>
          <p:nvPr>
            <p:ph type="ctrTitle"/>
          </p:nvPr>
        </p:nvSpPr>
        <p:spPr>
          <a:xfrm>
            <a:off x="971600" y="251595"/>
            <a:ext cx="6019800" cy="685800"/>
          </a:xfrm>
        </p:spPr>
        <p:txBody>
          <a:bodyPr/>
          <a:lstStyle>
            <a:lvl1pPr algn="r">
              <a:lnSpc>
                <a:spcPts val="1800"/>
              </a:lnSpc>
              <a:defRPr sz="1800">
                <a:solidFill>
                  <a:srgbClr val="4D4A46"/>
                </a:solidFill>
              </a:defRPr>
            </a:lvl1pPr>
          </a:lstStyle>
          <a:p>
            <a:r>
              <a:rPr lang="en-US" dirty="0" smtClean="0"/>
              <a:t>Click to edit Master title style</a:t>
            </a:r>
            <a:endParaRPr lang="en-US" dirty="0"/>
          </a:p>
        </p:txBody>
      </p:sp>
      <p:sp>
        <p:nvSpPr>
          <p:cNvPr id="11278" name="Rectangle 14"/>
          <p:cNvSpPr>
            <a:spLocks noGrp="1" noChangeArrowheads="1"/>
          </p:cNvSpPr>
          <p:nvPr>
            <p:ph type="subTitle" idx="1"/>
          </p:nvPr>
        </p:nvSpPr>
        <p:spPr bwMode="gray">
          <a:xfrm>
            <a:off x="1981200" y="4648200"/>
            <a:ext cx="4191000" cy="762000"/>
          </a:xfrm>
          <a:solidFill>
            <a:srgbClr val="69A5FD"/>
          </a:solidFill>
        </p:spPr>
        <p:txBody>
          <a:bodyPr/>
          <a:lstStyle>
            <a:lvl1pPr marL="0" indent="0" algn="r">
              <a:lnSpc>
                <a:spcPts val="1600"/>
              </a:lnSpc>
              <a:buFontTx/>
              <a:buNone/>
              <a:defRPr sz="900">
                <a:solidFill>
                  <a:schemeClr val="bg1"/>
                </a:solidFill>
              </a:defRPr>
            </a:lvl1pPr>
          </a:lstStyle>
          <a:p>
            <a:r>
              <a:rPr lang="en-US" smtClean="0"/>
              <a:t>Click to edit Master subtitle style</a:t>
            </a:r>
            <a:endParaRPr lang="en-US"/>
          </a:p>
        </p:txBody>
      </p:sp>
      <p:pic>
        <p:nvPicPr>
          <p:cNvPr id="37890" name="Picture 2" descr="https://slyvestery.files.wordpress.com/2014/08/50th-anniversary-draft-04a.png?w=810"/>
          <p:cNvPicPr>
            <a:picLocks noChangeAspect="1" noChangeArrowheads="1"/>
          </p:cNvPicPr>
          <p:nvPr userDrawn="1"/>
        </p:nvPicPr>
        <p:blipFill>
          <a:blip r:embed="rId3"/>
          <a:srcRect/>
          <a:stretch>
            <a:fillRect/>
          </a:stretch>
        </p:blipFill>
        <p:spPr bwMode="auto">
          <a:xfrm>
            <a:off x="7092281" y="250142"/>
            <a:ext cx="1728192" cy="1506364"/>
          </a:xfrm>
          <a:prstGeom prst="rect">
            <a:avLst/>
          </a:prstGeom>
          <a:noFill/>
        </p:spPr>
      </p:pic>
      <p:pic>
        <p:nvPicPr>
          <p:cNvPr id="37891" name="Picture 3"/>
          <p:cNvPicPr>
            <a:picLocks noChangeAspect="1" noChangeArrowheads="1"/>
          </p:cNvPicPr>
          <p:nvPr userDrawn="1"/>
        </p:nvPicPr>
        <p:blipFill>
          <a:blip r:embed="rId4"/>
          <a:srcRect/>
          <a:stretch>
            <a:fillRect/>
          </a:stretch>
        </p:blipFill>
        <p:spPr bwMode="auto">
          <a:xfrm>
            <a:off x="224360" y="1799975"/>
            <a:ext cx="8668120" cy="2376264"/>
          </a:xfrm>
          <a:prstGeom prst="rect">
            <a:avLst/>
          </a:prstGeom>
          <a:noFill/>
          <a:ln w="9525">
            <a:noFill/>
            <a:miter lim="800000"/>
            <a:headEnd/>
            <a:tailEnd/>
          </a:ln>
        </p:spPr>
      </p:pic>
      <p:pic>
        <p:nvPicPr>
          <p:cNvPr id="13" name="Picture 12" descr="sth cross motif.png"/>
          <p:cNvPicPr>
            <a:picLocks noChangeAspect="1"/>
          </p:cNvPicPr>
          <p:nvPr userDrawn="1"/>
        </p:nvPicPr>
        <p:blipFill>
          <a:blip r:embed="rId5"/>
          <a:stretch>
            <a:fillRect/>
          </a:stretch>
        </p:blipFill>
        <p:spPr>
          <a:xfrm>
            <a:off x="7532596" y="3810000"/>
            <a:ext cx="1018334" cy="697854"/>
          </a:xfrm>
          <a:prstGeom prst="rect">
            <a:avLst/>
          </a:prstGeom>
        </p:spPr>
      </p:pic>
    </p:spTree>
    <p:extLst>
      <p:ext uri="{BB962C8B-B14F-4D97-AF65-F5344CB8AC3E}">
        <p14:creationId xmlns="" xmlns:p14="http://schemas.microsoft.com/office/powerpoint/2010/main" val="3256241760"/>
      </p:ext>
    </p:extLst>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836798669"/>
      </p:ext>
    </p:extLst>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1143000"/>
            <a:ext cx="1352550" cy="403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76600" y="1143000"/>
            <a:ext cx="3905250" cy="403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122548847"/>
      </p:ext>
    </p:extLst>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397393370"/>
      </p:ext>
    </p:extLst>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lnSpc>
                <a:spcPct val="100000"/>
              </a:lnSpc>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3461902366"/>
      </p:ext>
    </p:extLst>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76600" y="2133600"/>
            <a:ext cx="2628900" cy="3048000"/>
          </a:xfrm>
        </p:spPr>
        <p:txBody>
          <a:bodyPr/>
          <a:lstStyle>
            <a:lvl1pPr marL="342900" marR="0" indent="-342900" algn="l" defTabSz="914400" rtl="0" eaLnBrk="0" fontAlgn="base" latinLnBrk="0" hangingPunct="0">
              <a:lnSpc>
                <a:spcPct val="100000"/>
              </a:lnSpc>
              <a:spcBef>
                <a:spcPct val="20000"/>
              </a:spcBef>
              <a:spcAft>
                <a:spcPct val="0"/>
              </a:spcAft>
              <a:buClr>
                <a:srgbClr val="99CC00"/>
              </a:buClr>
              <a:buSzTx/>
              <a:buFontTx/>
              <a:buChar char="•"/>
              <a:tabLst/>
              <a:defRPr sz="2800"/>
            </a:lvl1pPr>
            <a:lvl2pPr marL="742950" marR="0" indent="-285750" algn="l" defTabSz="914400" rtl="0" eaLnBrk="0" fontAlgn="base" latinLnBrk="0" hangingPunct="0">
              <a:lnSpc>
                <a:spcPct val="100000"/>
              </a:lnSpc>
              <a:spcBef>
                <a:spcPct val="20000"/>
              </a:spcBef>
              <a:spcAft>
                <a:spcPct val="0"/>
              </a:spcAft>
              <a:buClr>
                <a:srgbClr val="99CC00"/>
              </a:buClr>
              <a:buSzTx/>
              <a:buFontTx/>
              <a:buChar char="–"/>
              <a:tabLst/>
              <a:defRPr sz="2400"/>
            </a:lvl2pPr>
            <a:lvl3pPr marL="1143000" marR="0" indent="-228600" algn="l" defTabSz="914400" rtl="0" eaLnBrk="0" fontAlgn="base" latinLnBrk="0" hangingPunct="0">
              <a:lnSpc>
                <a:spcPct val="100000"/>
              </a:lnSpc>
              <a:spcBef>
                <a:spcPct val="20000"/>
              </a:spcBef>
              <a:spcAft>
                <a:spcPct val="0"/>
              </a:spcAft>
              <a:buClr>
                <a:srgbClr val="99CC00"/>
              </a:buClr>
              <a:buSzTx/>
              <a:buFontTx/>
              <a:buChar char="•"/>
              <a:tabLst/>
              <a:defRPr sz="2000"/>
            </a:lvl3pPr>
            <a:lvl4pPr marL="1600200" marR="0" indent="-228600" algn="l" defTabSz="914400" rtl="0" eaLnBrk="0" fontAlgn="base" latinLnBrk="0" hangingPunct="0">
              <a:lnSpc>
                <a:spcPct val="100000"/>
              </a:lnSpc>
              <a:spcBef>
                <a:spcPct val="20000"/>
              </a:spcBef>
              <a:spcAft>
                <a:spcPct val="0"/>
              </a:spcAft>
              <a:buClr>
                <a:srgbClr val="99CC00"/>
              </a:buClr>
              <a:buSzTx/>
              <a:buFontTx/>
              <a:buChar char="–"/>
              <a:tabLst/>
              <a:defRPr sz="1800"/>
            </a:lvl4pPr>
            <a:lvl5pPr marL="2057400" marR="0" indent="-228600" algn="l" defTabSz="914400" rtl="0" eaLnBrk="0" fontAlgn="base" latinLnBrk="0" hangingPunct="0">
              <a:lnSpc>
                <a:spcPct val="100000"/>
              </a:lnSpc>
              <a:spcBef>
                <a:spcPct val="20000"/>
              </a:spcBef>
              <a:spcAft>
                <a:spcPct val="0"/>
              </a:spcAft>
              <a:buClr>
                <a:srgbClr val="99CC00"/>
              </a:buClr>
              <a:buSzTx/>
              <a:buFontTx/>
              <a:buChar char="»"/>
              <a:tabLst/>
              <a:defRPr sz="1800"/>
            </a:lvl5pPr>
            <a:lvl6pPr>
              <a:defRPr sz="1800"/>
            </a:lvl6pPr>
            <a:lvl7pPr>
              <a:defRPr sz="1800"/>
            </a:lvl7pPr>
            <a:lvl8pPr>
              <a:defRPr sz="1800"/>
            </a:lvl8pPr>
            <a:lvl9pPr>
              <a:defRPr sz="1800"/>
            </a:lvl9pPr>
          </a:lstStyle>
          <a:p>
            <a:pPr marL="342900" marR="0" lvl="0"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Click to edit Master text styles</a:t>
            </a:r>
          </a:p>
          <a:p>
            <a:pPr marL="342900" marR="0" lvl="1"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Second level</a:t>
            </a:r>
          </a:p>
          <a:p>
            <a:pPr marL="342900" marR="0" lvl="2"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Third level</a:t>
            </a:r>
          </a:p>
          <a:p>
            <a:pPr marL="342900" marR="0" lvl="3"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Fourth level</a:t>
            </a:r>
          </a:p>
          <a:p>
            <a:pPr marL="342900" marR="0" lvl="4"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Fifth level</a:t>
            </a:r>
            <a:endParaRPr kumimoji="0" lang="en-US" sz="1400" b="0" i="0" u="none" strike="noStrike" kern="0" cap="none" spc="0" normalizeH="0" baseline="0" noProof="0" dirty="0" smtClean="0">
              <a:ln>
                <a:noFill/>
              </a:ln>
              <a:solidFill>
                <a:srgbClr val="4D4A46"/>
              </a:solidFill>
              <a:effectLst/>
              <a:uLnTx/>
              <a:uFillTx/>
              <a:latin typeface="+mn-lt"/>
              <a:ea typeface="ＭＳ Ｐゴシック" charset="-128"/>
            </a:endParaRPr>
          </a:p>
        </p:txBody>
      </p:sp>
      <p:sp>
        <p:nvSpPr>
          <p:cNvPr id="4" name="Content Placeholder 3"/>
          <p:cNvSpPr>
            <a:spLocks noGrp="1"/>
          </p:cNvSpPr>
          <p:nvPr>
            <p:ph sz="half" idx="2"/>
          </p:nvPr>
        </p:nvSpPr>
        <p:spPr>
          <a:xfrm>
            <a:off x="6057900" y="2133600"/>
            <a:ext cx="2628900" cy="3048000"/>
          </a:xfrm>
        </p:spPr>
        <p:txBody>
          <a:bodyPr/>
          <a:lstStyle>
            <a:lvl1pPr marL="342900" marR="0" indent="-342900" algn="l" defTabSz="914400" rtl="0" eaLnBrk="0" fontAlgn="base" latinLnBrk="0" hangingPunct="0">
              <a:lnSpc>
                <a:spcPct val="100000"/>
              </a:lnSpc>
              <a:spcBef>
                <a:spcPct val="20000"/>
              </a:spcBef>
              <a:spcAft>
                <a:spcPct val="0"/>
              </a:spcAft>
              <a:buClr>
                <a:srgbClr val="99CC00"/>
              </a:buClr>
              <a:buSzTx/>
              <a:buFontTx/>
              <a:buChar char="•"/>
              <a:tabLst/>
              <a:defRPr sz="2800"/>
            </a:lvl1pPr>
            <a:lvl2pPr marL="742950" marR="0" indent="-285750" algn="l" defTabSz="914400" rtl="0" eaLnBrk="0" fontAlgn="base" latinLnBrk="0" hangingPunct="0">
              <a:lnSpc>
                <a:spcPct val="100000"/>
              </a:lnSpc>
              <a:spcBef>
                <a:spcPct val="20000"/>
              </a:spcBef>
              <a:spcAft>
                <a:spcPct val="0"/>
              </a:spcAft>
              <a:buClr>
                <a:srgbClr val="99CC00"/>
              </a:buClr>
              <a:buSzTx/>
              <a:buFontTx/>
              <a:buChar char="–"/>
              <a:tabLst/>
              <a:defRPr sz="2400"/>
            </a:lvl2pPr>
            <a:lvl3pPr marL="1143000" marR="0" indent="-228600" algn="l" defTabSz="914400" rtl="0" eaLnBrk="0" fontAlgn="base" latinLnBrk="0" hangingPunct="0">
              <a:lnSpc>
                <a:spcPct val="100000"/>
              </a:lnSpc>
              <a:spcBef>
                <a:spcPct val="20000"/>
              </a:spcBef>
              <a:spcAft>
                <a:spcPct val="0"/>
              </a:spcAft>
              <a:buClr>
                <a:srgbClr val="99CC00"/>
              </a:buClr>
              <a:buSzTx/>
              <a:buFontTx/>
              <a:buChar char="•"/>
              <a:tabLst/>
              <a:defRPr sz="2000"/>
            </a:lvl3pPr>
            <a:lvl4pPr marL="1600200" marR="0" indent="-228600" algn="l" defTabSz="914400" rtl="0" eaLnBrk="0" fontAlgn="base" latinLnBrk="0" hangingPunct="0">
              <a:lnSpc>
                <a:spcPct val="100000"/>
              </a:lnSpc>
              <a:spcBef>
                <a:spcPct val="20000"/>
              </a:spcBef>
              <a:spcAft>
                <a:spcPct val="0"/>
              </a:spcAft>
              <a:buClr>
                <a:srgbClr val="99CC00"/>
              </a:buClr>
              <a:buSzTx/>
              <a:buFontTx/>
              <a:buChar char="–"/>
              <a:tabLst/>
              <a:defRPr sz="1800"/>
            </a:lvl4pPr>
            <a:lvl5pPr marL="2057400" marR="0" indent="-228600" algn="l" defTabSz="914400" rtl="0" eaLnBrk="0" fontAlgn="base" latinLnBrk="0" hangingPunct="0">
              <a:lnSpc>
                <a:spcPct val="100000"/>
              </a:lnSpc>
              <a:spcBef>
                <a:spcPct val="20000"/>
              </a:spcBef>
              <a:spcAft>
                <a:spcPct val="0"/>
              </a:spcAft>
              <a:buClr>
                <a:srgbClr val="99CC00"/>
              </a:buClr>
              <a:buSzTx/>
              <a:buFontTx/>
              <a:buChar char="»"/>
              <a:tabLst/>
              <a:defRPr sz="1800"/>
            </a:lvl5pPr>
            <a:lvl6pPr>
              <a:defRPr sz="1800"/>
            </a:lvl6pPr>
            <a:lvl7pPr>
              <a:defRPr sz="1800"/>
            </a:lvl7pPr>
            <a:lvl8pPr>
              <a:defRPr sz="1800"/>
            </a:lvl8pPr>
            <a:lvl9pPr>
              <a:defRPr sz="1800"/>
            </a:lvl9pPr>
          </a:lstStyle>
          <a:p>
            <a:pPr marL="342900" marR="0" lvl="0"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Click to edit Master text styles</a:t>
            </a:r>
          </a:p>
          <a:p>
            <a:pPr marL="342900" marR="0" lvl="1"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Second level</a:t>
            </a:r>
          </a:p>
          <a:p>
            <a:pPr marL="342900" marR="0" lvl="2"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Third level</a:t>
            </a:r>
          </a:p>
          <a:p>
            <a:pPr marL="342900" marR="0" lvl="3"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Fourth level</a:t>
            </a:r>
          </a:p>
          <a:p>
            <a:pPr marL="342900" marR="0" lvl="4"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Fifth level</a:t>
            </a:r>
            <a:endParaRPr kumimoji="0" lang="en-US" sz="1400" b="0" i="0" u="none" strike="noStrike" kern="0" cap="none" spc="0" normalizeH="0" baseline="0" noProof="0" dirty="0" smtClean="0">
              <a:ln>
                <a:noFill/>
              </a:ln>
              <a:solidFill>
                <a:srgbClr val="4D4A46"/>
              </a:solidFill>
              <a:effectLst/>
              <a:uLnTx/>
              <a:uFillTx/>
              <a:latin typeface="+mn-lt"/>
              <a:ea typeface="ＭＳ Ｐゴシック" charset="-128"/>
            </a:endParaRPr>
          </a:p>
        </p:txBody>
      </p:sp>
    </p:spTree>
    <p:extLst>
      <p:ext uri="{BB962C8B-B14F-4D97-AF65-F5344CB8AC3E}">
        <p14:creationId xmlns="" xmlns:p14="http://schemas.microsoft.com/office/powerpoint/2010/main" val="470770836"/>
      </p:ext>
    </p:extLst>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0" lang="en-AU" sz="2000" b="0" i="0" u="none" strike="noStrike" kern="0" cap="none" spc="0" normalizeH="0" baseline="0" noProof="0" dirty="0" smtClean="0">
                <a:ln>
                  <a:noFill/>
                </a:ln>
                <a:solidFill>
                  <a:srgbClr val="660033"/>
                </a:solidFill>
                <a:effectLst/>
                <a:uLnTx/>
                <a:uFillTx/>
                <a:latin typeface="Arial"/>
                <a:ea typeface="ＭＳ Ｐゴシック" charset="-128"/>
                <a:cs typeface="+mj-cs"/>
              </a:rPr>
              <a:t>Click to edit Master title style</a:t>
            </a:r>
            <a:endParaRPr lang="en-AU" dirty="0" smtClean="0"/>
          </a:p>
        </p:txBody>
      </p:sp>
      <p:sp>
        <p:nvSpPr>
          <p:cNvPr id="4" name="Content Placeholder 3"/>
          <p:cNvSpPr>
            <a:spLocks noGrp="1"/>
          </p:cNvSpPr>
          <p:nvPr>
            <p:ph sz="half" idx="2"/>
          </p:nvPr>
        </p:nvSpPr>
        <p:spPr>
          <a:xfrm>
            <a:off x="457200" y="2174875"/>
            <a:ext cx="4040188" cy="3951288"/>
          </a:xfrm>
        </p:spPr>
        <p:txBody>
          <a:bodyPr/>
          <a:lstStyle>
            <a:lvl1pPr marL="342900" marR="0" indent="-342900" algn="l" defTabSz="914400" rtl="0" eaLnBrk="0" fontAlgn="base" latinLnBrk="0" hangingPunct="0">
              <a:lnSpc>
                <a:spcPct val="100000"/>
              </a:lnSpc>
              <a:spcBef>
                <a:spcPct val="20000"/>
              </a:spcBef>
              <a:spcAft>
                <a:spcPct val="0"/>
              </a:spcAft>
              <a:buClr>
                <a:srgbClr val="99CC00"/>
              </a:buClr>
              <a:buSzTx/>
              <a:buFontTx/>
              <a:buChar char="•"/>
              <a:tabLst/>
              <a:defRPr sz="2400"/>
            </a:lvl1pPr>
            <a:lvl2pPr marL="742950" marR="0" indent="-285750" algn="l" defTabSz="914400" rtl="0" eaLnBrk="0" fontAlgn="base" latinLnBrk="0" hangingPunct="0">
              <a:lnSpc>
                <a:spcPct val="100000"/>
              </a:lnSpc>
              <a:spcBef>
                <a:spcPct val="20000"/>
              </a:spcBef>
              <a:spcAft>
                <a:spcPct val="0"/>
              </a:spcAft>
              <a:buClr>
                <a:srgbClr val="99CC00"/>
              </a:buClr>
              <a:buSzTx/>
              <a:buFontTx/>
              <a:buChar char="–"/>
              <a:tabLst/>
              <a:defRPr sz="2000"/>
            </a:lvl2pPr>
            <a:lvl3pPr marL="1143000" marR="0" indent="-228600" algn="l" defTabSz="914400" rtl="0" eaLnBrk="0" fontAlgn="base" latinLnBrk="0" hangingPunct="0">
              <a:lnSpc>
                <a:spcPct val="100000"/>
              </a:lnSpc>
              <a:spcBef>
                <a:spcPct val="20000"/>
              </a:spcBef>
              <a:spcAft>
                <a:spcPct val="0"/>
              </a:spcAft>
              <a:buClr>
                <a:srgbClr val="99CC00"/>
              </a:buClr>
              <a:buSzTx/>
              <a:buFontTx/>
              <a:buChar char="•"/>
              <a:tabLst/>
              <a:defRPr sz="1800"/>
            </a:lvl3pPr>
            <a:lvl4pPr marL="1600200" marR="0" indent="-228600" algn="l" defTabSz="914400" rtl="0" eaLnBrk="0" fontAlgn="base" latinLnBrk="0" hangingPunct="0">
              <a:lnSpc>
                <a:spcPct val="100000"/>
              </a:lnSpc>
              <a:spcBef>
                <a:spcPct val="20000"/>
              </a:spcBef>
              <a:spcAft>
                <a:spcPct val="0"/>
              </a:spcAft>
              <a:buClr>
                <a:srgbClr val="99CC00"/>
              </a:buClr>
              <a:buSzTx/>
              <a:buFontTx/>
              <a:buChar char="–"/>
              <a:tabLst/>
              <a:defRPr sz="1600"/>
            </a:lvl4pPr>
            <a:lvl5pPr marL="2057400" marR="0" indent="-228600" algn="l" defTabSz="914400" rtl="0" eaLnBrk="0" fontAlgn="base" latinLnBrk="0" hangingPunct="0">
              <a:lnSpc>
                <a:spcPct val="100000"/>
              </a:lnSpc>
              <a:spcBef>
                <a:spcPct val="20000"/>
              </a:spcBef>
              <a:spcAft>
                <a:spcPct val="0"/>
              </a:spcAft>
              <a:buClr>
                <a:srgbClr val="99CC00"/>
              </a:buClr>
              <a:buSzTx/>
              <a:buFontTx/>
              <a:buChar char="»"/>
              <a:tabLst/>
              <a:defRPr sz="1600"/>
            </a:lvl5pPr>
            <a:lvl6pPr>
              <a:defRPr sz="1600"/>
            </a:lvl6pPr>
            <a:lvl7pPr>
              <a:defRPr sz="1600"/>
            </a:lvl7pPr>
            <a:lvl8pPr>
              <a:defRPr sz="1600"/>
            </a:lvl8pPr>
            <a:lvl9pPr>
              <a:defRPr sz="1600"/>
            </a:lvl9pPr>
          </a:lstStyle>
          <a:p>
            <a:pPr marL="342900" marR="0" lvl="0"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Click to edit Master text styles</a:t>
            </a:r>
          </a:p>
          <a:p>
            <a:pPr marL="342900" marR="0" lvl="1"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Second level</a:t>
            </a:r>
          </a:p>
          <a:p>
            <a:pPr marL="342900" marR="0" lvl="2"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Third level</a:t>
            </a:r>
          </a:p>
          <a:p>
            <a:pPr marL="342900" marR="0" lvl="3"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Fourth level</a:t>
            </a:r>
          </a:p>
          <a:p>
            <a:pPr marL="342900" marR="0" lvl="4"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Fifth level</a:t>
            </a:r>
            <a:endParaRPr kumimoji="0" lang="en-US" sz="1400" b="0" i="0" u="none" strike="noStrike" kern="0" cap="none" spc="0" normalizeH="0" baseline="0" noProof="0" dirty="0" smtClean="0">
              <a:ln>
                <a:noFill/>
              </a:ln>
              <a:solidFill>
                <a:srgbClr val="4D4A46"/>
              </a:solidFill>
              <a:effectLst/>
              <a:uLnTx/>
              <a:uFillTx/>
              <a:latin typeface="+mn-lt"/>
              <a:ea typeface="ＭＳ Ｐゴシック" charset="-128"/>
            </a:endParaRP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0" lang="en-AU" sz="2000" b="0" i="0" u="none" strike="noStrike" kern="0" cap="none" spc="0" normalizeH="0" baseline="0" noProof="0" dirty="0" smtClean="0">
                <a:ln>
                  <a:noFill/>
                </a:ln>
                <a:solidFill>
                  <a:srgbClr val="660033"/>
                </a:solidFill>
                <a:effectLst/>
                <a:uLnTx/>
                <a:uFillTx/>
                <a:latin typeface="Arial"/>
                <a:ea typeface="ＭＳ Ｐゴシック" charset="-128"/>
                <a:cs typeface="+mj-cs"/>
              </a:rPr>
              <a:t>Click to edit Master title style</a:t>
            </a:r>
            <a:endParaRPr lang="en-AU" dirty="0" smtClean="0"/>
          </a:p>
        </p:txBody>
      </p:sp>
      <p:sp>
        <p:nvSpPr>
          <p:cNvPr id="6" name="Content Placeholder 5"/>
          <p:cNvSpPr>
            <a:spLocks noGrp="1"/>
          </p:cNvSpPr>
          <p:nvPr>
            <p:ph sz="quarter" idx="4"/>
          </p:nvPr>
        </p:nvSpPr>
        <p:spPr>
          <a:xfrm>
            <a:off x="4645025" y="2174875"/>
            <a:ext cx="4041775" cy="3951288"/>
          </a:xfrm>
        </p:spPr>
        <p:txBody>
          <a:bodyPr/>
          <a:lstStyle>
            <a:lvl1pPr marL="342900" marR="0" indent="-342900" algn="l" defTabSz="914400" rtl="0" eaLnBrk="0" fontAlgn="base" latinLnBrk="0" hangingPunct="0">
              <a:lnSpc>
                <a:spcPct val="100000"/>
              </a:lnSpc>
              <a:spcBef>
                <a:spcPct val="20000"/>
              </a:spcBef>
              <a:spcAft>
                <a:spcPct val="0"/>
              </a:spcAft>
              <a:buClr>
                <a:srgbClr val="99CC00"/>
              </a:buClr>
              <a:buSzTx/>
              <a:buFontTx/>
              <a:buChar char="•"/>
              <a:tabLst/>
              <a:defRPr sz="2400"/>
            </a:lvl1pPr>
            <a:lvl2pPr marL="742950" marR="0" indent="-285750" algn="l" defTabSz="914400" rtl="0" eaLnBrk="0" fontAlgn="base" latinLnBrk="0" hangingPunct="0">
              <a:lnSpc>
                <a:spcPct val="100000"/>
              </a:lnSpc>
              <a:spcBef>
                <a:spcPct val="20000"/>
              </a:spcBef>
              <a:spcAft>
                <a:spcPct val="0"/>
              </a:spcAft>
              <a:buClr>
                <a:srgbClr val="99CC00"/>
              </a:buClr>
              <a:buSzTx/>
              <a:buFontTx/>
              <a:buChar char="–"/>
              <a:tabLst/>
              <a:defRPr sz="2000"/>
            </a:lvl2pPr>
            <a:lvl3pPr marL="1143000" marR="0" indent="-228600" algn="l" defTabSz="914400" rtl="0" eaLnBrk="0" fontAlgn="base" latinLnBrk="0" hangingPunct="0">
              <a:lnSpc>
                <a:spcPct val="100000"/>
              </a:lnSpc>
              <a:spcBef>
                <a:spcPct val="20000"/>
              </a:spcBef>
              <a:spcAft>
                <a:spcPct val="0"/>
              </a:spcAft>
              <a:buClr>
                <a:srgbClr val="99CC00"/>
              </a:buClr>
              <a:buSzTx/>
              <a:buFontTx/>
              <a:buChar char="•"/>
              <a:tabLst/>
              <a:defRPr sz="1800"/>
            </a:lvl3pPr>
            <a:lvl4pPr marL="1600200" marR="0" indent="-228600" algn="l" defTabSz="914400" rtl="0" eaLnBrk="0" fontAlgn="base" latinLnBrk="0" hangingPunct="0">
              <a:lnSpc>
                <a:spcPct val="100000"/>
              </a:lnSpc>
              <a:spcBef>
                <a:spcPct val="20000"/>
              </a:spcBef>
              <a:spcAft>
                <a:spcPct val="0"/>
              </a:spcAft>
              <a:buClr>
                <a:srgbClr val="99CC00"/>
              </a:buClr>
              <a:buSzTx/>
              <a:buFontTx/>
              <a:buChar char="–"/>
              <a:tabLst/>
              <a:defRPr sz="1600"/>
            </a:lvl4pPr>
            <a:lvl5pPr marL="2057400" marR="0" indent="-228600" algn="l" defTabSz="914400" rtl="0" eaLnBrk="0" fontAlgn="base" latinLnBrk="0" hangingPunct="0">
              <a:lnSpc>
                <a:spcPct val="100000"/>
              </a:lnSpc>
              <a:spcBef>
                <a:spcPct val="20000"/>
              </a:spcBef>
              <a:spcAft>
                <a:spcPct val="0"/>
              </a:spcAft>
              <a:buClr>
                <a:srgbClr val="99CC00"/>
              </a:buClr>
              <a:buSzTx/>
              <a:buFontTx/>
              <a:buChar char="»"/>
              <a:tabLst/>
              <a:defRPr sz="1600"/>
            </a:lvl5pPr>
            <a:lvl6pPr>
              <a:defRPr sz="1600"/>
            </a:lvl6pPr>
            <a:lvl7pPr>
              <a:defRPr sz="1600"/>
            </a:lvl7pPr>
            <a:lvl8pPr>
              <a:defRPr sz="1600"/>
            </a:lvl8pPr>
            <a:lvl9pPr>
              <a:defRPr sz="1600"/>
            </a:lvl9pPr>
          </a:lstStyle>
          <a:p>
            <a:pPr marL="342900" marR="0" lvl="0"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Click to edit Master text styles</a:t>
            </a:r>
          </a:p>
          <a:p>
            <a:pPr marL="342900" marR="0" lvl="1"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Second level</a:t>
            </a:r>
          </a:p>
          <a:p>
            <a:pPr marL="342900" marR="0" lvl="2"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Third level</a:t>
            </a:r>
          </a:p>
          <a:p>
            <a:pPr marL="342900" marR="0" lvl="3"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Fourth level</a:t>
            </a:r>
          </a:p>
          <a:p>
            <a:pPr marL="342900" marR="0" lvl="4"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Fifth level</a:t>
            </a:r>
            <a:endParaRPr kumimoji="0" lang="en-US" sz="1400" b="0" i="0" u="none" strike="noStrike" kern="0" cap="none" spc="0" normalizeH="0" baseline="0" noProof="0" dirty="0" smtClean="0">
              <a:ln>
                <a:noFill/>
              </a:ln>
              <a:solidFill>
                <a:srgbClr val="4D4A46"/>
              </a:solidFill>
              <a:effectLst/>
              <a:uLnTx/>
              <a:uFillTx/>
              <a:latin typeface="+mn-lt"/>
              <a:ea typeface="ＭＳ Ｐゴシック" charset="-128"/>
            </a:endParaRPr>
          </a:p>
        </p:txBody>
      </p:sp>
    </p:spTree>
    <p:extLst>
      <p:ext uri="{BB962C8B-B14F-4D97-AF65-F5344CB8AC3E}">
        <p14:creationId xmlns="" xmlns:p14="http://schemas.microsoft.com/office/powerpoint/2010/main" val="636132401"/>
      </p:ext>
    </p:extLst>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557677083"/>
      </p:ext>
    </p:extLst>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74125847"/>
      </p:ext>
    </p:extLst>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20688"/>
            <a:ext cx="5111750" cy="5505475"/>
          </a:xfrm>
        </p:spPr>
        <p:txBody>
          <a:bodyPr/>
          <a:lstStyle>
            <a:lvl1pPr marL="342900" marR="0" indent="-342900" algn="l" defTabSz="914400" rtl="0" eaLnBrk="0" fontAlgn="base" latinLnBrk="0" hangingPunct="0">
              <a:lnSpc>
                <a:spcPct val="100000"/>
              </a:lnSpc>
              <a:spcBef>
                <a:spcPct val="20000"/>
              </a:spcBef>
              <a:spcAft>
                <a:spcPct val="0"/>
              </a:spcAft>
              <a:buClr>
                <a:srgbClr val="99CC00"/>
              </a:buClr>
              <a:buSzTx/>
              <a:buFontTx/>
              <a:buChar char="•"/>
              <a:tabLst/>
              <a:defRPr sz="3200"/>
            </a:lvl1pPr>
            <a:lvl2pPr marL="742950" marR="0" indent="-285750" algn="l" defTabSz="914400" rtl="0" eaLnBrk="0" fontAlgn="base" latinLnBrk="0" hangingPunct="0">
              <a:lnSpc>
                <a:spcPct val="100000"/>
              </a:lnSpc>
              <a:spcBef>
                <a:spcPct val="20000"/>
              </a:spcBef>
              <a:spcAft>
                <a:spcPct val="0"/>
              </a:spcAft>
              <a:buClr>
                <a:srgbClr val="99CC00"/>
              </a:buClr>
              <a:buSzTx/>
              <a:buFontTx/>
              <a:buChar char="–"/>
              <a:tabLst/>
              <a:defRPr sz="2800"/>
            </a:lvl2pPr>
            <a:lvl3pPr marL="1143000" marR="0" indent="-228600" algn="l" defTabSz="914400" rtl="0" eaLnBrk="0" fontAlgn="base" latinLnBrk="0" hangingPunct="0">
              <a:lnSpc>
                <a:spcPct val="100000"/>
              </a:lnSpc>
              <a:spcBef>
                <a:spcPct val="20000"/>
              </a:spcBef>
              <a:spcAft>
                <a:spcPct val="0"/>
              </a:spcAft>
              <a:buClr>
                <a:srgbClr val="99CC00"/>
              </a:buClr>
              <a:buSzTx/>
              <a:buFontTx/>
              <a:buChar char="•"/>
              <a:tabLst/>
              <a:defRPr sz="2400"/>
            </a:lvl3pPr>
            <a:lvl4pPr marL="1600200" marR="0" indent="-228600" algn="l" defTabSz="914400" rtl="0" eaLnBrk="0" fontAlgn="base" latinLnBrk="0" hangingPunct="0">
              <a:lnSpc>
                <a:spcPct val="100000"/>
              </a:lnSpc>
              <a:spcBef>
                <a:spcPct val="20000"/>
              </a:spcBef>
              <a:spcAft>
                <a:spcPct val="0"/>
              </a:spcAft>
              <a:buClr>
                <a:srgbClr val="99CC00"/>
              </a:buClr>
              <a:buSzTx/>
              <a:buFontTx/>
              <a:buChar char="–"/>
              <a:tabLst/>
              <a:defRPr sz="2000"/>
            </a:lvl4pPr>
            <a:lvl5pPr marL="2057400" marR="0" indent="-228600" algn="l" defTabSz="914400" rtl="0" eaLnBrk="0" fontAlgn="base" latinLnBrk="0" hangingPunct="0">
              <a:lnSpc>
                <a:spcPct val="100000"/>
              </a:lnSpc>
              <a:spcBef>
                <a:spcPct val="20000"/>
              </a:spcBef>
              <a:spcAft>
                <a:spcPct val="0"/>
              </a:spcAft>
              <a:buClr>
                <a:srgbClr val="99CC00"/>
              </a:buClr>
              <a:buSzTx/>
              <a:buFontTx/>
              <a:buChar char="»"/>
              <a:tabLst/>
              <a:defRPr sz="2000"/>
            </a:lvl5pPr>
            <a:lvl6pPr>
              <a:defRPr sz="2000"/>
            </a:lvl6pPr>
            <a:lvl7pPr>
              <a:defRPr sz="2000"/>
            </a:lvl7pPr>
            <a:lvl8pPr>
              <a:defRPr sz="2000"/>
            </a:lvl8pPr>
            <a:lvl9pPr>
              <a:defRPr sz="2000"/>
            </a:lvl9pPr>
          </a:lstStyle>
          <a:p>
            <a:pPr marL="342900" marR="0" lvl="0"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Click to edit Master text styles</a:t>
            </a:r>
          </a:p>
          <a:p>
            <a:pPr marL="342900" marR="0" lvl="1"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Second level</a:t>
            </a:r>
          </a:p>
          <a:p>
            <a:pPr marL="342900" marR="0" lvl="2"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Third level</a:t>
            </a:r>
          </a:p>
          <a:p>
            <a:pPr marL="342900" marR="0" lvl="3"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Fourth level</a:t>
            </a:r>
          </a:p>
          <a:p>
            <a:pPr marL="342900" marR="0" lvl="4" indent="-342900" algn="l" defTabSz="914400" rtl="0" eaLnBrk="0" fontAlgn="base" latinLnBrk="0" hangingPunct="0">
              <a:lnSpc>
                <a:spcPct val="100000"/>
              </a:lnSpc>
              <a:spcBef>
                <a:spcPct val="20000"/>
              </a:spcBef>
              <a:spcAft>
                <a:spcPct val="0"/>
              </a:spcAft>
              <a:buClr>
                <a:srgbClr val="99CC00"/>
              </a:buClr>
              <a:buSzTx/>
              <a:buFontTx/>
              <a:buChar char="•"/>
              <a:tabLst/>
              <a:defRPr/>
            </a:pPr>
            <a:r>
              <a:rPr kumimoji="0" lang="en-US" sz="1400" b="0" i="0" u="none" strike="noStrike" kern="0" cap="none" spc="0" normalizeH="0" baseline="0" noProof="0" smtClean="0">
                <a:ln>
                  <a:noFill/>
                </a:ln>
                <a:solidFill>
                  <a:srgbClr val="4D4A46"/>
                </a:solidFill>
                <a:effectLst/>
                <a:uLnTx/>
                <a:uFillTx/>
                <a:latin typeface="+mn-lt"/>
                <a:ea typeface="ＭＳ Ｐゴシック" charset="-128"/>
                <a:cs typeface="+mn-cs"/>
              </a:rPr>
              <a:t>Fifth level</a:t>
            </a:r>
            <a:endParaRPr kumimoji="0" lang="en-US" sz="1400" b="0" i="0" u="none" strike="noStrike" kern="0" cap="none" spc="0" normalizeH="0" baseline="0" noProof="0" dirty="0" smtClean="0">
              <a:ln>
                <a:noFill/>
              </a:ln>
              <a:solidFill>
                <a:srgbClr val="4D4A46"/>
              </a:solidFill>
              <a:effectLst/>
              <a:uLnTx/>
              <a:uFillTx/>
              <a:latin typeface="+mn-lt"/>
              <a:ea typeface="ＭＳ Ｐゴシック" charset="-128"/>
            </a:endParaRP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938466429"/>
      </p:ext>
    </p:extLst>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664347618"/>
      </p:ext>
    </p:extLst>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2"/>
          <p:cNvSpPr>
            <a:spLocks noChangeArrowheads="1"/>
          </p:cNvSpPr>
          <p:nvPr/>
        </p:nvSpPr>
        <p:spPr bwMode="auto">
          <a:xfrm>
            <a:off x="228600" y="609600"/>
            <a:ext cx="8686800" cy="5562600"/>
          </a:xfrm>
          <a:prstGeom prst="rect">
            <a:avLst/>
          </a:prstGeom>
          <a:solidFill>
            <a:srgbClr val="EDEEE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27" name="Rectangle 84"/>
          <p:cNvSpPr>
            <a:spLocks noChangeArrowheads="1"/>
          </p:cNvSpPr>
          <p:nvPr/>
        </p:nvSpPr>
        <p:spPr bwMode="auto">
          <a:xfrm>
            <a:off x="214282" y="223818"/>
            <a:ext cx="8686800" cy="381000"/>
          </a:xfrm>
          <a:prstGeom prst="rect">
            <a:avLst/>
          </a:prstGeom>
          <a:solidFill>
            <a:srgbClr val="31465C"/>
          </a:solidFill>
          <a:ln w="6350">
            <a:solidFill>
              <a:schemeClr val="bg1"/>
            </a:solidFill>
            <a:miter lim="800000"/>
            <a:headEnd/>
            <a:tailEnd/>
          </a:ln>
        </p:spPr>
        <p:txBody>
          <a:bodyPr wrap="none" anchor="ctr"/>
          <a:lstStyle/>
          <a:p>
            <a:endParaRPr lang="en-US"/>
          </a:p>
        </p:txBody>
      </p:sp>
      <p:pic>
        <p:nvPicPr>
          <p:cNvPr id="1028" name="Picture 85"/>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215900" y="228600"/>
            <a:ext cx="381000" cy="381000"/>
          </a:xfrm>
          <a:prstGeom prst="rect">
            <a:avLst/>
          </a:prstGeom>
          <a:solidFill>
            <a:srgbClr val="4B5A69"/>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3581400" y="1143000"/>
            <a:ext cx="51054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276600" y="2133600"/>
            <a:ext cx="5410200"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05" name="Text Box 81"/>
          <p:cNvSpPr txBox="1">
            <a:spLocks noChangeArrowheads="1"/>
          </p:cNvSpPr>
          <p:nvPr/>
        </p:nvSpPr>
        <p:spPr bwMode="auto">
          <a:xfrm>
            <a:off x="381000" y="6248400"/>
            <a:ext cx="8382000" cy="288925"/>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r">
              <a:lnSpc>
                <a:spcPts val="1500"/>
              </a:lnSpc>
              <a:defRPr/>
            </a:pPr>
            <a:r>
              <a:rPr lang="en-US" sz="1400" dirty="0" smtClean="0">
                <a:solidFill>
                  <a:srgbClr val="000041"/>
                </a:solidFill>
                <a:latin typeface="Arial" charset="0"/>
              </a:rPr>
              <a:t>The University of Papua New Guinea</a:t>
            </a:r>
          </a:p>
        </p:txBody>
      </p:sp>
      <p:sp>
        <p:nvSpPr>
          <p:cNvPr id="1094" name="Text Box 70"/>
          <p:cNvSpPr txBox="1">
            <a:spLocks noChangeArrowheads="1"/>
          </p:cNvSpPr>
          <p:nvPr/>
        </p:nvSpPr>
        <p:spPr bwMode="auto">
          <a:xfrm>
            <a:off x="381000" y="6172200"/>
            <a:ext cx="3962400" cy="306388"/>
          </a:xfrm>
          <a:prstGeom prst="rect">
            <a:avLst/>
          </a:prstGeom>
          <a:noFill/>
          <a:ln w="9525">
            <a:noFill/>
            <a:miter lim="800000"/>
            <a:headEnd/>
            <a:tailEnd/>
          </a:ln>
          <a:effec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nSpc>
                <a:spcPts val="2000"/>
              </a:lnSpc>
              <a:spcBef>
                <a:spcPct val="50000"/>
              </a:spcBef>
              <a:defRPr/>
            </a:pPr>
            <a:r>
              <a:rPr lang="en-US" sz="1400" smtClean="0">
                <a:solidFill>
                  <a:schemeClr val="bg2"/>
                </a:solidFill>
                <a:latin typeface="Arial" charset="0"/>
              </a:rPr>
              <a:t>Slide </a:t>
            </a:r>
            <a:fld id="{DCC1F5D4-0809-4D7C-8EF2-DE5581AF1E4E}" type="slidenum">
              <a:rPr lang="en-US" sz="1400" smtClean="0">
                <a:solidFill>
                  <a:schemeClr val="bg2"/>
                </a:solidFill>
                <a:latin typeface="Arial" charset="0"/>
              </a:rPr>
              <a:pPr>
                <a:lnSpc>
                  <a:spcPts val="2000"/>
                </a:lnSpc>
                <a:spcBef>
                  <a:spcPct val="50000"/>
                </a:spcBef>
                <a:defRPr/>
              </a:pPr>
              <a:t>‹#›</a:t>
            </a:fld>
            <a:endParaRPr lang="en-US" sz="1400" smtClean="0">
              <a:solidFill>
                <a:schemeClr val="bg2"/>
              </a:solidFill>
              <a:latin typeface="Arial" charset="0"/>
            </a:endParaRPr>
          </a:p>
        </p:txBody>
      </p:sp>
      <p:sp>
        <p:nvSpPr>
          <p:cNvPr id="1110" name="Text Box 86"/>
          <p:cNvSpPr txBox="1">
            <a:spLocks noChangeArrowheads="1"/>
          </p:cNvSpPr>
          <p:nvPr/>
        </p:nvSpPr>
        <p:spPr bwMode="auto">
          <a:xfrm>
            <a:off x="685800" y="228600"/>
            <a:ext cx="6766520" cy="342880"/>
          </a:xfrm>
          <a:prstGeom prst="rect">
            <a:avLst/>
          </a:prstGeom>
          <a:noFill/>
          <a:ln w="9525">
            <a:noFill/>
            <a:miter lim="800000"/>
            <a:headEnd/>
            <a:tailEnd/>
          </a:ln>
          <a:effec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nSpc>
                <a:spcPts val="1800"/>
              </a:lnSpc>
              <a:defRPr/>
            </a:pPr>
            <a:r>
              <a:rPr lang="en-US" sz="1400" dirty="0" smtClean="0">
                <a:solidFill>
                  <a:schemeClr val="bg1"/>
                </a:solidFill>
                <a:latin typeface="Arial" charset="0"/>
              </a:rPr>
              <a:t>Lecture </a:t>
            </a:r>
            <a:r>
              <a:rPr lang="en-US" sz="1400" dirty="0" smtClean="0">
                <a:solidFill>
                  <a:schemeClr val="bg1"/>
                </a:solidFill>
                <a:latin typeface="Arial" charset="0"/>
              </a:rPr>
              <a:t>10: </a:t>
            </a:r>
            <a:r>
              <a:rPr lang="en-US" sz="1400" baseline="0" dirty="0" smtClean="0">
                <a:solidFill>
                  <a:schemeClr val="bg1"/>
                </a:solidFill>
                <a:latin typeface="Arial" charset="0"/>
              </a:rPr>
              <a:t> </a:t>
            </a:r>
            <a:r>
              <a:rPr lang="en-US" sz="1400" baseline="0" dirty="0" smtClean="0">
                <a:solidFill>
                  <a:schemeClr val="bg1"/>
                </a:solidFill>
                <a:latin typeface="Arial" charset="0"/>
              </a:rPr>
              <a:t>Trade Models V – </a:t>
            </a:r>
            <a:r>
              <a:rPr lang="en-US" sz="1300" baseline="0" dirty="0" smtClean="0">
                <a:solidFill>
                  <a:schemeClr val="bg1"/>
                </a:solidFill>
                <a:latin typeface="Arial" charset="0"/>
              </a:rPr>
              <a:t>External Economies of Scale + Modern Trade Models</a:t>
            </a:r>
          </a:p>
        </p:txBody>
      </p:sp>
      <p:sp>
        <p:nvSpPr>
          <p:cNvPr id="1034" name="Rectangle 60"/>
          <p:cNvSpPr>
            <a:spLocks noChangeArrowheads="1"/>
          </p:cNvSpPr>
          <p:nvPr/>
        </p:nvSpPr>
        <p:spPr bwMode="auto">
          <a:xfrm>
            <a:off x="219075" y="228600"/>
            <a:ext cx="8686800" cy="6400800"/>
          </a:xfrm>
          <a:prstGeom prst="rect">
            <a:avLst/>
          </a:prstGeom>
          <a:noFill/>
          <a:ln w="9525">
            <a:solidFill>
              <a:srgbClr val="91A1B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31465C"/>
              </a:solidFill>
            </a:endParaRPr>
          </a:p>
        </p:txBody>
      </p:sp>
      <p:pic>
        <p:nvPicPr>
          <p:cNvPr id="12" name="Picture 11" descr="sth cross grey.png"/>
          <p:cNvPicPr>
            <a:picLocks noChangeAspect="1"/>
          </p:cNvPicPr>
          <p:nvPr/>
        </p:nvPicPr>
        <p:blipFill>
          <a:blip r:embed="rId14"/>
          <a:stretch>
            <a:fillRect/>
          </a:stretch>
        </p:blipFill>
        <p:spPr>
          <a:xfrm>
            <a:off x="7643032" y="5562600"/>
            <a:ext cx="1043768" cy="715283"/>
          </a:xfrm>
          <a:prstGeom prst="rect">
            <a:avLst/>
          </a:prstGeom>
        </p:spPr>
      </p:pic>
      <p:sp>
        <p:nvSpPr>
          <p:cNvPr id="13" name="Text Box 86"/>
          <p:cNvSpPr txBox="1">
            <a:spLocks noChangeArrowheads="1"/>
          </p:cNvSpPr>
          <p:nvPr userDrawn="1"/>
        </p:nvSpPr>
        <p:spPr bwMode="auto">
          <a:xfrm>
            <a:off x="7358082" y="252390"/>
            <a:ext cx="1500198" cy="342880"/>
          </a:xfrm>
          <a:prstGeom prst="rect">
            <a:avLst/>
          </a:prstGeom>
          <a:noFill/>
          <a:ln w="9525">
            <a:noFill/>
            <a:miter lim="800000"/>
            <a:headEnd/>
            <a:tailEnd/>
          </a:ln>
          <a:effec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nSpc>
                <a:spcPts val="1800"/>
              </a:lnSpc>
              <a:defRPr/>
            </a:pPr>
            <a:r>
              <a:rPr lang="en-US" sz="1400" i="1" dirty="0" smtClean="0">
                <a:solidFill>
                  <a:schemeClr val="bg1"/>
                </a:solidFill>
                <a:latin typeface="Arial" charset="0"/>
              </a:rPr>
              <a:t>Michael Cornish</a:t>
            </a:r>
            <a:r>
              <a:rPr lang="en-US" sz="1400" baseline="0" dirty="0" smtClean="0">
                <a:solidFill>
                  <a:schemeClr val="bg1"/>
                </a:solidFill>
                <a:latin typeface="Arial" charset="0"/>
              </a:rPr>
              <a:t>	</a:t>
            </a:r>
            <a:endParaRPr lang="en-US" sz="1400" dirty="0" smtClean="0">
              <a:solidFill>
                <a:schemeClr val="bg1"/>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r"/>
  </p:transition>
  <p:txStyles>
    <p:titleStyle>
      <a:lvl1pPr algn="l" rtl="0" eaLnBrk="1" fontAlgn="base" hangingPunct="1">
        <a:lnSpc>
          <a:spcPts val="2600"/>
        </a:lnSpc>
        <a:spcBef>
          <a:spcPct val="0"/>
        </a:spcBef>
        <a:spcAft>
          <a:spcPct val="0"/>
        </a:spcAft>
        <a:defRPr sz="2000">
          <a:solidFill>
            <a:srgbClr val="660033"/>
          </a:solidFill>
          <a:latin typeface="+mj-lt"/>
          <a:ea typeface="ＭＳ Ｐゴシック" charset="-128"/>
          <a:cs typeface="+mj-cs"/>
        </a:defRPr>
      </a:lvl1pPr>
      <a:lvl2pPr algn="l" rtl="0" eaLnBrk="1" fontAlgn="base" hangingPunct="1">
        <a:lnSpc>
          <a:spcPts val="2600"/>
        </a:lnSpc>
        <a:spcBef>
          <a:spcPct val="0"/>
        </a:spcBef>
        <a:spcAft>
          <a:spcPct val="0"/>
        </a:spcAft>
        <a:defRPr sz="2000">
          <a:solidFill>
            <a:srgbClr val="660033"/>
          </a:solidFill>
          <a:latin typeface="Arial" charset="0"/>
          <a:ea typeface="ＭＳ Ｐゴシック" charset="-128"/>
        </a:defRPr>
      </a:lvl2pPr>
      <a:lvl3pPr algn="l" rtl="0" eaLnBrk="1" fontAlgn="base" hangingPunct="1">
        <a:lnSpc>
          <a:spcPts val="2600"/>
        </a:lnSpc>
        <a:spcBef>
          <a:spcPct val="0"/>
        </a:spcBef>
        <a:spcAft>
          <a:spcPct val="0"/>
        </a:spcAft>
        <a:defRPr sz="2000">
          <a:solidFill>
            <a:srgbClr val="660033"/>
          </a:solidFill>
          <a:latin typeface="Arial" charset="0"/>
          <a:ea typeface="ＭＳ Ｐゴシック" charset="-128"/>
        </a:defRPr>
      </a:lvl3pPr>
      <a:lvl4pPr algn="l" rtl="0" eaLnBrk="1" fontAlgn="base" hangingPunct="1">
        <a:lnSpc>
          <a:spcPts val="2600"/>
        </a:lnSpc>
        <a:spcBef>
          <a:spcPct val="0"/>
        </a:spcBef>
        <a:spcAft>
          <a:spcPct val="0"/>
        </a:spcAft>
        <a:defRPr sz="2000">
          <a:solidFill>
            <a:srgbClr val="660033"/>
          </a:solidFill>
          <a:latin typeface="Arial" charset="0"/>
          <a:ea typeface="ＭＳ Ｐゴシック" charset="-128"/>
        </a:defRPr>
      </a:lvl4pPr>
      <a:lvl5pPr algn="l" rtl="0" eaLnBrk="1" fontAlgn="base" hangingPunct="1">
        <a:lnSpc>
          <a:spcPts val="2600"/>
        </a:lnSpc>
        <a:spcBef>
          <a:spcPct val="0"/>
        </a:spcBef>
        <a:spcAft>
          <a:spcPct val="0"/>
        </a:spcAft>
        <a:defRPr sz="2000">
          <a:solidFill>
            <a:srgbClr val="660033"/>
          </a:solidFill>
          <a:latin typeface="Arial" charset="0"/>
          <a:ea typeface="ＭＳ Ｐゴシック" charset="-128"/>
        </a:defRPr>
      </a:lvl5pPr>
      <a:lvl6pPr marL="457200" algn="l" rtl="0" eaLnBrk="1" fontAlgn="base" hangingPunct="1">
        <a:lnSpc>
          <a:spcPts val="2600"/>
        </a:lnSpc>
        <a:spcBef>
          <a:spcPct val="0"/>
        </a:spcBef>
        <a:spcAft>
          <a:spcPct val="0"/>
        </a:spcAft>
        <a:defRPr sz="2000">
          <a:solidFill>
            <a:srgbClr val="660033"/>
          </a:solidFill>
          <a:latin typeface="Arial" charset="0"/>
        </a:defRPr>
      </a:lvl6pPr>
      <a:lvl7pPr marL="914400" algn="l" rtl="0" eaLnBrk="1" fontAlgn="base" hangingPunct="1">
        <a:lnSpc>
          <a:spcPts val="2600"/>
        </a:lnSpc>
        <a:spcBef>
          <a:spcPct val="0"/>
        </a:spcBef>
        <a:spcAft>
          <a:spcPct val="0"/>
        </a:spcAft>
        <a:defRPr sz="2000">
          <a:solidFill>
            <a:srgbClr val="660033"/>
          </a:solidFill>
          <a:latin typeface="Arial" charset="0"/>
        </a:defRPr>
      </a:lvl7pPr>
      <a:lvl8pPr marL="1371600" algn="l" rtl="0" eaLnBrk="1" fontAlgn="base" hangingPunct="1">
        <a:lnSpc>
          <a:spcPts val="2600"/>
        </a:lnSpc>
        <a:spcBef>
          <a:spcPct val="0"/>
        </a:spcBef>
        <a:spcAft>
          <a:spcPct val="0"/>
        </a:spcAft>
        <a:defRPr sz="2000">
          <a:solidFill>
            <a:srgbClr val="660033"/>
          </a:solidFill>
          <a:latin typeface="Arial" charset="0"/>
        </a:defRPr>
      </a:lvl8pPr>
      <a:lvl9pPr marL="1828800" algn="l" rtl="0" eaLnBrk="1" fontAlgn="base" hangingPunct="1">
        <a:lnSpc>
          <a:spcPts val="2600"/>
        </a:lnSpc>
        <a:spcBef>
          <a:spcPct val="0"/>
        </a:spcBef>
        <a:spcAft>
          <a:spcPct val="0"/>
        </a:spcAft>
        <a:defRPr sz="2000">
          <a:solidFill>
            <a:srgbClr val="660033"/>
          </a:solidFill>
          <a:latin typeface="Arial" charset="0"/>
        </a:defRPr>
      </a:lvl9pPr>
    </p:titleStyle>
    <p:bodyStyle>
      <a:lvl1pPr marL="342900" indent="-342900" algn="l" rtl="0" eaLnBrk="1" fontAlgn="base" hangingPunct="1">
        <a:spcBef>
          <a:spcPct val="20000"/>
        </a:spcBef>
        <a:spcAft>
          <a:spcPct val="0"/>
        </a:spcAft>
        <a:buClr>
          <a:schemeClr val="folHlink"/>
        </a:buClr>
        <a:buChar char="•"/>
        <a:defRPr sz="1400">
          <a:solidFill>
            <a:srgbClr val="4D4A46"/>
          </a:solidFill>
          <a:latin typeface="+mn-lt"/>
          <a:ea typeface="ＭＳ Ｐゴシック" charset="-128"/>
          <a:cs typeface="+mn-cs"/>
        </a:defRPr>
      </a:lvl1pPr>
      <a:lvl2pPr marL="742950" indent="-285750" algn="l" rtl="0" eaLnBrk="1" fontAlgn="base" hangingPunct="1">
        <a:spcBef>
          <a:spcPct val="20000"/>
        </a:spcBef>
        <a:spcAft>
          <a:spcPct val="0"/>
        </a:spcAft>
        <a:buClr>
          <a:schemeClr val="folHlink"/>
        </a:buClr>
        <a:buChar char="–"/>
        <a:defRPr sz="1400">
          <a:solidFill>
            <a:srgbClr val="4D4A46"/>
          </a:solidFill>
          <a:latin typeface="+mn-lt"/>
          <a:ea typeface="ＭＳ Ｐゴシック" charset="-128"/>
        </a:defRPr>
      </a:lvl2pPr>
      <a:lvl3pPr marL="1143000" indent="-228600" algn="l" rtl="0" eaLnBrk="1" fontAlgn="base" hangingPunct="1">
        <a:spcBef>
          <a:spcPct val="20000"/>
        </a:spcBef>
        <a:spcAft>
          <a:spcPct val="0"/>
        </a:spcAft>
        <a:buClr>
          <a:schemeClr val="folHlink"/>
        </a:buClr>
        <a:buChar char="•"/>
        <a:defRPr sz="1400">
          <a:solidFill>
            <a:srgbClr val="4D4A46"/>
          </a:solidFill>
          <a:latin typeface="+mn-lt"/>
          <a:ea typeface="ＭＳ Ｐゴシック" charset="-128"/>
        </a:defRPr>
      </a:lvl3pPr>
      <a:lvl4pPr marL="1600200" indent="-228600" algn="l" rtl="0" eaLnBrk="1" fontAlgn="base" hangingPunct="1">
        <a:spcBef>
          <a:spcPct val="20000"/>
        </a:spcBef>
        <a:spcAft>
          <a:spcPct val="0"/>
        </a:spcAft>
        <a:buClr>
          <a:schemeClr val="folHlink"/>
        </a:buClr>
        <a:buChar char="–"/>
        <a:defRPr sz="1400">
          <a:solidFill>
            <a:srgbClr val="4D4A46"/>
          </a:solidFill>
          <a:latin typeface="+mn-lt"/>
          <a:ea typeface="ＭＳ Ｐゴシック" charset="-128"/>
        </a:defRPr>
      </a:lvl4pPr>
      <a:lvl5pPr marL="2057400" indent="-228600" algn="l" rtl="0" eaLnBrk="1" fontAlgn="base" hangingPunct="1">
        <a:spcBef>
          <a:spcPct val="20000"/>
        </a:spcBef>
        <a:spcAft>
          <a:spcPct val="0"/>
        </a:spcAft>
        <a:buClr>
          <a:schemeClr val="folHlink"/>
        </a:buClr>
        <a:buChar char="»"/>
        <a:defRPr sz="1400">
          <a:solidFill>
            <a:srgbClr val="4D4A46"/>
          </a:solidFill>
          <a:latin typeface="+mn-lt"/>
          <a:ea typeface="ＭＳ Ｐゴシック" charset="-128"/>
        </a:defRPr>
      </a:lvl5pPr>
      <a:lvl6pPr marL="2514600" indent="-228600" algn="l" rtl="0" eaLnBrk="1" fontAlgn="base" hangingPunct="1">
        <a:spcBef>
          <a:spcPct val="20000"/>
        </a:spcBef>
        <a:spcAft>
          <a:spcPct val="0"/>
        </a:spcAft>
        <a:buClr>
          <a:schemeClr val="folHlink"/>
        </a:buClr>
        <a:buChar char="»"/>
        <a:defRPr sz="1400">
          <a:solidFill>
            <a:srgbClr val="4D4A46"/>
          </a:solidFill>
          <a:latin typeface="+mn-lt"/>
          <a:ea typeface="ＭＳ Ｐゴシック" charset="-128"/>
        </a:defRPr>
      </a:lvl6pPr>
      <a:lvl7pPr marL="2971800" indent="-228600" algn="l" rtl="0" eaLnBrk="1" fontAlgn="base" hangingPunct="1">
        <a:spcBef>
          <a:spcPct val="20000"/>
        </a:spcBef>
        <a:spcAft>
          <a:spcPct val="0"/>
        </a:spcAft>
        <a:buClr>
          <a:schemeClr val="folHlink"/>
        </a:buClr>
        <a:buChar char="»"/>
        <a:defRPr sz="1400">
          <a:solidFill>
            <a:srgbClr val="4D4A46"/>
          </a:solidFill>
          <a:latin typeface="+mn-lt"/>
          <a:ea typeface="ＭＳ Ｐゴシック" charset="-128"/>
        </a:defRPr>
      </a:lvl7pPr>
      <a:lvl8pPr marL="3429000" indent="-228600" algn="l" rtl="0" eaLnBrk="1" fontAlgn="base" hangingPunct="1">
        <a:spcBef>
          <a:spcPct val="20000"/>
        </a:spcBef>
        <a:spcAft>
          <a:spcPct val="0"/>
        </a:spcAft>
        <a:buClr>
          <a:schemeClr val="folHlink"/>
        </a:buClr>
        <a:buChar char="»"/>
        <a:defRPr sz="1400">
          <a:solidFill>
            <a:srgbClr val="4D4A46"/>
          </a:solidFill>
          <a:latin typeface="+mn-lt"/>
          <a:ea typeface="ＭＳ Ｐゴシック" charset="-128"/>
        </a:defRPr>
      </a:lvl8pPr>
      <a:lvl9pPr marL="3886200" indent="-228600" algn="l" rtl="0" eaLnBrk="1" fontAlgn="base" hangingPunct="1">
        <a:spcBef>
          <a:spcPct val="20000"/>
        </a:spcBef>
        <a:spcAft>
          <a:spcPct val="0"/>
        </a:spcAft>
        <a:buClr>
          <a:schemeClr val="folHlink"/>
        </a:buClr>
        <a:buChar char="»"/>
        <a:defRPr sz="1400">
          <a:solidFill>
            <a:srgbClr val="4D4A4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rs.usda.gov/publications/aib-agricultural-information-bulletin/aib785.aspx" TargetMode="Externa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International Economics</a:t>
            </a:r>
            <a:endParaRPr lang="en-AU" dirty="0"/>
          </a:p>
        </p:txBody>
      </p:sp>
      <p:sp>
        <p:nvSpPr>
          <p:cNvPr id="3" name="Subtitle 2"/>
          <p:cNvSpPr>
            <a:spLocks noGrp="1"/>
          </p:cNvSpPr>
          <p:nvPr>
            <p:ph type="subTitle" idx="1"/>
          </p:nvPr>
        </p:nvSpPr>
        <p:spPr>
          <a:xfrm>
            <a:off x="1403648" y="4648200"/>
            <a:ext cx="5544616" cy="352436"/>
          </a:xfrm>
          <a:noFill/>
        </p:spPr>
        <p:txBody>
          <a:bodyPr/>
          <a:lstStyle/>
          <a:p>
            <a:r>
              <a:rPr lang="en-AU" sz="2000" b="1" dirty="0" smtClean="0"/>
              <a:t>Lecture </a:t>
            </a:r>
            <a:r>
              <a:rPr lang="en-AU" sz="2000" b="1" dirty="0" smtClean="0"/>
              <a:t>10:  </a:t>
            </a:r>
            <a:r>
              <a:rPr lang="en-AU" sz="2000" b="1" dirty="0" smtClean="0"/>
              <a:t>Trade Models V – </a:t>
            </a:r>
          </a:p>
          <a:p>
            <a:r>
              <a:rPr lang="en-AU" sz="1850" b="1" dirty="0" smtClean="0"/>
              <a:t>External Economies </a:t>
            </a:r>
          </a:p>
          <a:p>
            <a:r>
              <a:rPr lang="en-AU" sz="1850" b="1" dirty="0" smtClean="0"/>
              <a:t>of Scale</a:t>
            </a:r>
            <a:r>
              <a:rPr lang="en-AU" sz="1850" b="1" dirty="0" smtClean="0">
                <a:solidFill>
                  <a:srgbClr val="3399FF"/>
                </a:solidFill>
              </a:rPr>
              <a:t>..... .</a:t>
            </a:r>
            <a:endParaRPr lang="en-AU" sz="1850" b="1" dirty="0" smtClean="0"/>
          </a:p>
          <a:p>
            <a:r>
              <a:rPr lang="en-AU" sz="1850" b="1" dirty="0" smtClean="0"/>
              <a:t>+</a:t>
            </a:r>
            <a:r>
              <a:rPr lang="en-AU" sz="1850" b="1" dirty="0" smtClean="0">
                <a:solidFill>
                  <a:srgbClr val="3399FF"/>
                </a:solidFill>
              </a:rPr>
              <a:t>........ ....</a:t>
            </a:r>
            <a:r>
              <a:rPr lang="en-AU" sz="1850" b="1" dirty="0" smtClean="0"/>
              <a:t>  </a:t>
            </a:r>
          </a:p>
          <a:p>
            <a:r>
              <a:rPr lang="en-AU" sz="1850" b="1" dirty="0" smtClean="0"/>
              <a:t>Modern Trade Models</a:t>
            </a:r>
          </a:p>
        </p:txBody>
      </p:sp>
    </p:spTree>
  </p:cSld>
  <p:clrMapOvr>
    <a:masterClrMapping/>
  </p:clrMapOvr>
  <p:transition>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5786" y="1142984"/>
            <a:ext cx="7429552" cy="685800"/>
          </a:xfrm>
        </p:spPr>
        <p:txBody>
          <a:bodyPr/>
          <a:lstStyle/>
          <a:p>
            <a:pPr lvl="0"/>
            <a:r>
              <a:rPr lang="en-AU" sz="2800" dirty="0" smtClean="0"/>
              <a:t>External economies of scale</a:t>
            </a:r>
            <a:endParaRPr lang="en-AU" sz="2800" dirty="0"/>
          </a:p>
        </p:txBody>
      </p:sp>
      <p:sp>
        <p:nvSpPr>
          <p:cNvPr id="4099" name="Rectangle 3"/>
          <p:cNvSpPr>
            <a:spLocks noGrp="1" noChangeArrowheads="1"/>
          </p:cNvSpPr>
          <p:nvPr>
            <p:ph type="body" idx="1"/>
          </p:nvPr>
        </p:nvSpPr>
        <p:spPr>
          <a:xfrm>
            <a:off x="971600" y="1628800"/>
            <a:ext cx="6984776" cy="4666840"/>
          </a:xfrm>
        </p:spPr>
        <p:txBody>
          <a:bodyPr/>
          <a:lstStyle/>
          <a:p>
            <a:pPr marL="457200" indent="-457200">
              <a:lnSpc>
                <a:spcPct val="200000"/>
              </a:lnSpc>
              <a:buClr>
                <a:srgbClr val="4A81FC"/>
              </a:buClr>
              <a:buFont typeface="+mj-lt"/>
              <a:buAutoNum type="arabicPeriod" startAt="2"/>
            </a:pPr>
            <a:r>
              <a:rPr lang="en-US" sz="2000" b="1" dirty="0" smtClean="0"/>
              <a:t>Labour market pooling</a:t>
            </a:r>
          </a:p>
          <a:p>
            <a:pPr lvl="1">
              <a:lnSpc>
                <a:spcPct val="150000"/>
              </a:lnSpc>
              <a:spcBef>
                <a:spcPts val="300"/>
              </a:spcBef>
            </a:pPr>
            <a:r>
              <a:rPr lang="en-US" sz="2000" dirty="0" smtClean="0"/>
              <a:t>Just as with specialised suppliers, workers with specialised skills will be attracted to industrial clusters where their skills are in high demand</a:t>
            </a:r>
          </a:p>
          <a:p>
            <a:pPr lvl="1">
              <a:lnSpc>
                <a:spcPct val="150000"/>
              </a:lnSpc>
              <a:spcBef>
                <a:spcPts val="300"/>
              </a:spcBef>
            </a:pPr>
            <a:r>
              <a:rPr lang="en-US" sz="2000" dirty="0" smtClean="0"/>
              <a:t>For example, computer technicians and designers flock to Silicon Valley</a:t>
            </a:r>
          </a:p>
          <a:p>
            <a:pPr lvl="1">
              <a:lnSpc>
                <a:spcPct val="150000"/>
              </a:lnSpc>
              <a:spcBef>
                <a:spcPts val="300"/>
              </a:spcBef>
            </a:pPr>
            <a:r>
              <a:rPr lang="en-US" sz="2000" dirty="0" smtClean="0"/>
              <a:t>Companies are then more easily able to find employees with the right skills from this pool of workers</a:t>
            </a:r>
          </a:p>
          <a:p>
            <a:pPr lvl="1">
              <a:lnSpc>
                <a:spcPct val="150000"/>
              </a:lnSpc>
            </a:pPr>
            <a:endParaRPr lang="en-US" sz="2000" dirty="0" smtClean="0"/>
          </a:p>
          <a:p>
            <a:pPr>
              <a:lnSpc>
                <a:spcPct val="150000"/>
              </a:lnSpc>
              <a:buNone/>
            </a:pPr>
            <a:endParaRPr lang="en-US" sz="2000" dirty="0" smtClean="0"/>
          </a:p>
          <a:p>
            <a:pPr eaLnBrk="1" hangingPunct="1"/>
            <a:endParaRPr lang="en-US" dirty="0" smtClean="0"/>
          </a:p>
        </p:txBody>
      </p:sp>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5786" y="1142984"/>
            <a:ext cx="7429552" cy="685800"/>
          </a:xfrm>
        </p:spPr>
        <p:txBody>
          <a:bodyPr/>
          <a:lstStyle/>
          <a:p>
            <a:pPr lvl="0"/>
            <a:r>
              <a:rPr lang="en-AU" sz="2800" dirty="0" smtClean="0"/>
              <a:t>External economies of scale</a:t>
            </a:r>
            <a:endParaRPr lang="en-AU" sz="2800" dirty="0"/>
          </a:p>
        </p:txBody>
      </p:sp>
      <p:sp>
        <p:nvSpPr>
          <p:cNvPr id="4099" name="Rectangle 3"/>
          <p:cNvSpPr>
            <a:spLocks noGrp="1" noChangeArrowheads="1"/>
          </p:cNvSpPr>
          <p:nvPr>
            <p:ph type="body" idx="1"/>
          </p:nvPr>
        </p:nvSpPr>
        <p:spPr>
          <a:xfrm>
            <a:off x="971600" y="1628800"/>
            <a:ext cx="6984776" cy="4666840"/>
          </a:xfrm>
        </p:spPr>
        <p:txBody>
          <a:bodyPr/>
          <a:lstStyle/>
          <a:p>
            <a:pPr marL="457200" indent="-457200">
              <a:lnSpc>
                <a:spcPct val="200000"/>
              </a:lnSpc>
              <a:buClr>
                <a:srgbClr val="4A81FC"/>
              </a:buClr>
              <a:buFont typeface="+mj-lt"/>
              <a:buAutoNum type="arabicPeriod" startAt="2"/>
            </a:pPr>
            <a:r>
              <a:rPr lang="en-US" sz="2000" b="1" dirty="0" smtClean="0"/>
              <a:t>Labour market pooling </a:t>
            </a:r>
            <a:r>
              <a:rPr lang="en-US" sz="2000" dirty="0" smtClean="0"/>
              <a:t>(cont.)</a:t>
            </a:r>
          </a:p>
          <a:p>
            <a:pPr lvl="1">
              <a:lnSpc>
                <a:spcPct val="150000"/>
              </a:lnSpc>
            </a:pPr>
            <a:r>
              <a:rPr lang="en-US" sz="2000" dirty="0" smtClean="0"/>
              <a:t>A worker from Silicon Valley:</a:t>
            </a:r>
          </a:p>
          <a:p>
            <a:pPr lvl="1">
              <a:lnSpc>
                <a:spcPct val="150000"/>
              </a:lnSpc>
              <a:buNone/>
            </a:pPr>
            <a:r>
              <a:rPr lang="en-US" sz="2000" dirty="0" smtClean="0"/>
              <a:t>“</a:t>
            </a:r>
            <a:r>
              <a:rPr lang="en-US" sz="2000" i="1" dirty="0" smtClean="0"/>
              <a:t>…it wasn’t that big a catastrophe to quit your job on Friday and have another job on Monday…  You didn’t even necessarily have to tell your wife.  You just drove off in another direction on Monday morning.</a:t>
            </a:r>
            <a:r>
              <a:rPr lang="en-US" sz="2000" dirty="0" smtClean="0"/>
              <a:t>”</a:t>
            </a:r>
          </a:p>
          <a:p>
            <a:pPr lvl="1">
              <a:lnSpc>
                <a:spcPct val="150000"/>
              </a:lnSpc>
            </a:pPr>
            <a:endParaRPr lang="en-US" sz="2000" dirty="0" smtClean="0"/>
          </a:p>
          <a:p>
            <a:pPr>
              <a:lnSpc>
                <a:spcPct val="150000"/>
              </a:lnSpc>
              <a:buNone/>
            </a:pPr>
            <a:endParaRPr lang="en-US" sz="2000" dirty="0" smtClean="0"/>
          </a:p>
          <a:p>
            <a:pPr eaLnBrk="1" hangingPunct="1"/>
            <a:endParaRPr lang="en-US" dirty="0" smtClean="0"/>
          </a:p>
        </p:txBody>
      </p:sp>
    </p:spTree>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5786" y="1142984"/>
            <a:ext cx="7429552" cy="685800"/>
          </a:xfrm>
        </p:spPr>
        <p:txBody>
          <a:bodyPr/>
          <a:lstStyle/>
          <a:p>
            <a:pPr lvl="0"/>
            <a:r>
              <a:rPr lang="en-AU" sz="2800" dirty="0" smtClean="0"/>
              <a:t>External economies of scale</a:t>
            </a:r>
            <a:endParaRPr lang="en-AU" sz="2800" dirty="0"/>
          </a:p>
        </p:txBody>
      </p:sp>
      <p:sp>
        <p:nvSpPr>
          <p:cNvPr id="4099" name="Rectangle 3"/>
          <p:cNvSpPr>
            <a:spLocks noGrp="1" noChangeArrowheads="1"/>
          </p:cNvSpPr>
          <p:nvPr>
            <p:ph type="body" idx="1"/>
          </p:nvPr>
        </p:nvSpPr>
        <p:spPr>
          <a:xfrm>
            <a:off x="971600" y="1714488"/>
            <a:ext cx="7128792" cy="4234792"/>
          </a:xfrm>
        </p:spPr>
        <p:txBody>
          <a:bodyPr/>
          <a:lstStyle/>
          <a:p>
            <a:pPr marL="457200" indent="-457200">
              <a:lnSpc>
                <a:spcPct val="200000"/>
              </a:lnSpc>
              <a:buClr>
                <a:srgbClr val="4A81FC"/>
              </a:buClr>
              <a:buFont typeface="+mj-lt"/>
              <a:buAutoNum type="arabicPeriod" startAt="3"/>
            </a:pPr>
            <a:r>
              <a:rPr lang="en-US" sz="2000" b="1" dirty="0" smtClean="0"/>
              <a:t>Knowledge spillovers</a:t>
            </a:r>
          </a:p>
          <a:p>
            <a:pPr lvl="1">
              <a:lnSpc>
                <a:spcPct val="150000"/>
              </a:lnSpc>
            </a:pPr>
            <a:r>
              <a:rPr lang="en-US" sz="2000" dirty="0" smtClean="0"/>
              <a:t>An industrial cluster also allows for its workers to informally exchange knowledge about their work, improving their knowledge base</a:t>
            </a:r>
          </a:p>
          <a:p>
            <a:pPr lvl="1">
              <a:lnSpc>
                <a:spcPct val="150000"/>
              </a:lnSpc>
            </a:pPr>
            <a:r>
              <a:rPr lang="en-US" sz="2000" dirty="0" smtClean="0"/>
              <a:t>This happened in Silicon Valley…</a:t>
            </a:r>
          </a:p>
          <a:p>
            <a:pPr lvl="1">
              <a:lnSpc>
                <a:spcPct val="150000"/>
              </a:lnSpc>
            </a:pPr>
            <a:r>
              <a:rPr lang="en-US" sz="2000" dirty="0" smtClean="0"/>
              <a:t>…and it happens here in Port Moresby between aid advisers!</a:t>
            </a:r>
          </a:p>
          <a:p>
            <a:pPr lvl="1">
              <a:lnSpc>
                <a:spcPct val="150000"/>
              </a:lnSpc>
            </a:pPr>
            <a:endParaRPr lang="en-US" sz="2000" dirty="0" smtClean="0"/>
          </a:p>
          <a:p>
            <a:pPr>
              <a:lnSpc>
                <a:spcPct val="150000"/>
              </a:lnSpc>
              <a:buNone/>
            </a:pPr>
            <a:endParaRPr lang="en-US" sz="2000" dirty="0" smtClean="0"/>
          </a:p>
          <a:p>
            <a:pPr eaLnBrk="1" hangingPunct="1"/>
            <a:endParaRPr lang="en-US" dirty="0" smtClean="0"/>
          </a:p>
        </p:txBody>
      </p:sp>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a:srcRect/>
          <a:stretch>
            <a:fillRect/>
          </a:stretch>
        </p:blipFill>
        <p:spPr bwMode="auto">
          <a:xfrm>
            <a:off x="251520" y="1124744"/>
            <a:ext cx="8621420" cy="5075684"/>
          </a:xfrm>
          <a:prstGeom prst="rect">
            <a:avLst/>
          </a:prstGeom>
          <a:noFill/>
          <a:ln w="9525">
            <a:noFill/>
            <a:miter lim="800000"/>
            <a:headEnd/>
            <a:tailEnd/>
          </a:ln>
        </p:spPr>
      </p:pic>
      <p:sp>
        <p:nvSpPr>
          <p:cNvPr id="7" name="TextBox 6"/>
          <p:cNvSpPr txBox="1"/>
          <p:nvPr/>
        </p:nvSpPr>
        <p:spPr>
          <a:xfrm>
            <a:off x="395536" y="620688"/>
            <a:ext cx="8352928" cy="477054"/>
          </a:xfrm>
          <a:prstGeom prst="rect">
            <a:avLst/>
          </a:prstGeom>
          <a:solidFill>
            <a:schemeClr val="bg1"/>
          </a:solidFill>
          <a:ln w="12700">
            <a:solidFill>
              <a:schemeClr val="tx1"/>
            </a:solidFill>
          </a:ln>
        </p:spPr>
        <p:txBody>
          <a:bodyPr wrap="square" rtlCol="0">
            <a:spAutoFit/>
          </a:bodyPr>
          <a:lstStyle/>
          <a:p>
            <a:pPr algn="ctr"/>
            <a:r>
              <a:rPr lang="en-AU" sz="2500" b="1" dirty="0" smtClean="0">
                <a:latin typeface="Calibri" pitchFamily="34" charset="0"/>
              </a:rPr>
              <a:t>External economies of scale:  The forward-falling supply curve</a:t>
            </a:r>
            <a:endParaRPr lang="en-AU" sz="2500" b="1" dirty="0">
              <a:latin typeface="Calibri" pitchFamily="34" charset="0"/>
            </a:endParaRPr>
          </a:p>
        </p:txBody>
      </p:sp>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5786" y="1142984"/>
            <a:ext cx="7429552" cy="685800"/>
          </a:xfrm>
        </p:spPr>
        <p:txBody>
          <a:bodyPr/>
          <a:lstStyle/>
          <a:p>
            <a:pPr lvl="0"/>
            <a:r>
              <a:rPr lang="en-AU" sz="2800" dirty="0" smtClean="0"/>
              <a:t>External economies of scale</a:t>
            </a:r>
            <a:endParaRPr lang="en-AU" sz="2800" dirty="0"/>
          </a:p>
        </p:txBody>
      </p:sp>
      <p:sp>
        <p:nvSpPr>
          <p:cNvPr id="4099" name="Rectangle 3"/>
          <p:cNvSpPr>
            <a:spLocks noGrp="1" noChangeArrowheads="1"/>
          </p:cNvSpPr>
          <p:nvPr>
            <p:ph type="body" idx="1"/>
          </p:nvPr>
        </p:nvSpPr>
        <p:spPr>
          <a:xfrm>
            <a:off x="971600" y="1663686"/>
            <a:ext cx="7315176" cy="3262314"/>
          </a:xfrm>
        </p:spPr>
        <p:txBody>
          <a:bodyPr/>
          <a:lstStyle/>
          <a:p>
            <a:pPr>
              <a:lnSpc>
                <a:spcPct val="150000"/>
              </a:lnSpc>
            </a:pPr>
            <a:r>
              <a:rPr lang="en-AU" sz="2000" dirty="0" smtClean="0"/>
              <a:t>One implication of external economies is that patterns of  trade can be explained by historical accidents</a:t>
            </a:r>
          </a:p>
          <a:p>
            <a:pPr lvl="1">
              <a:lnSpc>
                <a:spcPct val="150000"/>
              </a:lnSpc>
            </a:pPr>
            <a:r>
              <a:rPr lang="en-AU" sz="2000" dirty="0" smtClean="0"/>
              <a:t>I.e., if Home is the first country in history to establish a particular industry, it will continue to do so, even if later on other countries could produce the same product at a lower cost...</a:t>
            </a:r>
          </a:p>
          <a:p>
            <a:pPr>
              <a:lnSpc>
                <a:spcPct val="150000"/>
              </a:lnSpc>
            </a:pPr>
            <a:r>
              <a:rPr lang="en-AU" sz="2000" dirty="0" smtClean="0"/>
              <a:t>Thus, trade based on external economies is not necessarily efficient!</a:t>
            </a:r>
          </a:p>
          <a:p>
            <a:endParaRPr lang="en-AU" sz="2000" dirty="0" smtClean="0"/>
          </a:p>
          <a:p>
            <a:pPr>
              <a:lnSpc>
                <a:spcPct val="150000"/>
              </a:lnSpc>
            </a:pPr>
            <a:endParaRPr lang="en-US" sz="2000" dirty="0" smtClean="0"/>
          </a:p>
          <a:p>
            <a:pPr eaLnBrk="1" hangingPunct="1"/>
            <a:endParaRPr lang="en-US" sz="2000" dirty="0" smtClean="0"/>
          </a:p>
        </p:txBody>
      </p:sp>
    </p:spTree>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47664" y="620688"/>
            <a:ext cx="5832648" cy="477054"/>
          </a:xfrm>
          <a:prstGeom prst="rect">
            <a:avLst/>
          </a:prstGeom>
          <a:solidFill>
            <a:schemeClr val="bg1"/>
          </a:solidFill>
          <a:ln w="12700">
            <a:solidFill>
              <a:schemeClr val="tx1"/>
            </a:solidFill>
          </a:ln>
        </p:spPr>
        <p:txBody>
          <a:bodyPr wrap="square" rtlCol="0">
            <a:spAutoFit/>
          </a:bodyPr>
          <a:lstStyle/>
          <a:p>
            <a:pPr algn="ctr"/>
            <a:r>
              <a:rPr lang="en-AU" sz="2500" b="1" dirty="0" smtClean="0">
                <a:latin typeface="Calibri" pitchFamily="34" charset="0"/>
              </a:rPr>
              <a:t>External economies of scale:  Before trade</a:t>
            </a:r>
            <a:endParaRPr lang="en-AU" sz="2500" b="1" dirty="0">
              <a:latin typeface="Calibri" pitchFamily="34" charset="0"/>
            </a:endParaRPr>
          </a:p>
        </p:txBody>
      </p:sp>
      <p:pic>
        <p:nvPicPr>
          <p:cNvPr id="5122" name="Picture 2"/>
          <p:cNvPicPr>
            <a:picLocks noChangeAspect="1" noChangeArrowheads="1"/>
          </p:cNvPicPr>
          <p:nvPr/>
        </p:nvPicPr>
        <p:blipFill>
          <a:blip r:embed="rId2"/>
          <a:srcRect/>
          <a:stretch>
            <a:fillRect/>
          </a:stretch>
        </p:blipFill>
        <p:spPr bwMode="auto">
          <a:xfrm>
            <a:off x="251520" y="1124744"/>
            <a:ext cx="8640960" cy="5492227"/>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47664" y="620688"/>
            <a:ext cx="5832648" cy="477054"/>
          </a:xfrm>
          <a:prstGeom prst="rect">
            <a:avLst/>
          </a:prstGeom>
          <a:solidFill>
            <a:schemeClr val="bg1"/>
          </a:solidFill>
          <a:ln w="12700">
            <a:solidFill>
              <a:schemeClr val="tx1"/>
            </a:solidFill>
          </a:ln>
        </p:spPr>
        <p:txBody>
          <a:bodyPr wrap="square" rtlCol="0">
            <a:spAutoFit/>
          </a:bodyPr>
          <a:lstStyle/>
          <a:p>
            <a:pPr algn="ctr"/>
            <a:r>
              <a:rPr lang="en-AU" sz="2500" b="1" dirty="0" smtClean="0">
                <a:latin typeface="Calibri" pitchFamily="34" charset="0"/>
              </a:rPr>
              <a:t>External economies of scale:  With trade</a:t>
            </a:r>
            <a:endParaRPr lang="en-AU" sz="2500" b="1" dirty="0">
              <a:latin typeface="Calibri" pitchFamily="34" charset="0"/>
            </a:endParaRPr>
          </a:p>
        </p:txBody>
      </p:sp>
      <p:pic>
        <p:nvPicPr>
          <p:cNvPr id="29698" name="Picture 2"/>
          <p:cNvPicPr>
            <a:picLocks noChangeAspect="1" noChangeArrowheads="1"/>
          </p:cNvPicPr>
          <p:nvPr/>
        </p:nvPicPr>
        <p:blipFill>
          <a:blip r:embed="rId2"/>
          <a:srcRect/>
          <a:stretch>
            <a:fillRect/>
          </a:stretch>
        </p:blipFill>
        <p:spPr bwMode="auto">
          <a:xfrm>
            <a:off x="251521" y="1154352"/>
            <a:ext cx="8640960" cy="54430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620688"/>
            <a:ext cx="8640960" cy="477054"/>
          </a:xfrm>
          <a:prstGeom prst="rect">
            <a:avLst/>
          </a:prstGeom>
          <a:solidFill>
            <a:schemeClr val="bg1"/>
          </a:solidFill>
          <a:ln w="12700">
            <a:solidFill>
              <a:schemeClr val="tx1"/>
            </a:solidFill>
          </a:ln>
        </p:spPr>
        <p:txBody>
          <a:bodyPr wrap="square" rtlCol="0">
            <a:spAutoFit/>
          </a:bodyPr>
          <a:lstStyle/>
          <a:p>
            <a:pPr algn="ctr"/>
            <a:r>
              <a:rPr lang="en-AU" sz="2500" b="1" dirty="0" smtClean="0">
                <a:latin typeface="Calibri" pitchFamily="34" charset="0"/>
              </a:rPr>
              <a:t>External economies of scale: Established/entrenched advantage</a:t>
            </a:r>
            <a:endParaRPr lang="en-AU" sz="2500" b="1" dirty="0">
              <a:latin typeface="Calibri" pitchFamily="34" charset="0"/>
            </a:endParaRPr>
          </a:p>
        </p:txBody>
      </p:sp>
      <p:pic>
        <p:nvPicPr>
          <p:cNvPr id="30722" name="Picture 2"/>
          <p:cNvPicPr>
            <a:picLocks noChangeAspect="1" noChangeArrowheads="1"/>
          </p:cNvPicPr>
          <p:nvPr/>
        </p:nvPicPr>
        <p:blipFill>
          <a:blip r:embed="rId2"/>
          <a:srcRect/>
          <a:stretch>
            <a:fillRect/>
          </a:stretch>
        </p:blipFill>
        <p:spPr bwMode="auto">
          <a:xfrm>
            <a:off x="251520" y="1124743"/>
            <a:ext cx="8640960" cy="5485505"/>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5786" y="1142984"/>
            <a:ext cx="7429552" cy="685800"/>
          </a:xfrm>
        </p:spPr>
        <p:txBody>
          <a:bodyPr/>
          <a:lstStyle/>
          <a:p>
            <a:pPr lvl="0"/>
            <a:r>
              <a:rPr lang="en-AU" sz="2800" dirty="0" smtClean="0"/>
              <a:t>External economies of scale</a:t>
            </a:r>
            <a:endParaRPr lang="en-AU" sz="2800" dirty="0"/>
          </a:p>
        </p:txBody>
      </p:sp>
      <p:sp>
        <p:nvSpPr>
          <p:cNvPr id="4099" name="Rectangle 3"/>
          <p:cNvSpPr>
            <a:spLocks noGrp="1" noChangeArrowheads="1"/>
          </p:cNvSpPr>
          <p:nvPr>
            <p:ph type="body" idx="1"/>
          </p:nvPr>
        </p:nvSpPr>
        <p:spPr>
          <a:xfrm>
            <a:off x="971600" y="1628800"/>
            <a:ext cx="7315176" cy="3262314"/>
          </a:xfrm>
        </p:spPr>
        <p:txBody>
          <a:bodyPr/>
          <a:lstStyle/>
          <a:p>
            <a:pPr>
              <a:lnSpc>
                <a:spcPct val="150000"/>
              </a:lnSpc>
            </a:pPr>
            <a:r>
              <a:rPr lang="en-AU" sz="2000" dirty="0" smtClean="0"/>
              <a:t>The issue of entrenched advantage can potentially justify protectionism in the form of the </a:t>
            </a:r>
            <a:r>
              <a:rPr lang="en-AU" sz="2000" b="1" dirty="0" smtClean="0"/>
              <a:t>infant industry argument</a:t>
            </a:r>
            <a:endParaRPr lang="en-AU" sz="2000" dirty="0" smtClean="0"/>
          </a:p>
          <a:p>
            <a:pPr lvl="1">
              <a:lnSpc>
                <a:spcPct val="150000"/>
              </a:lnSpc>
            </a:pPr>
            <a:r>
              <a:rPr lang="en-AU" sz="2000" dirty="0" smtClean="0"/>
              <a:t>I.e., Industries should have protection until they are developed enough to compete globally</a:t>
            </a:r>
          </a:p>
          <a:p>
            <a:pPr>
              <a:lnSpc>
                <a:spcPct val="150000"/>
              </a:lnSpc>
            </a:pPr>
            <a:r>
              <a:rPr lang="en-AU" sz="2000" dirty="0" smtClean="0"/>
              <a:t>However, competition promotes efficiency!</a:t>
            </a:r>
          </a:p>
          <a:p>
            <a:pPr>
              <a:lnSpc>
                <a:spcPct val="150000"/>
              </a:lnSpc>
            </a:pPr>
            <a:r>
              <a:rPr lang="en-AU" sz="2000" dirty="0" smtClean="0"/>
              <a:t>So the danger is that companies </a:t>
            </a:r>
            <a:r>
              <a:rPr lang="en-AU" sz="2000" u="sng" dirty="0" smtClean="0"/>
              <a:t>will not become efficient with protection</a:t>
            </a:r>
            <a:r>
              <a:rPr lang="en-AU" sz="2000" dirty="0" smtClean="0"/>
              <a:t> (unless it is phased out slowly), and will just lobby for it to continue</a:t>
            </a:r>
            <a:endParaRPr lang="en-US" sz="2000" dirty="0" smtClean="0"/>
          </a:p>
          <a:p>
            <a:pPr eaLnBrk="1" hangingPunct="1"/>
            <a:endParaRPr lang="en-US" dirty="0" smtClean="0"/>
          </a:p>
        </p:txBody>
      </p:sp>
    </p:spTree>
  </p:cSld>
  <p:clrMapOvr>
    <a:masterClrMapping/>
  </p:clrMapOvr>
  <p:transition>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5786" y="1142984"/>
            <a:ext cx="7429552" cy="685800"/>
          </a:xfrm>
        </p:spPr>
        <p:txBody>
          <a:bodyPr/>
          <a:lstStyle/>
          <a:p>
            <a:pPr lvl="0"/>
            <a:r>
              <a:rPr lang="en-AU" sz="2800" dirty="0" smtClean="0"/>
              <a:t>Differences in demand</a:t>
            </a:r>
            <a:endParaRPr lang="en-AU" sz="2800" dirty="0"/>
          </a:p>
        </p:txBody>
      </p:sp>
      <p:sp>
        <p:nvSpPr>
          <p:cNvPr id="4099" name="Rectangle 3"/>
          <p:cNvSpPr>
            <a:spLocks noGrp="1" noChangeArrowheads="1"/>
          </p:cNvSpPr>
          <p:nvPr>
            <p:ph type="body" idx="1"/>
          </p:nvPr>
        </p:nvSpPr>
        <p:spPr>
          <a:xfrm>
            <a:off x="971600" y="1628800"/>
            <a:ext cx="7200800" cy="4608512"/>
          </a:xfrm>
        </p:spPr>
        <p:txBody>
          <a:bodyPr/>
          <a:lstStyle/>
          <a:p>
            <a:pPr lvl="0">
              <a:lnSpc>
                <a:spcPct val="150000"/>
              </a:lnSpc>
            </a:pPr>
            <a:r>
              <a:rPr lang="en-AU" sz="2000" dirty="0" smtClean="0"/>
              <a:t>Trade can be due to differences in consumer preferences</a:t>
            </a:r>
          </a:p>
          <a:p>
            <a:pPr lvl="1">
              <a:lnSpc>
                <a:spcPct val="150000"/>
              </a:lnSpc>
            </a:pPr>
            <a:r>
              <a:rPr lang="en-AU" sz="2000" dirty="0" smtClean="0"/>
              <a:t>Differences in the demand curves lead to </a:t>
            </a:r>
            <a:r>
              <a:rPr lang="en-AU" sz="2000" u="sng" dirty="0" smtClean="0"/>
              <a:t>different</a:t>
            </a:r>
            <a:r>
              <a:rPr lang="en-AU" sz="2000" dirty="0" smtClean="0"/>
              <a:t> relative prices across countries</a:t>
            </a:r>
          </a:p>
          <a:p>
            <a:pPr lvl="1">
              <a:lnSpc>
                <a:spcPct val="150000"/>
              </a:lnSpc>
            </a:pPr>
            <a:r>
              <a:rPr lang="en-AU" sz="2000" dirty="0" smtClean="0"/>
              <a:t>E.g. Italians prefer to eat more pasta, the Chinese prefer to eat more rice, etc...</a:t>
            </a:r>
          </a:p>
          <a:p>
            <a:pPr lvl="0">
              <a:lnSpc>
                <a:spcPct val="150000"/>
              </a:lnSpc>
            </a:pPr>
            <a:r>
              <a:rPr lang="en-AU" sz="2000" dirty="0" smtClean="0"/>
              <a:t>Thus, countries may trade just because they can get a cheaper price for their preferred product in another market</a:t>
            </a:r>
          </a:p>
          <a:p>
            <a:pPr lvl="0">
              <a:lnSpc>
                <a:spcPct val="150000"/>
              </a:lnSpc>
            </a:pPr>
            <a:endParaRPr lang="en-AU" sz="2000" dirty="0" smtClean="0"/>
          </a:p>
          <a:p>
            <a:pPr>
              <a:lnSpc>
                <a:spcPct val="150000"/>
              </a:lnSpc>
            </a:pPr>
            <a:endParaRPr lang="en-US" sz="2000" dirty="0" smtClean="0"/>
          </a:p>
          <a:p>
            <a:pPr>
              <a:lnSpc>
                <a:spcPct val="150000"/>
              </a:lnSpc>
            </a:pPr>
            <a:endParaRPr lang="en-US" sz="2000" dirty="0" smtClean="0"/>
          </a:p>
        </p:txBody>
      </p:sp>
    </p:spTree>
  </p:cSld>
  <p:clrMapOvr>
    <a:masterClrMapping/>
  </p:clrMapOvr>
  <p:transition>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5786" y="1142984"/>
            <a:ext cx="7429552" cy="685800"/>
          </a:xfrm>
        </p:spPr>
        <p:txBody>
          <a:bodyPr/>
          <a:lstStyle/>
          <a:p>
            <a:pPr eaLnBrk="1" hangingPunct="1"/>
            <a:r>
              <a:rPr lang="en-US" sz="2800" dirty="0" smtClean="0"/>
              <a:t>Overview</a:t>
            </a:r>
            <a:endParaRPr lang="en-US" dirty="0" smtClean="0"/>
          </a:p>
        </p:txBody>
      </p:sp>
      <p:sp>
        <p:nvSpPr>
          <p:cNvPr id="4099" name="Rectangle 3"/>
          <p:cNvSpPr>
            <a:spLocks noGrp="1" noChangeArrowheads="1"/>
          </p:cNvSpPr>
          <p:nvPr>
            <p:ph type="body" idx="1"/>
          </p:nvPr>
        </p:nvSpPr>
        <p:spPr>
          <a:xfrm>
            <a:off x="1259632" y="1700808"/>
            <a:ext cx="6552728" cy="3262314"/>
          </a:xfrm>
        </p:spPr>
        <p:txBody>
          <a:bodyPr/>
          <a:lstStyle/>
          <a:p>
            <a:pPr eaLnBrk="1" hangingPunct="1">
              <a:lnSpc>
                <a:spcPct val="200000"/>
              </a:lnSpc>
            </a:pPr>
            <a:r>
              <a:rPr lang="en-US" sz="2000" dirty="0" smtClean="0"/>
              <a:t>Introduction</a:t>
            </a:r>
          </a:p>
          <a:p>
            <a:pPr eaLnBrk="1" hangingPunct="1">
              <a:lnSpc>
                <a:spcPct val="200000"/>
              </a:lnSpc>
            </a:pPr>
            <a:r>
              <a:rPr lang="en-US" sz="2000" dirty="0" smtClean="0"/>
              <a:t>External Economies of Scale</a:t>
            </a:r>
          </a:p>
          <a:p>
            <a:pPr eaLnBrk="1" hangingPunct="1">
              <a:lnSpc>
                <a:spcPct val="200000"/>
              </a:lnSpc>
            </a:pPr>
            <a:r>
              <a:rPr lang="en-US" sz="2000" dirty="0" smtClean="0"/>
              <a:t>Modern Trade Models</a:t>
            </a:r>
          </a:p>
          <a:p>
            <a:pPr lvl="1">
              <a:lnSpc>
                <a:spcPct val="150000"/>
              </a:lnSpc>
            </a:pPr>
            <a:r>
              <a:rPr lang="en-US" sz="2000" dirty="0" smtClean="0"/>
              <a:t>Differences in Demand</a:t>
            </a:r>
          </a:p>
          <a:p>
            <a:pPr lvl="1">
              <a:lnSpc>
                <a:spcPct val="150000"/>
              </a:lnSpc>
            </a:pPr>
            <a:r>
              <a:rPr lang="en-US" sz="2000" dirty="0" smtClean="0"/>
              <a:t>Linder’s Representative Demand</a:t>
            </a:r>
          </a:p>
          <a:p>
            <a:pPr lvl="1">
              <a:lnSpc>
                <a:spcPct val="150000"/>
              </a:lnSpc>
            </a:pPr>
            <a:r>
              <a:rPr lang="en-US" sz="2000" dirty="0" smtClean="0"/>
              <a:t>Vernon’s Product Cycle Theory</a:t>
            </a:r>
          </a:p>
          <a:p>
            <a:pPr lvl="1">
              <a:lnSpc>
                <a:spcPct val="150000"/>
              </a:lnSpc>
            </a:pPr>
            <a:r>
              <a:rPr lang="en-US" sz="2000" dirty="0" smtClean="0"/>
              <a:t>The Gravity Model</a:t>
            </a:r>
          </a:p>
          <a:p>
            <a:pPr eaLnBrk="1" hangingPunct="1">
              <a:lnSpc>
                <a:spcPct val="200000"/>
              </a:lnSpc>
            </a:pPr>
            <a:endParaRPr lang="en-US" sz="2000" dirty="0" smtClean="0"/>
          </a:p>
          <a:p>
            <a:pPr eaLnBrk="1" hangingPunct="1">
              <a:lnSpc>
                <a:spcPct val="200000"/>
              </a:lnSpc>
            </a:pPr>
            <a:endParaRPr lang="en-US" sz="2000" dirty="0" smtClean="0"/>
          </a:p>
        </p:txBody>
      </p:sp>
    </p:spTree>
  </p:cSld>
  <p:clrMapOvr>
    <a:masterClrMapping/>
  </p:clrMapOvr>
  <p:transition>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ers.usda.gov/media/1364614/findingmeatchart-400-.gif"/>
          <p:cNvPicPr>
            <a:picLocks noChangeAspect="1" noChangeArrowheads="1"/>
          </p:cNvPicPr>
          <p:nvPr/>
        </p:nvPicPr>
        <p:blipFill>
          <a:blip r:embed="rId2"/>
          <a:srcRect/>
          <a:stretch>
            <a:fillRect/>
          </a:stretch>
        </p:blipFill>
        <p:spPr bwMode="auto">
          <a:xfrm>
            <a:off x="272726" y="1133211"/>
            <a:ext cx="6387506" cy="4978202"/>
          </a:xfrm>
          <a:prstGeom prst="rect">
            <a:avLst/>
          </a:prstGeom>
          <a:noFill/>
          <a:ln w="6350">
            <a:solidFill>
              <a:schemeClr val="tx1"/>
            </a:solidFill>
          </a:ln>
        </p:spPr>
      </p:pic>
      <p:sp>
        <p:nvSpPr>
          <p:cNvPr id="7" name="TextBox 6"/>
          <p:cNvSpPr txBox="1"/>
          <p:nvPr/>
        </p:nvSpPr>
        <p:spPr>
          <a:xfrm>
            <a:off x="1403648" y="620688"/>
            <a:ext cx="4608512" cy="477054"/>
          </a:xfrm>
          <a:prstGeom prst="rect">
            <a:avLst/>
          </a:prstGeom>
          <a:solidFill>
            <a:schemeClr val="bg1"/>
          </a:solidFill>
          <a:ln w="12700">
            <a:solidFill>
              <a:schemeClr val="tx1"/>
            </a:solidFill>
          </a:ln>
        </p:spPr>
        <p:txBody>
          <a:bodyPr wrap="square" rtlCol="0">
            <a:spAutoFit/>
          </a:bodyPr>
          <a:lstStyle/>
          <a:p>
            <a:pPr algn="ctr"/>
            <a:r>
              <a:rPr lang="en-AU" sz="2500" b="1" dirty="0" smtClean="0">
                <a:latin typeface="Calibri" pitchFamily="34" charset="0"/>
              </a:rPr>
              <a:t>Example: Differences in demand</a:t>
            </a:r>
            <a:endParaRPr lang="en-AU" sz="2500" b="1" dirty="0">
              <a:latin typeface="Calibri" pitchFamily="34" charset="0"/>
            </a:endParaRPr>
          </a:p>
        </p:txBody>
      </p:sp>
      <p:sp>
        <p:nvSpPr>
          <p:cNvPr id="8" name="TextBox 7"/>
          <p:cNvSpPr txBox="1"/>
          <p:nvPr/>
        </p:nvSpPr>
        <p:spPr>
          <a:xfrm>
            <a:off x="6706839" y="4021998"/>
            <a:ext cx="2160240" cy="2092881"/>
          </a:xfrm>
          <a:prstGeom prst="rect">
            <a:avLst/>
          </a:prstGeom>
          <a:solidFill>
            <a:schemeClr val="bg1"/>
          </a:solidFill>
          <a:ln>
            <a:solidFill>
              <a:schemeClr val="tx1"/>
            </a:solidFill>
          </a:ln>
        </p:spPr>
        <p:txBody>
          <a:bodyPr wrap="square" rtlCol="0">
            <a:spAutoFit/>
          </a:bodyPr>
          <a:lstStyle/>
          <a:p>
            <a:r>
              <a:rPr lang="en-AU" sz="1800" b="1" dirty="0" smtClean="0"/>
              <a:t>Source: </a:t>
            </a:r>
          </a:p>
          <a:p>
            <a:r>
              <a:rPr lang="en-AU" sz="1600" dirty="0" smtClean="0">
                <a:hlinkClick r:id="rId3"/>
              </a:rPr>
              <a:t>Structure of the Global Markets for Meat</a:t>
            </a:r>
            <a:r>
              <a:rPr lang="en-AU" sz="1600" dirty="0" smtClean="0"/>
              <a:t>, by John </a:t>
            </a:r>
            <a:r>
              <a:rPr lang="en-AU" sz="1600" dirty="0" err="1" smtClean="0"/>
              <a:t>Dyck</a:t>
            </a:r>
            <a:r>
              <a:rPr lang="en-AU" sz="1600" dirty="0" smtClean="0"/>
              <a:t> and Kenneth Nelson, USDA, Economic Research Service, September 2003</a:t>
            </a:r>
            <a:endParaRPr lang="en-AU" sz="1600" dirty="0"/>
          </a:p>
        </p:txBody>
      </p:sp>
      <p:sp>
        <p:nvSpPr>
          <p:cNvPr id="9" name="Rectangle 8"/>
          <p:cNvSpPr/>
          <p:nvPr/>
        </p:nvSpPr>
        <p:spPr>
          <a:xfrm>
            <a:off x="6706839" y="813759"/>
            <a:ext cx="2160240" cy="3170099"/>
          </a:xfrm>
          <a:prstGeom prst="rect">
            <a:avLst/>
          </a:prstGeom>
          <a:solidFill>
            <a:srgbClr val="FFFFCC"/>
          </a:solidFill>
          <a:ln>
            <a:solidFill>
              <a:schemeClr val="tx1"/>
            </a:solidFill>
          </a:ln>
        </p:spPr>
        <p:txBody>
          <a:bodyPr wrap="square">
            <a:spAutoFit/>
          </a:bodyPr>
          <a:lstStyle/>
          <a:p>
            <a:pPr lvl="0" algn="ctr"/>
            <a:r>
              <a:rPr lang="en-US" sz="2000" b="1" dirty="0" smtClean="0">
                <a:latin typeface="Calibri" pitchFamily="34" charset="0"/>
              </a:rPr>
              <a:t>Note: </a:t>
            </a:r>
          </a:p>
          <a:p>
            <a:pPr lvl="0" algn="ctr"/>
            <a:r>
              <a:rPr lang="en-US" sz="2000" dirty="0" smtClean="0">
                <a:latin typeface="Calibri" pitchFamily="34" charset="0"/>
              </a:rPr>
              <a:t>There is no model specifically for differences in demand, although it is partly covered by trade by monopolistic firms [Next lecture + Chapter 8]</a:t>
            </a:r>
          </a:p>
        </p:txBody>
      </p:sp>
    </p:spTree>
  </p:cSld>
  <p:clrMapOvr>
    <a:masterClrMapping/>
  </p:clrMapOvr>
  <p:transition>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5786" y="1142984"/>
            <a:ext cx="7429552" cy="685800"/>
          </a:xfrm>
        </p:spPr>
        <p:txBody>
          <a:bodyPr/>
          <a:lstStyle/>
          <a:p>
            <a:pPr lvl="0"/>
            <a:r>
              <a:rPr lang="en-AU" sz="2800" dirty="0" smtClean="0"/>
              <a:t>Linder’s Representative Demand</a:t>
            </a:r>
            <a:endParaRPr lang="en-AU" sz="2800" dirty="0"/>
          </a:p>
        </p:txBody>
      </p:sp>
      <p:sp>
        <p:nvSpPr>
          <p:cNvPr id="4099" name="Rectangle 3"/>
          <p:cNvSpPr>
            <a:spLocks noGrp="1" noChangeArrowheads="1"/>
          </p:cNvSpPr>
          <p:nvPr>
            <p:ph type="body" idx="1"/>
          </p:nvPr>
        </p:nvSpPr>
        <p:spPr>
          <a:xfrm>
            <a:off x="971600" y="1714488"/>
            <a:ext cx="7315176" cy="4090776"/>
          </a:xfrm>
        </p:spPr>
        <p:txBody>
          <a:bodyPr/>
          <a:lstStyle/>
          <a:p>
            <a:pPr>
              <a:lnSpc>
                <a:spcPct val="150000"/>
              </a:lnSpc>
            </a:pPr>
            <a:r>
              <a:rPr lang="en-AU" sz="2000" dirty="0" smtClean="0"/>
              <a:t>Linder, </a:t>
            </a:r>
            <a:r>
              <a:rPr lang="en-AU" sz="2000" i="1" dirty="0" smtClean="0"/>
              <a:t>An essay on trade and transformation</a:t>
            </a:r>
            <a:r>
              <a:rPr lang="en-AU" sz="2000" dirty="0" smtClean="0"/>
              <a:t>, 1961</a:t>
            </a:r>
          </a:p>
          <a:p>
            <a:pPr>
              <a:lnSpc>
                <a:spcPct val="150000"/>
              </a:lnSpc>
            </a:pPr>
            <a:r>
              <a:rPr lang="en-AU" sz="2000" dirty="0" smtClean="0"/>
              <a:t>Product specialisation is initially driven by </a:t>
            </a:r>
            <a:r>
              <a:rPr lang="en-AU" sz="2000" u="sng" dirty="0" smtClean="0"/>
              <a:t>in-country demand</a:t>
            </a:r>
          </a:p>
          <a:p>
            <a:pPr>
              <a:lnSpc>
                <a:spcPct val="150000"/>
              </a:lnSpc>
            </a:pPr>
            <a:r>
              <a:rPr lang="en-AU" sz="2000" dirty="0" smtClean="0"/>
              <a:t>Most trade occurs between countries of similar levels of development, because it is those products that face the greatest demand</a:t>
            </a:r>
          </a:p>
          <a:p>
            <a:pPr lvl="1">
              <a:lnSpc>
                <a:spcPct val="150000"/>
              </a:lnSpc>
            </a:pPr>
            <a:r>
              <a:rPr lang="en-AU" sz="2000" dirty="0" smtClean="0"/>
              <a:t>Plus, there is the demand for product differentiation at that level of product</a:t>
            </a:r>
          </a:p>
          <a:p>
            <a:pPr>
              <a:lnSpc>
                <a:spcPct val="150000"/>
              </a:lnSpc>
            </a:pPr>
            <a:endParaRPr lang="en-US" sz="2000" dirty="0" smtClean="0"/>
          </a:p>
          <a:p>
            <a:pPr eaLnBrk="1" hangingPunct="1"/>
            <a:endParaRPr lang="en-US" sz="2000" dirty="0" smtClean="0"/>
          </a:p>
        </p:txBody>
      </p:sp>
    </p:spTree>
  </p:cSld>
  <p:clrMapOvr>
    <a:masterClrMapping/>
  </p:clrMapOvr>
  <p:transition>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2" name="Picture 8" descr="http://2.bp.blogspot.com/-Vy64WYob7JA/Tyj5OUIDYKI/AAAAAAAAAKk/mkaURIhM1pc/s640/SANY0225.JPG"/>
          <p:cNvPicPr>
            <a:picLocks noChangeAspect="1" noChangeArrowheads="1"/>
          </p:cNvPicPr>
          <p:nvPr/>
        </p:nvPicPr>
        <p:blipFill>
          <a:blip r:embed="rId2"/>
          <a:srcRect/>
          <a:stretch>
            <a:fillRect/>
          </a:stretch>
        </p:blipFill>
        <p:spPr bwMode="auto">
          <a:xfrm>
            <a:off x="2780267" y="3157902"/>
            <a:ext cx="6096000" cy="3429001"/>
          </a:xfrm>
          <a:prstGeom prst="rect">
            <a:avLst/>
          </a:prstGeom>
          <a:noFill/>
          <a:ln>
            <a:solidFill>
              <a:schemeClr val="tx1"/>
            </a:solidFill>
          </a:ln>
        </p:spPr>
      </p:pic>
      <p:pic>
        <p:nvPicPr>
          <p:cNvPr id="36873" name="Picture 9"/>
          <p:cNvPicPr>
            <a:picLocks noChangeAspect="1" noChangeArrowheads="1"/>
          </p:cNvPicPr>
          <p:nvPr/>
        </p:nvPicPr>
        <p:blipFill>
          <a:blip r:embed="rId3"/>
          <a:srcRect/>
          <a:stretch>
            <a:fillRect/>
          </a:stretch>
        </p:blipFill>
        <p:spPr bwMode="auto">
          <a:xfrm>
            <a:off x="251520" y="637622"/>
            <a:ext cx="3744416" cy="2478698"/>
          </a:xfrm>
          <a:prstGeom prst="rect">
            <a:avLst/>
          </a:prstGeom>
          <a:noFill/>
          <a:ln w="9525">
            <a:solidFill>
              <a:schemeClr val="tx1"/>
            </a:solidFill>
            <a:miter lim="800000"/>
            <a:headEnd/>
            <a:tailEnd/>
          </a:ln>
        </p:spPr>
      </p:pic>
      <p:sp>
        <p:nvSpPr>
          <p:cNvPr id="10" name="TextBox 9"/>
          <p:cNvSpPr txBox="1"/>
          <p:nvPr/>
        </p:nvSpPr>
        <p:spPr>
          <a:xfrm>
            <a:off x="5309014" y="1639589"/>
            <a:ext cx="2719370" cy="861774"/>
          </a:xfrm>
          <a:prstGeom prst="rect">
            <a:avLst/>
          </a:prstGeom>
          <a:solidFill>
            <a:schemeClr val="bg1"/>
          </a:solidFill>
          <a:ln w="12700">
            <a:solidFill>
              <a:schemeClr val="tx1"/>
            </a:solidFill>
          </a:ln>
        </p:spPr>
        <p:txBody>
          <a:bodyPr wrap="square" rtlCol="0">
            <a:spAutoFit/>
          </a:bodyPr>
          <a:lstStyle/>
          <a:p>
            <a:pPr algn="ctr"/>
            <a:r>
              <a:rPr lang="en-AU" sz="2500" dirty="0" smtClean="0">
                <a:latin typeface="Calibri" pitchFamily="34" charset="0"/>
              </a:rPr>
              <a:t>Variations of rice in Australian shops...</a:t>
            </a:r>
            <a:endParaRPr lang="en-AU" sz="2500" dirty="0">
              <a:latin typeface="Calibri" pitchFamily="34" charset="0"/>
            </a:endParaRPr>
          </a:p>
        </p:txBody>
      </p:sp>
      <p:sp>
        <p:nvSpPr>
          <p:cNvPr id="11" name="TextBox 10"/>
          <p:cNvSpPr txBox="1"/>
          <p:nvPr/>
        </p:nvSpPr>
        <p:spPr>
          <a:xfrm>
            <a:off x="442143" y="4288824"/>
            <a:ext cx="1656184" cy="1246495"/>
          </a:xfrm>
          <a:prstGeom prst="rect">
            <a:avLst/>
          </a:prstGeom>
          <a:solidFill>
            <a:schemeClr val="bg1"/>
          </a:solidFill>
          <a:ln w="12700">
            <a:solidFill>
              <a:schemeClr val="tx1"/>
            </a:solidFill>
          </a:ln>
        </p:spPr>
        <p:txBody>
          <a:bodyPr wrap="square" rtlCol="0">
            <a:spAutoFit/>
          </a:bodyPr>
          <a:lstStyle/>
          <a:p>
            <a:pPr algn="ctr"/>
            <a:r>
              <a:rPr lang="en-AU" sz="2500" dirty="0" smtClean="0">
                <a:latin typeface="Calibri" pitchFamily="34" charset="0"/>
              </a:rPr>
              <a:t>...versus Papua New Guinea!</a:t>
            </a:r>
            <a:endParaRPr lang="en-AU" sz="2500" dirty="0">
              <a:latin typeface="Calibri" pitchFamily="34" charset="0"/>
            </a:endParaRPr>
          </a:p>
        </p:txBody>
      </p:sp>
      <p:sp>
        <p:nvSpPr>
          <p:cNvPr id="12" name="TextBox 11"/>
          <p:cNvSpPr txBox="1"/>
          <p:nvPr/>
        </p:nvSpPr>
        <p:spPr>
          <a:xfrm>
            <a:off x="4067944" y="620688"/>
            <a:ext cx="2376264" cy="477054"/>
          </a:xfrm>
          <a:prstGeom prst="rect">
            <a:avLst/>
          </a:prstGeom>
          <a:solidFill>
            <a:srgbClr val="FFFFCC"/>
          </a:solidFill>
          <a:ln w="12700">
            <a:solidFill>
              <a:schemeClr val="tx1"/>
            </a:solidFill>
          </a:ln>
        </p:spPr>
        <p:txBody>
          <a:bodyPr wrap="square" rtlCol="0">
            <a:spAutoFit/>
          </a:bodyPr>
          <a:lstStyle/>
          <a:p>
            <a:pPr algn="ctr"/>
            <a:r>
              <a:rPr lang="en-AU" sz="2500" b="1" dirty="0" smtClean="0">
                <a:latin typeface="Calibri" pitchFamily="34" charset="0"/>
              </a:rPr>
              <a:t>For example...</a:t>
            </a:r>
            <a:endParaRPr lang="en-AU" sz="2500" b="1" dirty="0">
              <a:latin typeface="Calibri" pitchFamily="34" charset="0"/>
            </a:endParaRPr>
          </a:p>
        </p:txBody>
      </p:sp>
      <p:cxnSp>
        <p:nvCxnSpPr>
          <p:cNvPr id="13" name="Straight Arrow Connector 12"/>
          <p:cNvCxnSpPr>
            <a:stCxn id="10" idx="1"/>
          </p:cNvCxnSpPr>
          <p:nvPr/>
        </p:nvCxnSpPr>
        <p:spPr bwMode="auto">
          <a:xfrm flipH="1" flipV="1">
            <a:off x="4084878" y="1927623"/>
            <a:ext cx="1224136" cy="142853"/>
          </a:xfrm>
          <a:prstGeom prst="straightConnector1">
            <a:avLst/>
          </a:prstGeom>
          <a:solidFill>
            <a:schemeClr val="accent1"/>
          </a:solidFill>
          <a:ln w="50800" cap="flat" cmpd="sng" algn="ctr">
            <a:solidFill>
              <a:srgbClr val="0070C0"/>
            </a:solidFill>
            <a:prstDash val="solid"/>
            <a:round/>
            <a:headEnd type="none" w="med" len="med"/>
            <a:tailEnd type="arrow"/>
          </a:ln>
          <a:effectLst/>
        </p:spPr>
      </p:cxnSp>
      <p:cxnSp>
        <p:nvCxnSpPr>
          <p:cNvPr id="16" name="Straight Arrow Connector 15"/>
          <p:cNvCxnSpPr/>
          <p:nvPr/>
        </p:nvCxnSpPr>
        <p:spPr bwMode="auto">
          <a:xfrm flipV="1">
            <a:off x="2098327" y="4864888"/>
            <a:ext cx="576064" cy="70848"/>
          </a:xfrm>
          <a:prstGeom prst="straightConnector1">
            <a:avLst/>
          </a:prstGeom>
          <a:solidFill>
            <a:schemeClr val="accent1"/>
          </a:solidFill>
          <a:ln w="50800" cap="flat" cmpd="sng" algn="ctr">
            <a:solidFill>
              <a:srgbClr val="0070C0"/>
            </a:solidFill>
            <a:prstDash val="solid"/>
            <a:round/>
            <a:headEnd type="none" w="med" len="med"/>
            <a:tailEnd type="arrow"/>
          </a:ln>
          <a:effectLst/>
        </p:spPr>
      </p:cxnSp>
    </p:spTree>
  </p:cSld>
  <p:clrMapOvr>
    <a:masterClrMapping/>
  </p:clrMapOvr>
  <p:transition>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5786" y="1142984"/>
            <a:ext cx="7429552" cy="685800"/>
          </a:xfrm>
        </p:spPr>
        <p:txBody>
          <a:bodyPr/>
          <a:lstStyle/>
          <a:p>
            <a:pPr lvl="0"/>
            <a:r>
              <a:rPr lang="en-AU" sz="2800" dirty="0" smtClean="0"/>
              <a:t>Vernon’s Product Life Cycle Theory</a:t>
            </a:r>
            <a:endParaRPr lang="en-AU" sz="2800" dirty="0"/>
          </a:p>
        </p:txBody>
      </p:sp>
      <p:sp>
        <p:nvSpPr>
          <p:cNvPr id="4099" name="Rectangle 3"/>
          <p:cNvSpPr>
            <a:spLocks noGrp="1" noChangeArrowheads="1"/>
          </p:cNvSpPr>
          <p:nvPr>
            <p:ph type="body" idx="1"/>
          </p:nvPr>
        </p:nvSpPr>
        <p:spPr>
          <a:xfrm>
            <a:off x="971600" y="1714488"/>
            <a:ext cx="7315176" cy="4738848"/>
          </a:xfrm>
        </p:spPr>
        <p:txBody>
          <a:bodyPr/>
          <a:lstStyle/>
          <a:p>
            <a:pPr>
              <a:lnSpc>
                <a:spcPct val="150000"/>
              </a:lnSpc>
            </a:pPr>
            <a:r>
              <a:rPr lang="en-AU" sz="2000" dirty="0" smtClean="0"/>
              <a:t>Raymond Vernon, </a:t>
            </a:r>
            <a:r>
              <a:rPr lang="en-AU" sz="2000" i="1" dirty="0" smtClean="0"/>
              <a:t>International Investment and International Trade in the Product Cycle</a:t>
            </a:r>
          </a:p>
          <a:p>
            <a:pPr>
              <a:lnSpc>
                <a:spcPct val="150000"/>
              </a:lnSpc>
            </a:pPr>
            <a:r>
              <a:rPr lang="en-AU" sz="2000" dirty="0" smtClean="0"/>
              <a:t>Vernon’s theory argues that the trade follows product cycles, with multiple phases:</a:t>
            </a:r>
          </a:p>
          <a:p>
            <a:pPr lvl="1">
              <a:lnSpc>
                <a:spcPct val="150000"/>
              </a:lnSpc>
            </a:pPr>
            <a:r>
              <a:rPr lang="en-AU" sz="2000" dirty="0" smtClean="0"/>
              <a:t>Product created and exported by a high income country</a:t>
            </a:r>
          </a:p>
          <a:p>
            <a:pPr lvl="1">
              <a:lnSpc>
                <a:spcPct val="150000"/>
              </a:lnSpc>
            </a:pPr>
            <a:r>
              <a:rPr lang="en-AU" sz="2000" dirty="0" smtClean="0"/>
              <a:t>Other high income countries enter export market</a:t>
            </a:r>
          </a:p>
          <a:p>
            <a:pPr lvl="1">
              <a:lnSpc>
                <a:spcPct val="150000"/>
              </a:lnSpc>
            </a:pPr>
            <a:r>
              <a:rPr lang="en-AU" sz="2000" dirty="0" smtClean="0"/>
              <a:t>Entrance of low income countries into export market, decline of high income countries</a:t>
            </a:r>
          </a:p>
        </p:txBody>
      </p:sp>
    </p:spTree>
  </p:cSld>
  <p:clrMapOvr>
    <a:masterClrMapping/>
  </p:clrMapOvr>
  <p:transition>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www.sqaki.com/9/VernonLifeCycle/screenshot.gif"/>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916526" y="1167026"/>
            <a:ext cx="6696744" cy="4964410"/>
          </a:xfrm>
          <a:prstGeom prst="rect">
            <a:avLst/>
          </a:prstGeom>
          <a:noFill/>
          <a:ln>
            <a:solidFill>
              <a:schemeClr val="tx1"/>
            </a:solidFill>
          </a:ln>
        </p:spPr>
      </p:pic>
      <p:sp>
        <p:nvSpPr>
          <p:cNvPr id="14" name="TextBox 13"/>
          <p:cNvSpPr txBox="1"/>
          <p:nvPr/>
        </p:nvSpPr>
        <p:spPr>
          <a:xfrm>
            <a:off x="1954311" y="647690"/>
            <a:ext cx="4752528" cy="477054"/>
          </a:xfrm>
          <a:prstGeom prst="rect">
            <a:avLst/>
          </a:prstGeom>
          <a:solidFill>
            <a:schemeClr val="bg1"/>
          </a:solidFill>
          <a:ln w="12700">
            <a:solidFill>
              <a:schemeClr val="tx1"/>
            </a:solidFill>
          </a:ln>
        </p:spPr>
        <p:txBody>
          <a:bodyPr wrap="square" rtlCol="0">
            <a:spAutoFit/>
          </a:bodyPr>
          <a:lstStyle/>
          <a:p>
            <a:pPr algn="ctr"/>
            <a:r>
              <a:rPr lang="en-AU" sz="2500" b="1" dirty="0" smtClean="0">
                <a:latin typeface="Calibri" pitchFamily="34" charset="0"/>
              </a:rPr>
              <a:t>Vernon’s Product Life Cycle Theory</a:t>
            </a:r>
            <a:endParaRPr lang="en-AU" sz="2500" b="1" dirty="0">
              <a:latin typeface="Calibri" pitchFamily="34" charset="0"/>
            </a:endParaRPr>
          </a:p>
        </p:txBody>
      </p:sp>
    </p:spTree>
  </p:cSld>
  <p:clrMapOvr>
    <a:masterClrMapping/>
  </p:clrMapOvr>
  <p:transition>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5786" y="1142984"/>
            <a:ext cx="7429552" cy="685800"/>
          </a:xfrm>
        </p:spPr>
        <p:txBody>
          <a:bodyPr/>
          <a:lstStyle/>
          <a:p>
            <a:pPr lvl="0"/>
            <a:r>
              <a:rPr lang="en-AU" sz="2800" dirty="0" smtClean="0"/>
              <a:t>The Gravity Model</a:t>
            </a:r>
            <a:endParaRPr lang="en-AU" sz="2800" dirty="0"/>
          </a:p>
        </p:txBody>
      </p:sp>
      <p:sp>
        <p:nvSpPr>
          <p:cNvPr id="4099" name="Rectangle 3"/>
          <p:cNvSpPr>
            <a:spLocks noGrp="1" noChangeArrowheads="1"/>
          </p:cNvSpPr>
          <p:nvPr>
            <p:ph type="body" idx="1"/>
          </p:nvPr>
        </p:nvSpPr>
        <p:spPr>
          <a:xfrm>
            <a:off x="971600" y="1569531"/>
            <a:ext cx="7128792" cy="4738848"/>
          </a:xfrm>
        </p:spPr>
        <p:txBody>
          <a:bodyPr/>
          <a:lstStyle/>
          <a:p>
            <a:pPr>
              <a:lnSpc>
                <a:spcPct val="200000"/>
              </a:lnSpc>
            </a:pPr>
            <a:r>
              <a:rPr lang="en-AU" sz="2000" dirty="0" smtClean="0"/>
              <a:t>Empirical evidence show that countries that are close to each other trade more</a:t>
            </a:r>
          </a:p>
          <a:p>
            <a:pPr lvl="1">
              <a:lnSpc>
                <a:spcPct val="200000"/>
              </a:lnSpc>
            </a:pPr>
            <a:r>
              <a:rPr lang="en-AU" sz="2000" dirty="0" smtClean="0"/>
              <a:t>This is </a:t>
            </a:r>
            <a:r>
              <a:rPr lang="en-AU" sz="2000" u="sng" dirty="0" smtClean="0"/>
              <a:t>regardless</a:t>
            </a:r>
            <a:r>
              <a:rPr lang="en-AU" sz="2000" dirty="0" smtClean="0"/>
              <a:t> of transport costs!</a:t>
            </a:r>
          </a:p>
          <a:p>
            <a:pPr>
              <a:lnSpc>
                <a:spcPct val="200000"/>
              </a:lnSpc>
            </a:pPr>
            <a:r>
              <a:rPr lang="en-AU" sz="2000" dirty="0" smtClean="0"/>
              <a:t>Economists have found a general equation that predicts the volumes of trade between countries based on their size and distance from each other</a:t>
            </a:r>
          </a:p>
          <a:p>
            <a:pPr lvl="1">
              <a:lnSpc>
                <a:spcPct val="200000"/>
              </a:lnSpc>
            </a:pPr>
            <a:r>
              <a:rPr lang="en-AU" sz="2000" dirty="0" smtClean="0"/>
              <a:t>Hence the term </a:t>
            </a:r>
            <a:r>
              <a:rPr lang="en-AU" sz="2000" b="1" dirty="0" smtClean="0"/>
              <a:t>Gravity Model</a:t>
            </a:r>
          </a:p>
        </p:txBody>
      </p:sp>
    </p:spTree>
  </p:cSld>
  <p:clrMapOvr>
    <a:masterClrMapping/>
  </p:clrMapOvr>
  <p:transition>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42848" y="1052736"/>
            <a:ext cx="7429552" cy="685800"/>
          </a:xfrm>
        </p:spPr>
        <p:txBody>
          <a:bodyPr/>
          <a:lstStyle/>
          <a:p>
            <a:pPr lvl="0"/>
            <a:r>
              <a:rPr lang="en-AU" sz="2800" dirty="0" smtClean="0"/>
              <a:t>The Gravity Model</a:t>
            </a:r>
            <a:endParaRPr lang="en-AU" sz="2800" dirty="0"/>
          </a:p>
        </p:txBody>
      </p:sp>
      <p:sp>
        <p:nvSpPr>
          <p:cNvPr id="4099" name="Rectangle 3"/>
          <p:cNvSpPr>
            <a:spLocks noGrp="1" noChangeArrowheads="1"/>
          </p:cNvSpPr>
          <p:nvPr>
            <p:ph type="body" idx="1"/>
          </p:nvPr>
        </p:nvSpPr>
        <p:spPr>
          <a:xfrm>
            <a:off x="899592" y="1484784"/>
            <a:ext cx="7056784" cy="4738848"/>
          </a:xfrm>
        </p:spPr>
        <p:txBody>
          <a:bodyPr/>
          <a:lstStyle/>
          <a:p>
            <a:pPr>
              <a:lnSpc>
                <a:spcPct val="150000"/>
              </a:lnSpc>
            </a:pPr>
            <a:r>
              <a:rPr lang="en-AU" sz="2000" dirty="0" smtClean="0"/>
              <a:t>Simple version of the function:</a:t>
            </a:r>
          </a:p>
          <a:p>
            <a:pPr lvl="1">
              <a:lnSpc>
                <a:spcPct val="150000"/>
              </a:lnSpc>
            </a:pPr>
            <a:r>
              <a:rPr lang="en-AU" sz="2000" b="1" dirty="0" smtClean="0"/>
              <a:t>T</a:t>
            </a:r>
            <a:r>
              <a:rPr lang="en-AU" sz="2000" b="1" baseline="-25000" dirty="0" smtClean="0"/>
              <a:t>ij</a:t>
            </a:r>
            <a:r>
              <a:rPr lang="en-AU" sz="2000" b="1" dirty="0" smtClean="0"/>
              <a:t> = (A * Y</a:t>
            </a:r>
            <a:r>
              <a:rPr lang="en-AU" sz="2000" b="1" baseline="-25000" dirty="0" smtClean="0"/>
              <a:t>i</a:t>
            </a:r>
            <a:r>
              <a:rPr lang="en-AU" sz="2000" b="1" dirty="0" smtClean="0"/>
              <a:t> * Y</a:t>
            </a:r>
            <a:r>
              <a:rPr lang="en-AU" sz="2000" b="1" baseline="-25000" dirty="0" smtClean="0"/>
              <a:t>j</a:t>
            </a:r>
            <a:r>
              <a:rPr lang="en-AU" sz="2000" b="1" dirty="0" smtClean="0"/>
              <a:t>) / D</a:t>
            </a:r>
            <a:r>
              <a:rPr lang="en-AU" sz="2000" b="1" baseline="-25000" dirty="0" smtClean="0"/>
              <a:t>ij</a:t>
            </a:r>
            <a:endParaRPr lang="en-AU" sz="2000" b="1" dirty="0" smtClean="0"/>
          </a:p>
          <a:p>
            <a:pPr lvl="1">
              <a:lnSpc>
                <a:spcPct val="150000"/>
              </a:lnSpc>
            </a:pPr>
            <a:r>
              <a:rPr lang="en-AU" sz="2000" dirty="0" smtClean="0"/>
              <a:t>T</a:t>
            </a:r>
            <a:r>
              <a:rPr lang="en-AU" sz="2000" baseline="-25000" dirty="0" smtClean="0"/>
              <a:t>ij</a:t>
            </a:r>
            <a:r>
              <a:rPr lang="en-AU" sz="2000" dirty="0" smtClean="0"/>
              <a:t>: value of trade between country i and j</a:t>
            </a:r>
          </a:p>
          <a:p>
            <a:pPr lvl="1">
              <a:lnSpc>
                <a:spcPct val="150000"/>
              </a:lnSpc>
            </a:pPr>
            <a:r>
              <a:rPr lang="en-AU" sz="2000" dirty="0" smtClean="0"/>
              <a:t>Y</a:t>
            </a:r>
            <a:r>
              <a:rPr lang="en-AU" sz="2000" baseline="-25000" dirty="0" smtClean="0"/>
              <a:t>i</a:t>
            </a:r>
            <a:r>
              <a:rPr lang="en-AU" sz="2000" dirty="0" smtClean="0"/>
              <a:t>: GDP of country i</a:t>
            </a:r>
          </a:p>
          <a:p>
            <a:pPr lvl="1">
              <a:lnSpc>
                <a:spcPct val="150000"/>
              </a:lnSpc>
            </a:pPr>
            <a:r>
              <a:rPr lang="en-AU" sz="2000" dirty="0" smtClean="0"/>
              <a:t>Y</a:t>
            </a:r>
            <a:r>
              <a:rPr lang="en-AU" sz="2000" baseline="-25000" dirty="0" smtClean="0"/>
              <a:t>j</a:t>
            </a:r>
            <a:r>
              <a:rPr lang="en-AU" sz="2000" dirty="0" smtClean="0"/>
              <a:t>: GDP of country j</a:t>
            </a:r>
          </a:p>
          <a:p>
            <a:pPr lvl="1">
              <a:lnSpc>
                <a:spcPct val="150000"/>
              </a:lnSpc>
            </a:pPr>
            <a:r>
              <a:rPr lang="en-AU" sz="2000" dirty="0" smtClean="0"/>
              <a:t>D</a:t>
            </a:r>
            <a:r>
              <a:rPr lang="en-AU" sz="2000" baseline="-25000" dirty="0" smtClean="0"/>
              <a:t>ij</a:t>
            </a:r>
            <a:r>
              <a:rPr lang="en-AU" sz="2000" dirty="0" smtClean="0"/>
              <a:t>: distance between country i and j</a:t>
            </a:r>
          </a:p>
          <a:p>
            <a:pPr lvl="1">
              <a:lnSpc>
                <a:spcPct val="150000"/>
              </a:lnSpc>
            </a:pPr>
            <a:r>
              <a:rPr lang="en-AU" sz="2000" dirty="0" smtClean="0"/>
              <a:t>A: a constant</a:t>
            </a:r>
          </a:p>
          <a:p>
            <a:pPr lvl="2">
              <a:lnSpc>
                <a:spcPct val="150000"/>
              </a:lnSpc>
            </a:pPr>
            <a:r>
              <a:rPr lang="en-AU" sz="2000" dirty="0" smtClean="0"/>
              <a:t>This is necessary to reflect the general level of trade in both countries relative to GDP</a:t>
            </a:r>
          </a:p>
        </p:txBody>
      </p:sp>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5786" y="1142984"/>
            <a:ext cx="7429552" cy="685800"/>
          </a:xfrm>
        </p:spPr>
        <p:txBody>
          <a:bodyPr/>
          <a:lstStyle/>
          <a:p>
            <a:pPr lvl="0"/>
            <a:r>
              <a:rPr lang="en-AU" sz="2800" dirty="0" smtClean="0"/>
              <a:t>Introduction</a:t>
            </a:r>
            <a:endParaRPr lang="en-AU" sz="2800" dirty="0"/>
          </a:p>
        </p:txBody>
      </p:sp>
      <p:sp>
        <p:nvSpPr>
          <p:cNvPr id="4099" name="Rectangle 3"/>
          <p:cNvSpPr>
            <a:spLocks noGrp="1" noChangeArrowheads="1"/>
          </p:cNvSpPr>
          <p:nvPr>
            <p:ph type="body" idx="1"/>
          </p:nvPr>
        </p:nvSpPr>
        <p:spPr>
          <a:xfrm>
            <a:off x="971600" y="1714488"/>
            <a:ext cx="7315176" cy="4522824"/>
          </a:xfrm>
        </p:spPr>
        <p:txBody>
          <a:bodyPr/>
          <a:lstStyle/>
          <a:p>
            <a:pPr>
              <a:lnSpc>
                <a:spcPts val="5500"/>
              </a:lnSpc>
              <a:spcBef>
                <a:spcPts val="600"/>
              </a:spcBef>
            </a:pPr>
            <a:r>
              <a:rPr lang="en-US" sz="2000" dirty="0" smtClean="0"/>
              <a:t>Thus far, we have assumed that the markets are in our models are always </a:t>
            </a:r>
            <a:r>
              <a:rPr lang="en-US" sz="2000" u="sng" dirty="0" smtClean="0"/>
              <a:t>perfectly competitive</a:t>
            </a:r>
          </a:p>
          <a:p>
            <a:pPr lvl="1">
              <a:lnSpc>
                <a:spcPts val="5500"/>
              </a:lnSpc>
              <a:spcBef>
                <a:spcPts val="600"/>
              </a:spcBef>
              <a:spcAft>
                <a:spcPts val="1000"/>
              </a:spcAft>
            </a:pPr>
            <a:r>
              <a:rPr lang="en-US" sz="2000" dirty="0" smtClean="0"/>
              <a:t>But markets are not always in perfect competition, even when competing globally!</a:t>
            </a:r>
          </a:p>
        </p:txBody>
      </p:sp>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5786" y="1142984"/>
            <a:ext cx="7429552" cy="685800"/>
          </a:xfrm>
        </p:spPr>
        <p:txBody>
          <a:bodyPr/>
          <a:lstStyle/>
          <a:p>
            <a:pPr lvl="0"/>
            <a:r>
              <a:rPr lang="en-AU" sz="2800" dirty="0" smtClean="0"/>
              <a:t>Introduction</a:t>
            </a:r>
            <a:endParaRPr lang="en-AU" sz="2800" dirty="0"/>
          </a:p>
        </p:txBody>
      </p:sp>
      <p:sp>
        <p:nvSpPr>
          <p:cNvPr id="4099" name="Rectangle 3"/>
          <p:cNvSpPr>
            <a:spLocks noGrp="1" noChangeArrowheads="1"/>
          </p:cNvSpPr>
          <p:nvPr>
            <p:ph type="body" idx="1"/>
          </p:nvPr>
        </p:nvSpPr>
        <p:spPr>
          <a:xfrm>
            <a:off x="971600" y="1714488"/>
            <a:ext cx="7056784" cy="4522824"/>
          </a:xfrm>
        </p:spPr>
        <p:txBody>
          <a:bodyPr/>
          <a:lstStyle/>
          <a:p>
            <a:pPr>
              <a:lnSpc>
                <a:spcPct val="200000"/>
              </a:lnSpc>
            </a:pPr>
            <a:r>
              <a:rPr lang="en-US" sz="2000" b="1" dirty="0" smtClean="0"/>
              <a:t>Economies of scale </a:t>
            </a:r>
            <a:r>
              <a:rPr lang="en-US" sz="2000" dirty="0" smtClean="0"/>
              <a:t>occur where production is more efficient (lower cost per unit) as we increase the quantity of production</a:t>
            </a:r>
          </a:p>
          <a:p>
            <a:pPr lvl="1">
              <a:lnSpc>
                <a:spcPct val="200000"/>
              </a:lnSpc>
              <a:spcBef>
                <a:spcPts val="200"/>
              </a:spcBef>
            </a:pPr>
            <a:r>
              <a:rPr lang="en-US" sz="2000" dirty="0" smtClean="0"/>
              <a:t>E.g., doubling inputs </a:t>
            </a:r>
            <a:r>
              <a:rPr lang="en-US" sz="2000" i="1" dirty="0" smtClean="0"/>
              <a:t>more than doubles</a:t>
            </a:r>
            <a:r>
              <a:rPr lang="en-US" sz="2000" dirty="0" smtClean="0"/>
              <a:t> output</a:t>
            </a:r>
          </a:p>
          <a:p>
            <a:pPr lvl="1">
              <a:lnSpc>
                <a:spcPct val="200000"/>
              </a:lnSpc>
              <a:spcBef>
                <a:spcPts val="1800"/>
              </a:spcBef>
            </a:pPr>
            <a:r>
              <a:rPr lang="en-US" sz="2000" dirty="0" smtClean="0"/>
              <a:t>By way of example, imagine a bookshop…</a:t>
            </a:r>
          </a:p>
          <a:p>
            <a:pPr lvl="1">
              <a:lnSpc>
                <a:spcPct val="150000"/>
              </a:lnSpc>
              <a:spcBef>
                <a:spcPts val="200"/>
              </a:spcBef>
            </a:pPr>
            <a:endParaRPr lang="en-US" sz="2000" dirty="0" smtClean="0"/>
          </a:p>
          <a:p>
            <a:pPr>
              <a:lnSpc>
                <a:spcPct val="150000"/>
              </a:lnSpc>
              <a:buNone/>
            </a:pPr>
            <a:endParaRPr lang="en-US" sz="2000" dirty="0" smtClean="0"/>
          </a:p>
          <a:p>
            <a:pPr eaLnBrk="1" hangingPunct="1"/>
            <a:endParaRPr lang="en-US" dirty="0" smtClean="0"/>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a:srcRect/>
          <a:stretch>
            <a:fillRect/>
          </a:stretch>
        </p:blipFill>
        <p:spPr bwMode="auto">
          <a:xfrm>
            <a:off x="251520" y="620688"/>
            <a:ext cx="8640960" cy="5976664"/>
          </a:xfrm>
          <a:prstGeom prst="rect">
            <a:avLst/>
          </a:prstGeom>
          <a:noFill/>
          <a:ln w="9525" algn="ctr">
            <a:noFill/>
            <a:miter lim="800000"/>
            <a:headEnd/>
            <a:tailEnd/>
          </a:ln>
        </p:spPr>
      </p:pic>
      <p:cxnSp>
        <p:nvCxnSpPr>
          <p:cNvPr id="4" name="Straight Arrow Connector 3"/>
          <p:cNvCxnSpPr/>
          <p:nvPr/>
        </p:nvCxnSpPr>
        <p:spPr bwMode="auto">
          <a:xfrm flipH="1" flipV="1">
            <a:off x="2267744" y="3373926"/>
            <a:ext cx="216024" cy="864096"/>
          </a:xfrm>
          <a:prstGeom prst="straightConnector1">
            <a:avLst/>
          </a:prstGeom>
          <a:solidFill>
            <a:schemeClr val="accent1"/>
          </a:solidFill>
          <a:ln w="50800" cap="flat" cmpd="sng" algn="ctr">
            <a:solidFill>
              <a:srgbClr val="0070C0"/>
            </a:solidFill>
            <a:prstDash val="solid"/>
            <a:round/>
            <a:headEnd type="none" w="med" len="med"/>
            <a:tailEnd type="arrow"/>
          </a:ln>
          <a:effectLst/>
        </p:spPr>
      </p:cxnSp>
      <p:sp>
        <p:nvSpPr>
          <p:cNvPr id="3" name="TextBox 2"/>
          <p:cNvSpPr txBox="1"/>
          <p:nvPr/>
        </p:nvSpPr>
        <p:spPr>
          <a:xfrm>
            <a:off x="2195736" y="4221088"/>
            <a:ext cx="5544616" cy="1107996"/>
          </a:xfrm>
          <a:prstGeom prst="rect">
            <a:avLst/>
          </a:prstGeom>
          <a:solidFill>
            <a:srgbClr val="FFFF99">
              <a:alpha val="70000"/>
            </a:srgbClr>
          </a:solidFill>
          <a:ln>
            <a:solidFill>
              <a:schemeClr val="accent4"/>
            </a:solidFill>
          </a:ln>
        </p:spPr>
        <p:txBody>
          <a:bodyPr wrap="square" rtlCol="0">
            <a:spAutoFit/>
          </a:bodyPr>
          <a:lstStyle/>
          <a:p>
            <a:pPr algn="ctr"/>
            <a:r>
              <a:rPr lang="en-AU" sz="2200" dirty="0" smtClean="0">
                <a:latin typeface="Calibri" pitchFamily="34" charset="0"/>
              </a:rPr>
              <a:t>In this example, a book store enjoys economies of scale as it moves from producing 1,000 to producing 20,000 books per month</a:t>
            </a:r>
            <a:endParaRPr lang="en-AU" sz="2200" dirty="0">
              <a:latin typeface="Calibri" pitchFamily="34" charset="0"/>
            </a:endParaRPr>
          </a:p>
        </p:txBody>
      </p:sp>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5786" y="1142984"/>
            <a:ext cx="7429552" cy="685800"/>
          </a:xfrm>
        </p:spPr>
        <p:txBody>
          <a:bodyPr/>
          <a:lstStyle/>
          <a:p>
            <a:pPr lvl="0"/>
            <a:r>
              <a:rPr lang="en-AU" sz="2800" dirty="0" smtClean="0"/>
              <a:t>Introduction</a:t>
            </a:r>
            <a:endParaRPr lang="en-AU" sz="2800" dirty="0"/>
          </a:p>
        </p:txBody>
      </p:sp>
      <p:sp>
        <p:nvSpPr>
          <p:cNvPr id="4099" name="Rectangle 3"/>
          <p:cNvSpPr>
            <a:spLocks noGrp="1" noChangeArrowheads="1"/>
          </p:cNvSpPr>
          <p:nvPr>
            <p:ph type="body" idx="1"/>
          </p:nvPr>
        </p:nvSpPr>
        <p:spPr>
          <a:xfrm>
            <a:off x="980067" y="1689087"/>
            <a:ext cx="6912768" cy="4522824"/>
          </a:xfrm>
        </p:spPr>
        <p:txBody>
          <a:bodyPr/>
          <a:lstStyle/>
          <a:p>
            <a:pPr>
              <a:lnSpc>
                <a:spcPct val="150000"/>
              </a:lnSpc>
            </a:pPr>
            <a:r>
              <a:rPr lang="en-US" sz="2000" b="1" dirty="0" smtClean="0"/>
              <a:t>External economies of scale</a:t>
            </a:r>
            <a:r>
              <a:rPr lang="en-US" sz="2000" dirty="0" smtClean="0"/>
              <a:t> occur when the cost per unit of production </a:t>
            </a:r>
            <a:r>
              <a:rPr lang="en-US" sz="2000" u="sng" dirty="0" smtClean="0"/>
              <a:t>depends on the size of the industry</a:t>
            </a:r>
            <a:r>
              <a:rPr lang="en-US" sz="2000" dirty="0" smtClean="0"/>
              <a:t>, but not necessarily on the size of any one firm</a:t>
            </a:r>
          </a:p>
          <a:p>
            <a:pPr>
              <a:lnSpc>
                <a:spcPct val="150000"/>
              </a:lnSpc>
            </a:pPr>
            <a:endParaRPr lang="en-US" sz="1000" dirty="0" smtClean="0"/>
          </a:p>
          <a:p>
            <a:pPr>
              <a:lnSpc>
                <a:spcPct val="150000"/>
              </a:lnSpc>
            </a:pPr>
            <a:r>
              <a:rPr lang="en-US" sz="2000" b="1" dirty="0" smtClean="0"/>
              <a:t>Internal economies of scale</a:t>
            </a:r>
            <a:r>
              <a:rPr lang="en-US" sz="2000" dirty="0" smtClean="0"/>
              <a:t> occur when the cost per unit of production </a:t>
            </a:r>
            <a:r>
              <a:rPr lang="en-US" sz="2000" u="sng" dirty="0" smtClean="0"/>
              <a:t>depends on the size of an individual firm</a:t>
            </a:r>
            <a:r>
              <a:rPr lang="en-US" sz="2000" dirty="0" smtClean="0"/>
              <a:t>, but not necessarily the size of the industry…    [This we will cover next lecture!]</a:t>
            </a:r>
          </a:p>
          <a:p>
            <a:pPr>
              <a:lnSpc>
                <a:spcPct val="150000"/>
              </a:lnSpc>
            </a:pPr>
            <a:endParaRPr lang="en-US" sz="2000" dirty="0" smtClean="0"/>
          </a:p>
          <a:p>
            <a:pPr>
              <a:lnSpc>
                <a:spcPct val="150000"/>
              </a:lnSpc>
              <a:buNone/>
            </a:pPr>
            <a:endParaRPr lang="en-US" sz="2000" dirty="0" smtClean="0"/>
          </a:p>
          <a:p>
            <a:pPr eaLnBrk="1" hangingPunct="1"/>
            <a:endParaRPr lang="en-US" dirty="0" smtClean="0"/>
          </a:p>
        </p:txBody>
      </p:sp>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5786" y="1142984"/>
            <a:ext cx="7429552" cy="685800"/>
          </a:xfrm>
        </p:spPr>
        <p:txBody>
          <a:bodyPr/>
          <a:lstStyle/>
          <a:p>
            <a:pPr lvl="0"/>
            <a:r>
              <a:rPr lang="en-AU" sz="2800" dirty="0" smtClean="0"/>
              <a:t>External economies of scale</a:t>
            </a:r>
            <a:endParaRPr lang="en-AU" sz="2800" dirty="0"/>
          </a:p>
        </p:txBody>
      </p:sp>
      <p:sp>
        <p:nvSpPr>
          <p:cNvPr id="4099" name="Rectangle 3"/>
          <p:cNvSpPr>
            <a:spLocks noGrp="1" noChangeArrowheads="1"/>
          </p:cNvSpPr>
          <p:nvPr>
            <p:ph type="body" idx="1"/>
          </p:nvPr>
        </p:nvSpPr>
        <p:spPr>
          <a:xfrm>
            <a:off x="971600" y="1916832"/>
            <a:ext cx="7315176" cy="3226680"/>
          </a:xfrm>
        </p:spPr>
        <p:txBody>
          <a:bodyPr/>
          <a:lstStyle/>
          <a:p>
            <a:pPr>
              <a:lnSpc>
                <a:spcPct val="200000"/>
              </a:lnSpc>
            </a:pPr>
            <a:r>
              <a:rPr lang="en-US" sz="2000" dirty="0" smtClean="0"/>
              <a:t>What can cause external economies of scale?</a:t>
            </a:r>
          </a:p>
          <a:p>
            <a:pPr marL="1314450" lvl="2" indent="-457200">
              <a:lnSpc>
                <a:spcPct val="200000"/>
              </a:lnSpc>
              <a:buClr>
                <a:srgbClr val="4A81FC"/>
              </a:buClr>
              <a:buFont typeface="+mj-lt"/>
              <a:buAutoNum type="arabicPeriod"/>
            </a:pPr>
            <a:r>
              <a:rPr lang="en-US" sz="2000" dirty="0" smtClean="0"/>
              <a:t>Specialised suppliers</a:t>
            </a:r>
          </a:p>
          <a:p>
            <a:pPr marL="1314450" lvl="2" indent="-457200">
              <a:lnSpc>
                <a:spcPct val="200000"/>
              </a:lnSpc>
              <a:buClr>
                <a:srgbClr val="4A81FC"/>
              </a:buClr>
              <a:buFont typeface="+mj-lt"/>
              <a:buAutoNum type="arabicPeriod"/>
            </a:pPr>
            <a:r>
              <a:rPr lang="en-US" sz="2000" dirty="0" smtClean="0"/>
              <a:t>Labour market pooling</a:t>
            </a:r>
          </a:p>
          <a:p>
            <a:pPr marL="1314450" lvl="2" indent="-457200">
              <a:lnSpc>
                <a:spcPct val="200000"/>
              </a:lnSpc>
              <a:buClr>
                <a:srgbClr val="4A81FC"/>
              </a:buClr>
              <a:buFont typeface="+mj-lt"/>
              <a:buAutoNum type="arabicPeriod"/>
            </a:pPr>
            <a:r>
              <a:rPr lang="en-US" sz="2000" dirty="0" smtClean="0"/>
              <a:t>Knowledge spillovers</a:t>
            </a:r>
          </a:p>
          <a:p>
            <a:pPr>
              <a:lnSpc>
                <a:spcPct val="150000"/>
              </a:lnSpc>
            </a:pPr>
            <a:endParaRPr lang="en-US" sz="2000" dirty="0" smtClean="0"/>
          </a:p>
          <a:p>
            <a:pPr>
              <a:lnSpc>
                <a:spcPct val="150000"/>
              </a:lnSpc>
              <a:buNone/>
            </a:pPr>
            <a:endParaRPr lang="en-US" sz="2000" dirty="0" smtClean="0"/>
          </a:p>
          <a:p>
            <a:pPr eaLnBrk="1" hangingPunct="1"/>
            <a:endParaRPr lang="en-US" dirty="0" smtClean="0"/>
          </a:p>
        </p:txBody>
      </p:sp>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5786" y="1142984"/>
            <a:ext cx="7429552" cy="685800"/>
          </a:xfrm>
        </p:spPr>
        <p:txBody>
          <a:bodyPr/>
          <a:lstStyle/>
          <a:p>
            <a:pPr lvl="0"/>
            <a:r>
              <a:rPr lang="en-AU" sz="2800" dirty="0" smtClean="0"/>
              <a:t>External economies of scale</a:t>
            </a:r>
            <a:endParaRPr lang="en-AU" sz="2800" dirty="0"/>
          </a:p>
        </p:txBody>
      </p:sp>
      <p:sp>
        <p:nvSpPr>
          <p:cNvPr id="4099" name="Rectangle 3"/>
          <p:cNvSpPr>
            <a:spLocks noGrp="1" noChangeArrowheads="1"/>
          </p:cNvSpPr>
          <p:nvPr>
            <p:ph type="body" idx="1"/>
          </p:nvPr>
        </p:nvSpPr>
        <p:spPr>
          <a:xfrm>
            <a:off x="971600" y="1714488"/>
            <a:ext cx="7128792" cy="4234792"/>
          </a:xfrm>
        </p:spPr>
        <p:txBody>
          <a:bodyPr/>
          <a:lstStyle/>
          <a:p>
            <a:pPr marL="457200" indent="-457200">
              <a:lnSpc>
                <a:spcPct val="150000"/>
              </a:lnSpc>
              <a:buClr>
                <a:srgbClr val="4A81FC"/>
              </a:buClr>
              <a:buFont typeface="+mj-lt"/>
              <a:buAutoNum type="arabicPeriod"/>
            </a:pPr>
            <a:r>
              <a:rPr lang="en-US" sz="2000" b="1" dirty="0" smtClean="0"/>
              <a:t>Specialised suppliers</a:t>
            </a:r>
          </a:p>
          <a:p>
            <a:pPr lvl="1">
              <a:lnSpc>
                <a:spcPct val="150000"/>
              </a:lnSpc>
            </a:pPr>
            <a:r>
              <a:rPr lang="en-US" sz="2000" dirty="0" smtClean="0"/>
              <a:t>The development of some industries requires the development of specialised goods and/or  services</a:t>
            </a:r>
          </a:p>
          <a:p>
            <a:pPr lvl="1">
              <a:lnSpc>
                <a:spcPct val="150000"/>
              </a:lnSpc>
            </a:pPr>
            <a:r>
              <a:rPr lang="en-US" sz="2000" u="sng" dirty="0" smtClean="0"/>
              <a:t>For example</a:t>
            </a:r>
            <a:r>
              <a:rPr lang="en-US" sz="2000" dirty="0" smtClean="0"/>
              <a:t>, as Silicon Valley grew, specialised manufacturing firms developed to make the IT designs that were sent to them…</a:t>
            </a:r>
          </a:p>
          <a:p>
            <a:pPr lvl="1">
              <a:lnSpc>
                <a:spcPct val="150000"/>
              </a:lnSpc>
            </a:pPr>
            <a:r>
              <a:rPr lang="en-US" sz="2000" dirty="0" smtClean="0"/>
              <a:t>Designers from other locations would be at a competitive disadvantage</a:t>
            </a:r>
          </a:p>
          <a:p>
            <a:pPr>
              <a:lnSpc>
                <a:spcPct val="150000"/>
              </a:lnSpc>
              <a:buNone/>
            </a:pPr>
            <a:endParaRPr lang="en-US" sz="2000" dirty="0" smtClean="0"/>
          </a:p>
          <a:p>
            <a:pPr eaLnBrk="1" hangingPunct="1"/>
            <a:endParaRPr lang="en-US" dirty="0" smtClean="0"/>
          </a:p>
        </p:txBody>
      </p:sp>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http://kiwilandingpad.com/wp-content/uploads/2012/12/KLP-Silicon-Valley-Map.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6148" name="AutoShape 4" descr="http://kiwilandingpad.com/wp-content/uploads/2012/12/KLP-Silicon-Valley-Map.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6150" name="Picture 6" descr="http://kiwilandingpad.com/wp-content/uploads/2012/12/KLP-Silicon-Valley-Map.jpg"/>
          <p:cNvPicPr>
            <a:picLocks noChangeAspect="1" noChangeArrowheads="1"/>
          </p:cNvPicPr>
          <p:nvPr/>
        </p:nvPicPr>
        <p:blipFill>
          <a:blip r:embed="rId2"/>
          <a:srcRect/>
          <a:stretch>
            <a:fillRect/>
          </a:stretch>
        </p:blipFill>
        <p:spPr bwMode="auto">
          <a:xfrm>
            <a:off x="251520" y="620688"/>
            <a:ext cx="8634792" cy="5976664"/>
          </a:xfrm>
          <a:prstGeom prst="rect">
            <a:avLst/>
          </a:prstGeom>
          <a:noFill/>
        </p:spPr>
      </p:pic>
    </p:spTree>
  </p:cSld>
  <p:clrMapOvr>
    <a:masterClrMapping/>
  </p:clrMapOvr>
  <p:transition>
    <p:pull dir="r"/>
  </p:transition>
  <p:timing>
    <p:tnLst>
      <p:par>
        <p:cTn id="1" dur="indefinite" restart="never" nodeType="tmRoot"/>
      </p:par>
    </p:tnLst>
  </p:timing>
</p:sld>
</file>

<file path=ppt/theme/theme1.xml><?xml version="1.0" encoding="utf-8"?>
<a:theme xmlns:a="http://schemas.openxmlformats.org/drawingml/2006/main" name="Lecture 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 1</Template>
  <TotalTime>2580</TotalTime>
  <Words>988</Words>
  <Application>Microsoft Office PowerPoint</Application>
  <PresentationFormat>On-screen Show (4:3)</PresentationFormat>
  <Paragraphs>110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Lecture 1</vt:lpstr>
      <vt:lpstr>International Economics</vt:lpstr>
      <vt:lpstr>Overview</vt:lpstr>
      <vt:lpstr>Introduction</vt:lpstr>
      <vt:lpstr>Introduction</vt:lpstr>
      <vt:lpstr>Slide 4</vt:lpstr>
      <vt:lpstr>Introduction</vt:lpstr>
      <vt:lpstr>External economies of scale</vt:lpstr>
      <vt:lpstr>External economies of scale</vt:lpstr>
      <vt:lpstr>Slide 8</vt:lpstr>
      <vt:lpstr>External economies of scale</vt:lpstr>
      <vt:lpstr>External economies of scale</vt:lpstr>
      <vt:lpstr>External economies of scale</vt:lpstr>
      <vt:lpstr>Slide 12</vt:lpstr>
      <vt:lpstr>External economies of scale</vt:lpstr>
      <vt:lpstr>Slide 14</vt:lpstr>
      <vt:lpstr>Slide 15</vt:lpstr>
      <vt:lpstr>Slide 16</vt:lpstr>
      <vt:lpstr>External economies of scale</vt:lpstr>
      <vt:lpstr>Differences in demand</vt:lpstr>
      <vt:lpstr>Slide 19</vt:lpstr>
      <vt:lpstr>Linder’s Representative Demand</vt:lpstr>
      <vt:lpstr>Slide 21</vt:lpstr>
      <vt:lpstr>Vernon’s Product Life Cycle Theory</vt:lpstr>
      <vt:lpstr>Slide 23</vt:lpstr>
      <vt:lpstr>The Gravity Model</vt:lpstr>
      <vt:lpstr>The Gravity Model</vt:lpstr>
    </vt:vector>
  </TitlesOfParts>
  <Company>Grizli777</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Laoreet Dolore Magna Aliquam</dc:title>
  <dc:subject>The University of Adelaide</dc:subject>
  <dc:creator>Cornish</dc:creator>
  <cp:lastModifiedBy>Michael Cornish</cp:lastModifiedBy>
  <cp:revision>275</cp:revision>
  <dcterms:created xsi:type="dcterms:W3CDTF">2011-01-27T06:03:15Z</dcterms:created>
  <dcterms:modified xsi:type="dcterms:W3CDTF">2016-02-01T05:48:20Z</dcterms:modified>
</cp:coreProperties>
</file>